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6858000" cx="9144000"/>
  <p:notesSz cx="6934200" cy="9220200"/>
  <p:embeddedFontLst>
    <p:embeddedFont>
      <p:font typeface="Arimo"/>
      <p:regular r:id="rId84"/>
      <p:bold r:id="rId85"/>
      <p:italic r:id="rId86"/>
      <p:boldItalic r:id="rId87"/>
    </p:embeddedFont>
    <p:embeddedFont>
      <p:font typeface="Tahom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96">
          <p15:clr>
            <a:srgbClr val="A4A3A4"/>
          </p15:clr>
        </p15:guide>
        <p15:guide id="2" pos="2880">
          <p15:clr>
            <a:srgbClr val="A4A3A4"/>
          </p15:clr>
        </p15:guide>
      </p15:sldGuideLst>
    </p:ext>
    <p:ext uri="GoogleSlidesCustomDataVersion2">
      <go:slidesCustomData xmlns:go="http://customooxmlschemas.google.com/" r:id="rId90" roundtripDataSignature="AMtx7miBDZXb8TLRfXaXjX0uJVjCfgIs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A0FC64-4358-4350-9541-297941E05551}">
  <a:tblStyle styleId="{4CA0FC64-4358-4350-9541-297941E05551}" styleName="Table_0">
    <a:wholeTbl>
      <a:tcTxStyle b="off" i="off">
        <a:font>
          <a:latin typeface="Geneva"/>
          <a:ea typeface="Geneva"/>
          <a:cs typeface="Genev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6EF"/>
          </a:solidFill>
        </a:fill>
      </a:tcStyle>
    </a:wholeTbl>
    <a:band1H>
      <a:tcTxStyle/>
      <a:tcStyle>
        <a:fill>
          <a:solidFill>
            <a:srgbClr val="CAECDD"/>
          </a:solidFill>
        </a:fill>
      </a:tcStyle>
    </a:band1H>
    <a:band2H>
      <a:tcTxStyle/>
    </a:band2H>
    <a:band1V>
      <a:tcTxStyle/>
      <a:tcStyle>
        <a:fill>
          <a:solidFill>
            <a:srgbClr val="CAECDD"/>
          </a:solidFill>
        </a:fill>
      </a:tcStyle>
    </a:band1V>
    <a:band2V>
      <a:tcTxStyle/>
    </a:band2V>
    <a:lastCol>
      <a:tcTxStyle b="on" i="off">
        <a:font>
          <a:latin typeface="Geneva"/>
          <a:ea typeface="Geneva"/>
          <a:cs typeface="Geneva"/>
        </a:font>
        <a:schemeClr val="lt1"/>
      </a:tcTxStyle>
      <a:tcStyle>
        <a:fill>
          <a:solidFill>
            <a:schemeClr val="accent1"/>
          </a:solidFill>
        </a:fill>
      </a:tcStyle>
    </a:lastCol>
    <a:firstCol>
      <a:tcTxStyle b="on" i="off">
        <a:font>
          <a:latin typeface="Geneva"/>
          <a:ea typeface="Geneva"/>
          <a:cs typeface="Geneva"/>
        </a:font>
        <a:schemeClr val="lt1"/>
      </a:tcTxStyle>
      <a:tcStyle>
        <a:fill>
          <a:solidFill>
            <a:schemeClr val="accent1"/>
          </a:solidFill>
        </a:fill>
      </a:tcStyle>
    </a:firstCol>
    <a:lastRow>
      <a:tcTxStyle b="on" i="off">
        <a:font>
          <a:latin typeface="Geneva"/>
          <a:ea typeface="Geneva"/>
          <a:cs typeface="Genev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Geneva"/>
          <a:ea typeface="Geneva"/>
          <a:cs typeface="Genev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96"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rimo-regular.fntdata"/><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Arimo-italic.fntdata"/><Relationship Id="rId41" Type="http://schemas.openxmlformats.org/officeDocument/2006/relationships/slide" Target="slides/slide35.xml"/><Relationship Id="rId85" Type="http://schemas.openxmlformats.org/officeDocument/2006/relationships/font" Target="fonts/Arimo-bold.fntdata"/><Relationship Id="rId44" Type="http://schemas.openxmlformats.org/officeDocument/2006/relationships/slide" Target="slides/slide38.xml"/><Relationship Id="rId88" Type="http://schemas.openxmlformats.org/officeDocument/2006/relationships/font" Target="fonts/Tahoma-regular.fntdata"/><Relationship Id="rId43" Type="http://schemas.openxmlformats.org/officeDocument/2006/relationships/slide" Target="slides/slide37.xml"/><Relationship Id="rId87" Type="http://schemas.openxmlformats.org/officeDocument/2006/relationships/font" Target="fonts/Arimo-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Tahoma-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customschemas.google.com/relationships/presentationmetadata" Target="meta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05138" cy="4603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6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27475" y="0"/>
            <a:ext cx="3005138" cy="4603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6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93738" y="4379913"/>
            <a:ext cx="5546725" cy="41481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758238"/>
            <a:ext cx="3005138" cy="4603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6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27475" y="8758238"/>
            <a:ext cx="3005138" cy="4603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 name="Google Shape;61;p1: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p10: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p11: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2: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 name="Google Shape;180;p12: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3: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p13: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4: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p14: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p15: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6: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p16: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p17: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8: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p18: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9: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p19: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 name="Google Shape;67;p2: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0: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 name="Google Shape;297;p20: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1: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9" name="Google Shape;349;p21: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2: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9" name="Google Shape;399;p22: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3: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6" name="Google Shape;476;p23: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4: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2" name="Google Shape;482;p24: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5: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2" name="Google Shape;532;p25:notes"/>
          <p:cNvSpPr txBox="1"/>
          <p:nvPr>
            <p:ph idx="1" type="body"/>
          </p:nvPr>
        </p:nvSpPr>
        <p:spPr>
          <a:xfrm>
            <a:off x="693738" y="4379913"/>
            <a:ext cx="5546725" cy="41481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25:notes"/>
          <p:cNvSpPr txBox="1"/>
          <p:nvPr>
            <p:ph idx="12" type="sldNum"/>
          </p:nvPr>
        </p:nvSpPr>
        <p:spPr>
          <a:xfrm>
            <a:off x="3927475" y="8758238"/>
            <a:ext cx="3005138" cy="4603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6: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7" name="Google Shape;597;p26: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7: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5" name="Google Shape;605;p27: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28: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8" name="Google Shape;648;p28: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29: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67" name="Google Shape;667;p29:notes"/>
          <p:cNvSpPr txBox="1"/>
          <p:nvPr>
            <p:ph idx="1" type="body"/>
          </p:nvPr>
        </p:nvSpPr>
        <p:spPr>
          <a:xfrm>
            <a:off x="693738" y="4379913"/>
            <a:ext cx="5546725" cy="41481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29:notes"/>
          <p:cNvSpPr txBox="1"/>
          <p:nvPr>
            <p:ph idx="12" type="sldNum"/>
          </p:nvPr>
        </p:nvSpPr>
        <p:spPr>
          <a:xfrm>
            <a:off x="3927475" y="8758238"/>
            <a:ext cx="3005138" cy="4603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 name="Google Shape;102;p3: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0: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7" name="Google Shape;737;p30: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1: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7" name="Google Shape;787;p31: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32: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6" name="Google Shape;836;p32: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33: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0" name="Google Shape;890;p33: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34: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8" name="Google Shape;898;p34: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35: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6" name="Google Shape;906;p35:notes"/>
          <p:cNvSpPr txBox="1"/>
          <p:nvPr>
            <p:ph idx="1" type="body"/>
          </p:nvPr>
        </p:nvSpPr>
        <p:spPr>
          <a:xfrm>
            <a:off x="693738" y="4379913"/>
            <a:ext cx="5546725" cy="41481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p35:notes"/>
          <p:cNvSpPr txBox="1"/>
          <p:nvPr>
            <p:ph idx="12" type="sldNum"/>
          </p:nvPr>
        </p:nvSpPr>
        <p:spPr>
          <a:xfrm>
            <a:off x="3927475" y="8758238"/>
            <a:ext cx="3005138" cy="4603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36: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8" name="Google Shape;958;p36: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37: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4" name="Google Shape;964;p37: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38: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0" name="Google Shape;970;p38: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39: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9" name="Google Shape;979;p39: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 name="Google Shape;108;p4: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40: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5" name="Google Shape;985;p40: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41: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5" name="Google Shape;995;p41: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42: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1" name="Google Shape;1001;p42: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43: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7" name="Google Shape;1007;p43: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44: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3" name="Google Shape;1013;p44: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45: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9" name="Google Shape;1019;p45: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46: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6" name="Google Shape;1026;p46:notes"/>
          <p:cNvSpPr txBox="1"/>
          <p:nvPr>
            <p:ph idx="1" type="body"/>
          </p:nvPr>
        </p:nvSpPr>
        <p:spPr>
          <a:xfrm>
            <a:off x="693738" y="4379913"/>
            <a:ext cx="5546725" cy="41481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http://www.wolframalpha.com/input/?i=days+since+10th+October+2011</a:t>
            </a:r>
            <a:endParaRPr/>
          </a:p>
        </p:txBody>
      </p:sp>
      <p:sp>
        <p:nvSpPr>
          <p:cNvPr id="1027" name="Google Shape;1027;p46:notes"/>
          <p:cNvSpPr txBox="1"/>
          <p:nvPr>
            <p:ph idx="12" type="sldNum"/>
          </p:nvPr>
        </p:nvSpPr>
        <p:spPr>
          <a:xfrm>
            <a:off x="3927475" y="8758238"/>
            <a:ext cx="3005138" cy="4603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47: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33" name="Google Shape;1033;p47:notes"/>
          <p:cNvSpPr txBox="1"/>
          <p:nvPr>
            <p:ph idx="1" type="body"/>
          </p:nvPr>
        </p:nvSpPr>
        <p:spPr>
          <a:xfrm>
            <a:off x="693738" y="4379913"/>
            <a:ext cx="5546725" cy="41481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http://www.wolframalpha.com/input/?i=days+since+10th+October+2011</a:t>
            </a:r>
            <a:endParaRPr/>
          </a:p>
        </p:txBody>
      </p:sp>
      <p:sp>
        <p:nvSpPr>
          <p:cNvPr id="1034" name="Google Shape;1034;p47:notes"/>
          <p:cNvSpPr txBox="1"/>
          <p:nvPr>
            <p:ph idx="12" type="sldNum"/>
          </p:nvPr>
        </p:nvSpPr>
        <p:spPr>
          <a:xfrm>
            <a:off x="3927475" y="8758238"/>
            <a:ext cx="3005138" cy="4603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48: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0" name="Google Shape;1040;p48: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49: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6" name="Google Shape;1046;p49: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2" type="sldNum"/>
          </p:nvPr>
        </p:nvSpPr>
        <p:spPr>
          <a:xfrm>
            <a:off x="3927475" y="8758238"/>
            <a:ext cx="3005138" cy="4603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4" name="Google Shape;114;p5: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 name="Google Shape;115;p5:notes"/>
          <p:cNvSpPr txBox="1"/>
          <p:nvPr>
            <p:ph idx="1" type="body"/>
          </p:nvPr>
        </p:nvSpPr>
        <p:spPr>
          <a:xfrm>
            <a:off x="693738" y="4379913"/>
            <a:ext cx="5546725" cy="41481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50: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2" name="Google Shape;1052;p50: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51: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1" name="Google Shape;1071;p51: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52: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3" name="Google Shape;1133;p52: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53: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9" name="Google Shape;1209;p53: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54: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4" name="Google Shape;1284;p54: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55: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0" name="Google Shape;1360;p55: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56: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5" name="Google Shape;1435;p56: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57: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1" name="Google Shape;1511;p57: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58: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2" name="Google Shape;1582;p58: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59: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6" name="Google Shape;1656;p59: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2" name="Google Shape;122;p6:notes"/>
          <p:cNvSpPr txBox="1"/>
          <p:nvPr>
            <p:ph idx="1" type="body"/>
          </p:nvPr>
        </p:nvSpPr>
        <p:spPr>
          <a:xfrm>
            <a:off x="693738" y="4379913"/>
            <a:ext cx="5546725" cy="41481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6:notes"/>
          <p:cNvSpPr txBox="1"/>
          <p:nvPr>
            <p:ph idx="12" type="sldNum"/>
          </p:nvPr>
        </p:nvSpPr>
        <p:spPr>
          <a:xfrm>
            <a:off x="3927475" y="8758238"/>
            <a:ext cx="3005138" cy="4603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60: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0" name="Google Shape;1730;p60: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p61: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6" name="Google Shape;1806;p61: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62: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9" name="Google Shape;1879;p62: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63: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4" name="Google Shape;1954;p63: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p64: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0" name="Google Shape;2030;p64: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p65: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8" name="Google Shape;2108;p65: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p66: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5" name="Google Shape;2185;p66: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p67: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2" name="Google Shape;2262;p67: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p68: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6" name="Google Shape;2336;p68: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p69: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9" name="Google Shape;2409;p69: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 name="Google Shape;130;p7: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p70: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5" name="Google Shape;2485;p70: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p71: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0" name="Google Shape;2560;p71: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p72: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6" name="Google Shape;2636;p72: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p73: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1" name="Google Shape;2711;p73: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p74: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7" name="Google Shape;2787;p74: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3" name="Shape 2863"/>
        <p:cNvGrpSpPr/>
        <p:nvPr/>
      </p:nvGrpSpPr>
      <p:grpSpPr>
        <a:xfrm>
          <a:off x="0" y="0"/>
          <a:ext cx="0" cy="0"/>
          <a:chOff x="0" y="0"/>
          <a:chExt cx="0" cy="0"/>
        </a:xfrm>
      </p:grpSpPr>
      <p:sp>
        <p:nvSpPr>
          <p:cNvPr id="2864" name="Google Shape;2864;p75: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5" name="Google Shape;2865;p75: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p76: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0" name="Google Shape;2910;p76: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p77:notes"/>
          <p:cNvSpPr txBox="1"/>
          <p:nvPr>
            <p:ph idx="1" type="body"/>
          </p:nvPr>
        </p:nvSpPr>
        <p:spPr>
          <a:xfrm>
            <a:off x="693738" y="4379913"/>
            <a:ext cx="5546725" cy="4148137"/>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6" name="Google Shape;2916;p77: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6" name="Google Shape;136;p8:notes"/>
          <p:cNvSpPr txBox="1"/>
          <p:nvPr>
            <p:ph idx="1" type="body"/>
          </p:nvPr>
        </p:nvSpPr>
        <p:spPr>
          <a:xfrm>
            <a:off x="693738" y="4379913"/>
            <a:ext cx="5546725" cy="41481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Add Wooyeong Cho</a:t>
            </a:r>
            <a:endParaRPr/>
          </a:p>
        </p:txBody>
      </p:sp>
      <p:sp>
        <p:nvSpPr>
          <p:cNvPr id="137" name="Google Shape;137;p8:notes"/>
          <p:cNvSpPr txBox="1"/>
          <p:nvPr>
            <p:ph idx="12" type="sldNum"/>
          </p:nvPr>
        </p:nvSpPr>
        <p:spPr>
          <a:xfrm>
            <a:off x="3927475" y="8758238"/>
            <a:ext cx="3005138" cy="4603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p:nvPr>
            <p:ph idx="2" type="sldImg"/>
          </p:nvPr>
        </p:nvSpPr>
        <p:spPr>
          <a:xfrm>
            <a:off x="1162050" y="692150"/>
            <a:ext cx="4610100" cy="3457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6" name="Google Shape;156;p9:notes"/>
          <p:cNvSpPr txBox="1"/>
          <p:nvPr>
            <p:ph idx="1" type="body"/>
          </p:nvPr>
        </p:nvSpPr>
        <p:spPr>
          <a:xfrm>
            <a:off x="693738" y="4379913"/>
            <a:ext cx="5546725" cy="41481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http://www.wolframalpha.com/input/?i=days+since+10th+October+2011</a:t>
            </a:r>
            <a:endParaRPr/>
          </a:p>
        </p:txBody>
      </p:sp>
      <p:sp>
        <p:nvSpPr>
          <p:cNvPr id="157" name="Google Shape;157;p9:notes"/>
          <p:cNvSpPr txBox="1"/>
          <p:nvPr>
            <p:ph idx="12" type="sldNum"/>
          </p:nvPr>
        </p:nvSpPr>
        <p:spPr>
          <a:xfrm>
            <a:off x="3927475" y="8758238"/>
            <a:ext cx="3005138" cy="4603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9" name="Shape 19"/>
        <p:cNvGrpSpPr/>
        <p:nvPr/>
      </p:nvGrpSpPr>
      <p:grpSpPr>
        <a:xfrm>
          <a:off x="0" y="0"/>
          <a:ext cx="0" cy="0"/>
          <a:chOff x="0" y="0"/>
          <a:chExt cx="0" cy="0"/>
        </a:xfrm>
      </p:grpSpPr>
      <p:sp>
        <p:nvSpPr>
          <p:cNvPr id="20" name="Google Shape;20;p79"/>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1pPr>
            <a:lvl2pPr lvl="1"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2pPr>
            <a:lvl3pPr lvl="2"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3pPr>
            <a:lvl4pPr lvl="3"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4pPr>
            <a:lvl5pPr lvl="4"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5pPr>
            <a:lvl6pPr lvl="5"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6pPr>
            <a:lvl7pPr lvl="6"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7pPr>
            <a:lvl8pPr lvl="7"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8pPr>
            <a:lvl9pPr lvl="8"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9pPr>
          </a:lstStyle>
          <a:p/>
        </p:txBody>
      </p:sp>
      <p:sp>
        <p:nvSpPr>
          <p:cNvPr id="21" name="Google Shape;21;p7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mo"/>
              <a:buNone/>
              <a:defRPr/>
            </a:lvl1pPr>
            <a:lvl2pPr lvl="1" algn="ctr">
              <a:spcBef>
                <a:spcPts val="400"/>
              </a:spcBef>
              <a:spcAft>
                <a:spcPts val="0"/>
              </a:spcAft>
              <a:buClr>
                <a:schemeClr val="dk1"/>
              </a:buClr>
              <a:buSzPts val="2000"/>
              <a:buFont typeface="Arimo"/>
              <a:buNone/>
              <a:defRPr/>
            </a:lvl2pPr>
            <a:lvl3pPr lvl="2" algn="ctr">
              <a:spcBef>
                <a:spcPts val="360"/>
              </a:spcBef>
              <a:spcAft>
                <a:spcPts val="0"/>
              </a:spcAft>
              <a:buClr>
                <a:schemeClr val="dk1"/>
              </a:buClr>
              <a:buSzPts val="1800"/>
              <a:buFont typeface="Arimo"/>
              <a:buNone/>
              <a:defRPr/>
            </a:lvl3pPr>
            <a:lvl4pPr lvl="3" algn="ctr">
              <a:spcBef>
                <a:spcPts val="320"/>
              </a:spcBef>
              <a:spcAft>
                <a:spcPts val="0"/>
              </a:spcAft>
              <a:buClr>
                <a:schemeClr val="dk1"/>
              </a:buClr>
              <a:buSzPts val="1600"/>
              <a:buFont typeface="Arimo"/>
              <a:buNone/>
              <a:defRPr/>
            </a:lvl4pPr>
            <a:lvl5pPr lvl="4" algn="ctr">
              <a:spcBef>
                <a:spcPts val="320"/>
              </a:spcBef>
              <a:spcAft>
                <a:spcPts val="0"/>
              </a:spcAft>
              <a:buClr>
                <a:schemeClr val="dk1"/>
              </a:buClr>
              <a:buSzPts val="1600"/>
              <a:buFont typeface="Arimo"/>
              <a:buNone/>
              <a:defRPr/>
            </a:lvl5pPr>
            <a:lvl6pPr lvl="5" algn="ctr">
              <a:spcBef>
                <a:spcPts val="320"/>
              </a:spcBef>
              <a:spcAft>
                <a:spcPts val="0"/>
              </a:spcAft>
              <a:buClr>
                <a:schemeClr val="dk1"/>
              </a:buClr>
              <a:buSzPts val="1600"/>
              <a:buFont typeface="Arimo"/>
              <a:buNone/>
              <a:defRPr/>
            </a:lvl6pPr>
            <a:lvl7pPr lvl="6" algn="ctr">
              <a:spcBef>
                <a:spcPts val="320"/>
              </a:spcBef>
              <a:spcAft>
                <a:spcPts val="0"/>
              </a:spcAft>
              <a:buClr>
                <a:schemeClr val="dk1"/>
              </a:buClr>
              <a:buSzPts val="1600"/>
              <a:buFont typeface="Arimo"/>
              <a:buNone/>
              <a:defRPr/>
            </a:lvl7pPr>
            <a:lvl8pPr lvl="7" algn="ctr">
              <a:spcBef>
                <a:spcPts val="320"/>
              </a:spcBef>
              <a:spcAft>
                <a:spcPts val="0"/>
              </a:spcAft>
              <a:buClr>
                <a:schemeClr val="dk1"/>
              </a:buClr>
              <a:buSzPts val="1600"/>
              <a:buFont typeface="Arimo"/>
              <a:buNone/>
              <a:defRPr/>
            </a:lvl8pPr>
            <a:lvl9pPr lvl="8" algn="ctr">
              <a:spcBef>
                <a:spcPts val="320"/>
              </a:spcBef>
              <a:spcAft>
                <a:spcPts val="0"/>
              </a:spcAft>
              <a:buClr>
                <a:schemeClr val="dk1"/>
              </a:buClr>
              <a:buSzPts val="1600"/>
              <a:buFont typeface="Arimo"/>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 name="Shape 49"/>
        <p:cNvGrpSpPr/>
        <p:nvPr/>
      </p:nvGrpSpPr>
      <p:grpSpPr>
        <a:xfrm>
          <a:off x="0" y="0"/>
          <a:ext cx="0" cy="0"/>
          <a:chOff x="0" y="0"/>
          <a:chExt cx="0" cy="0"/>
        </a:xfrm>
      </p:grpSpPr>
      <p:sp>
        <p:nvSpPr>
          <p:cNvPr id="50" name="Google Shape;50;p8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accent2"/>
                </a:solidFill>
                <a:latin typeface="Arimo"/>
                <a:ea typeface="Arimo"/>
                <a:cs typeface="Arimo"/>
                <a:sym typeface="Arimo"/>
              </a:defRPr>
            </a:lvl1pPr>
            <a:lvl2pPr lvl="1"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2pPr>
            <a:lvl3pPr lvl="2"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3pPr>
            <a:lvl4pPr lvl="3"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4pPr>
            <a:lvl5pPr lvl="4"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5pPr>
            <a:lvl6pPr lvl="5"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6pPr>
            <a:lvl7pPr lvl="6"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7pPr>
            <a:lvl8pPr lvl="7"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8pPr>
            <a:lvl9pPr lvl="8"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9pPr>
          </a:lstStyle>
          <a:p/>
        </p:txBody>
      </p:sp>
      <p:sp>
        <p:nvSpPr>
          <p:cNvPr id="51" name="Google Shape;51;p88"/>
          <p:cNvSpPr/>
          <p:nvPr>
            <p:ph idx="2" type="pic"/>
          </p:nvPr>
        </p:nvSpPr>
        <p:spPr>
          <a:xfrm>
            <a:off x="1792288" y="612775"/>
            <a:ext cx="5486400" cy="4114800"/>
          </a:xfrm>
          <a:prstGeom prst="rect">
            <a:avLst/>
          </a:prstGeom>
          <a:noFill/>
          <a:ln>
            <a:noFill/>
          </a:ln>
        </p:spPr>
      </p:sp>
      <p:sp>
        <p:nvSpPr>
          <p:cNvPr id="52" name="Google Shape;52;p8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mo"/>
              <a:buNone/>
              <a:defRPr sz="1400"/>
            </a:lvl1pPr>
            <a:lvl2pPr indent="-228600" lvl="1" marL="914400" algn="l">
              <a:spcBef>
                <a:spcPts val="240"/>
              </a:spcBef>
              <a:spcAft>
                <a:spcPts val="0"/>
              </a:spcAft>
              <a:buClr>
                <a:schemeClr val="dk1"/>
              </a:buClr>
              <a:buSzPts val="1200"/>
              <a:buFont typeface="Arimo"/>
              <a:buNone/>
              <a:defRPr sz="1200"/>
            </a:lvl2pPr>
            <a:lvl3pPr indent="-228600" lvl="2" marL="1371600" algn="l">
              <a:spcBef>
                <a:spcPts val="200"/>
              </a:spcBef>
              <a:spcAft>
                <a:spcPts val="0"/>
              </a:spcAft>
              <a:buClr>
                <a:schemeClr val="dk1"/>
              </a:buClr>
              <a:buSzPts val="1000"/>
              <a:buFont typeface="Arimo"/>
              <a:buNone/>
              <a:defRPr sz="1000"/>
            </a:lvl3pPr>
            <a:lvl4pPr indent="-228600" lvl="3" marL="1828800" algn="l">
              <a:spcBef>
                <a:spcPts val="180"/>
              </a:spcBef>
              <a:spcAft>
                <a:spcPts val="0"/>
              </a:spcAft>
              <a:buClr>
                <a:schemeClr val="dk1"/>
              </a:buClr>
              <a:buSzPts val="900"/>
              <a:buFont typeface="Arimo"/>
              <a:buNone/>
              <a:defRPr sz="900"/>
            </a:lvl4pPr>
            <a:lvl5pPr indent="-228600" lvl="4" marL="2286000" algn="l">
              <a:spcBef>
                <a:spcPts val="180"/>
              </a:spcBef>
              <a:spcAft>
                <a:spcPts val="0"/>
              </a:spcAft>
              <a:buClr>
                <a:schemeClr val="dk1"/>
              </a:buClr>
              <a:buSzPts val="900"/>
              <a:buFont typeface="Arimo"/>
              <a:buNone/>
              <a:defRPr sz="900"/>
            </a:lvl5pPr>
            <a:lvl6pPr indent="-228600" lvl="5" marL="2743200" algn="l">
              <a:spcBef>
                <a:spcPts val="180"/>
              </a:spcBef>
              <a:spcAft>
                <a:spcPts val="0"/>
              </a:spcAft>
              <a:buClr>
                <a:schemeClr val="dk1"/>
              </a:buClr>
              <a:buSzPts val="900"/>
              <a:buFont typeface="Arimo"/>
              <a:buNone/>
              <a:defRPr sz="900"/>
            </a:lvl6pPr>
            <a:lvl7pPr indent="-228600" lvl="6" marL="3200400" algn="l">
              <a:spcBef>
                <a:spcPts val="180"/>
              </a:spcBef>
              <a:spcAft>
                <a:spcPts val="0"/>
              </a:spcAft>
              <a:buClr>
                <a:schemeClr val="dk1"/>
              </a:buClr>
              <a:buSzPts val="900"/>
              <a:buFont typeface="Arimo"/>
              <a:buNone/>
              <a:defRPr sz="900"/>
            </a:lvl7pPr>
            <a:lvl8pPr indent="-228600" lvl="7" marL="3657600" algn="l">
              <a:spcBef>
                <a:spcPts val="180"/>
              </a:spcBef>
              <a:spcAft>
                <a:spcPts val="0"/>
              </a:spcAft>
              <a:buClr>
                <a:schemeClr val="dk1"/>
              </a:buClr>
              <a:buSzPts val="900"/>
              <a:buFont typeface="Arimo"/>
              <a:buNone/>
              <a:defRPr sz="900"/>
            </a:lvl8pPr>
            <a:lvl9pPr indent="-228600" lvl="8" marL="4114800" algn="l">
              <a:spcBef>
                <a:spcPts val="180"/>
              </a:spcBef>
              <a:spcAft>
                <a:spcPts val="0"/>
              </a:spcAft>
              <a:buClr>
                <a:schemeClr val="dk1"/>
              </a:buClr>
              <a:buSzPts val="900"/>
              <a:buFont typeface="Arimo"/>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 name="Shape 53"/>
        <p:cNvGrpSpPr/>
        <p:nvPr/>
      </p:nvGrpSpPr>
      <p:grpSpPr>
        <a:xfrm>
          <a:off x="0" y="0"/>
          <a:ext cx="0" cy="0"/>
          <a:chOff x="0" y="0"/>
          <a:chExt cx="0" cy="0"/>
        </a:xfrm>
      </p:grpSpPr>
      <p:sp>
        <p:nvSpPr>
          <p:cNvPr id="54" name="Google Shape;54;p89"/>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1pPr>
            <a:lvl2pPr lvl="1"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2pPr>
            <a:lvl3pPr lvl="2"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3pPr>
            <a:lvl4pPr lvl="3"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4pPr>
            <a:lvl5pPr lvl="4"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5pPr>
            <a:lvl6pPr lvl="5"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6pPr>
            <a:lvl7pPr lvl="6"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7pPr>
            <a:lvl8pPr lvl="7"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8pPr>
            <a:lvl9pPr lvl="8"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9pPr>
          </a:lstStyle>
          <a:p/>
        </p:txBody>
      </p:sp>
      <p:sp>
        <p:nvSpPr>
          <p:cNvPr id="55" name="Google Shape;55;p89"/>
          <p:cNvSpPr txBox="1"/>
          <p:nvPr>
            <p:ph idx="1" type="body"/>
          </p:nvPr>
        </p:nvSpPr>
        <p:spPr>
          <a:xfrm rot="5400000">
            <a:off x="2057400" y="-304800"/>
            <a:ext cx="50292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 name="Shape 56"/>
        <p:cNvGrpSpPr/>
        <p:nvPr/>
      </p:nvGrpSpPr>
      <p:grpSpPr>
        <a:xfrm>
          <a:off x="0" y="0"/>
          <a:ext cx="0" cy="0"/>
          <a:chOff x="0" y="0"/>
          <a:chExt cx="0" cy="0"/>
        </a:xfrm>
      </p:grpSpPr>
      <p:sp>
        <p:nvSpPr>
          <p:cNvPr id="57" name="Google Shape;57;p90"/>
          <p:cNvSpPr txBox="1"/>
          <p:nvPr>
            <p:ph type="title"/>
          </p:nvPr>
        </p:nvSpPr>
        <p:spPr>
          <a:xfrm rot="5400000">
            <a:off x="4476750" y="2114550"/>
            <a:ext cx="6019800" cy="19431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1pPr>
            <a:lvl2pPr lvl="1"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2pPr>
            <a:lvl3pPr lvl="2"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3pPr>
            <a:lvl4pPr lvl="3"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4pPr>
            <a:lvl5pPr lvl="4"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5pPr>
            <a:lvl6pPr lvl="5"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6pPr>
            <a:lvl7pPr lvl="6"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7pPr>
            <a:lvl8pPr lvl="7"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8pPr>
            <a:lvl9pPr lvl="8"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9pPr>
          </a:lstStyle>
          <a:p/>
        </p:txBody>
      </p:sp>
      <p:sp>
        <p:nvSpPr>
          <p:cNvPr id="58" name="Google Shape;58;p90"/>
          <p:cNvSpPr txBox="1"/>
          <p:nvPr>
            <p:ph idx="1" type="body"/>
          </p:nvPr>
        </p:nvSpPr>
        <p:spPr>
          <a:xfrm rot="5400000">
            <a:off x="514350" y="247650"/>
            <a:ext cx="60198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8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accent2"/>
                </a:solidFill>
                <a:latin typeface="Arimo"/>
                <a:ea typeface="Arimo"/>
                <a:cs typeface="Arimo"/>
                <a:sym typeface="Arimo"/>
              </a:defRPr>
            </a:lvl1pPr>
            <a:lvl2pPr lvl="1"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2pPr>
            <a:lvl3pPr lvl="2"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3pPr>
            <a:lvl4pPr lvl="3"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4pPr>
            <a:lvl5pPr lvl="4"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5pPr>
            <a:lvl6pPr lvl="5"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6pPr>
            <a:lvl7pPr lvl="6"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7pPr>
            <a:lvl8pPr lvl="7"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8pPr>
            <a:lvl9pPr lvl="8"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9pPr>
          </a:lstStyle>
          <a:p/>
        </p:txBody>
      </p:sp>
      <p:sp>
        <p:nvSpPr>
          <p:cNvPr id="25" name="Google Shape;25;p8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mo"/>
              <a:buNone/>
              <a:defRPr sz="2000"/>
            </a:lvl1pPr>
            <a:lvl2pPr indent="-228600" lvl="1" marL="914400" algn="l">
              <a:spcBef>
                <a:spcPts val="360"/>
              </a:spcBef>
              <a:spcAft>
                <a:spcPts val="0"/>
              </a:spcAft>
              <a:buClr>
                <a:schemeClr val="dk1"/>
              </a:buClr>
              <a:buSzPts val="1800"/>
              <a:buFont typeface="Arimo"/>
              <a:buNone/>
              <a:defRPr sz="1800"/>
            </a:lvl2pPr>
            <a:lvl3pPr indent="-228600" lvl="2" marL="1371600" algn="l">
              <a:spcBef>
                <a:spcPts val="320"/>
              </a:spcBef>
              <a:spcAft>
                <a:spcPts val="0"/>
              </a:spcAft>
              <a:buClr>
                <a:schemeClr val="dk1"/>
              </a:buClr>
              <a:buSzPts val="1600"/>
              <a:buFont typeface="Arimo"/>
              <a:buNone/>
              <a:defRPr sz="1600"/>
            </a:lvl3pPr>
            <a:lvl4pPr indent="-228600" lvl="3" marL="1828800" algn="l">
              <a:spcBef>
                <a:spcPts val="280"/>
              </a:spcBef>
              <a:spcAft>
                <a:spcPts val="0"/>
              </a:spcAft>
              <a:buClr>
                <a:schemeClr val="dk1"/>
              </a:buClr>
              <a:buSzPts val="1400"/>
              <a:buFont typeface="Arimo"/>
              <a:buNone/>
              <a:defRPr sz="1400"/>
            </a:lvl4pPr>
            <a:lvl5pPr indent="-228600" lvl="4" marL="2286000" algn="l">
              <a:spcBef>
                <a:spcPts val="280"/>
              </a:spcBef>
              <a:spcAft>
                <a:spcPts val="0"/>
              </a:spcAft>
              <a:buClr>
                <a:schemeClr val="dk1"/>
              </a:buClr>
              <a:buSzPts val="1400"/>
              <a:buFont typeface="Arimo"/>
              <a:buNone/>
              <a:defRPr sz="1400"/>
            </a:lvl5pPr>
            <a:lvl6pPr indent="-228600" lvl="5" marL="2743200" algn="l">
              <a:spcBef>
                <a:spcPts val="280"/>
              </a:spcBef>
              <a:spcAft>
                <a:spcPts val="0"/>
              </a:spcAft>
              <a:buClr>
                <a:schemeClr val="dk1"/>
              </a:buClr>
              <a:buSzPts val="1400"/>
              <a:buFont typeface="Arimo"/>
              <a:buNone/>
              <a:defRPr sz="1400"/>
            </a:lvl6pPr>
            <a:lvl7pPr indent="-228600" lvl="6" marL="3200400" algn="l">
              <a:spcBef>
                <a:spcPts val="280"/>
              </a:spcBef>
              <a:spcAft>
                <a:spcPts val="0"/>
              </a:spcAft>
              <a:buClr>
                <a:schemeClr val="dk1"/>
              </a:buClr>
              <a:buSzPts val="1400"/>
              <a:buFont typeface="Arimo"/>
              <a:buNone/>
              <a:defRPr sz="1400"/>
            </a:lvl7pPr>
            <a:lvl8pPr indent="-228600" lvl="7" marL="3657600" algn="l">
              <a:spcBef>
                <a:spcPts val="280"/>
              </a:spcBef>
              <a:spcAft>
                <a:spcPts val="0"/>
              </a:spcAft>
              <a:buClr>
                <a:schemeClr val="dk1"/>
              </a:buClr>
              <a:buSzPts val="1400"/>
              <a:buFont typeface="Arimo"/>
              <a:buNone/>
              <a:defRPr sz="1400"/>
            </a:lvl8pPr>
            <a:lvl9pPr indent="-228600" lvl="8" marL="4114800" algn="l">
              <a:spcBef>
                <a:spcPts val="280"/>
              </a:spcBef>
              <a:spcAft>
                <a:spcPts val="0"/>
              </a:spcAft>
              <a:buClr>
                <a:schemeClr val="dk1"/>
              </a:buClr>
              <a:buSzPts val="1400"/>
              <a:buFont typeface="Arimo"/>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26" name="Shape 26"/>
        <p:cNvGrpSpPr/>
        <p:nvPr/>
      </p:nvGrpSpPr>
      <p:grpSpPr>
        <a:xfrm>
          <a:off x="0" y="0"/>
          <a:ext cx="0" cy="0"/>
          <a:chOff x="0" y="0"/>
          <a:chExt cx="0" cy="0"/>
        </a:xfrm>
      </p:grpSpPr>
      <p:sp>
        <p:nvSpPr>
          <p:cNvPr id="27" name="Google Shape;27;p82"/>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1pPr>
            <a:lvl2pPr lvl="1"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2pPr>
            <a:lvl3pPr lvl="2"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3pPr>
            <a:lvl4pPr lvl="3"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4pPr>
            <a:lvl5pPr lvl="4"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5pPr>
            <a:lvl6pPr lvl="5"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6pPr>
            <a:lvl7pPr lvl="6"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7pPr>
            <a:lvl8pPr lvl="7"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8pPr>
            <a:lvl9pPr lvl="8"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9pPr>
          </a:lstStyle>
          <a:p/>
        </p:txBody>
      </p:sp>
      <p:sp>
        <p:nvSpPr>
          <p:cNvPr id="28" name="Google Shape;28;p82"/>
          <p:cNvSpPr txBox="1"/>
          <p:nvPr>
            <p:ph idx="1" type="body"/>
          </p:nvPr>
        </p:nvSpPr>
        <p:spPr>
          <a:xfrm>
            <a:off x="685800" y="1066800"/>
            <a:ext cx="7772400" cy="243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82"/>
          <p:cNvSpPr txBox="1"/>
          <p:nvPr>
            <p:ph idx="2" type="body"/>
          </p:nvPr>
        </p:nvSpPr>
        <p:spPr>
          <a:xfrm>
            <a:off x="685800" y="3657600"/>
            <a:ext cx="7772400" cy="243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83"/>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1pPr>
            <a:lvl2pPr lvl="1"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2pPr>
            <a:lvl3pPr lvl="2"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3pPr>
            <a:lvl4pPr lvl="3"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4pPr>
            <a:lvl5pPr lvl="4"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5pPr>
            <a:lvl6pPr lvl="5"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6pPr>
            <a:lvl7pPr lvl="6"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7pPr>
            <a:lvl8pPr lvl="7"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8pPr>
            <a:lvl9pPr lvl="8"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9pPr>
          </a:lstStyle>
          <a:p/>
        </p:txBody>
      </p:sp>
      <p:sp>
        <p:nvSpPr>
          <p:cNvPr id="32" name="Google Shape;32;p83"/>
          <p:cNvSpPr txBox="1"/>
          <p:nvPr>
            <p:ph idx="1" type="body"/>
          </p:nvPr>
        </p:nvSpPr>
        <p:spPr>
          <a:xfrm>
            <a:off x="685800" y="1066800"/>
            <a:ext cx="7772400" cy="5029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84"/>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1pPr>
            <a:lvl2pPr lvl="1"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2pPr>
            <a:lvl3pPr lvl="2"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3pPr>
            <a:lvl4pPr lvl="3"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4pPr>
            <a:lvl5pPr lvl="4"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5pPr>
            <a:lvl6pPr lvl="5"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6pPr>
            <a:lvl7pPr lvl="6"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7pPr>
            <a:lvl8pPr lvl="7"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8pPr>
            <a:lvl9pPr lvl="8"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9pPr>
          </a:lstStyle>
          <a:p/>
        </p:txBody>
      </p:sp>
      <p:sp>
        <p:nvSpPr>
          <p:cNvPr id="35" name="Google Shape;35;p84"/>
          <p:cNvSpPr txBox="1"/>
          <p:nvPr>
            <p:ph idx="1" type="body"/>
          </p:nvPr>
        </p:nvSpPr>
        <p:spPr>
          <a:xfrm>
            <a:off x="685800" y="1066800"/>
            <a:ext cx="3810000" cy="50292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mo"/>
              <a:buChar char="•"/>
              <a:defRPr sz="2800"/>
            </a:lvl1pPr>
            <a:lvl2pPr indent="-381000" lvl="1" marL="914400" algn="l">
              <a:spcBef>
                <a:spcPts val="480"/>
              </a:spcBef>
              <a:spcAft>
                <a:spcPts val="0"/>
              </a:spcAft>
              <a:buClr>
                <a:schemeClr val="dk1"/>
              </a:buClr>
              <a:buSzPts val="2400"/>
              <a:buFont typeface="Arimo"/>
              <a:buChar char="–"/>
              <a:defRPr sz="2400"/>
            </a:lvl2pPr>
            <a:lvl3pPr indent="-355600" lvl="2" marL="1371600" algn="l">
              <a:spcBef>
                <a:spcPts val="400"/>
              </a:spcBef>
              <a:spcAft>
                <a:spcPts val="0"/>
              </a:spcAft>
              <a:buClr>
                <a:schemeClr val="dk1"/>
              </a:buClr>
              <a:buSzPts val="2000"/>
              <a:buFont typeface="Arimo"/>
              <a:buChar char="•"/>
              <a:defRPr sz="2000"/>
            </a:lvl3pPr>
            <a:lvl4pPr indent="-342900" lvl="3" marL="1828800" algn="l">
              <a:spcBef>
                <a:spcPts val="360"/>
              </a:spcBef>
              <a:spcAft>
                <a:spcPts val="0"/>
              </a:spcAft>
              <a:buClr>
                <a:schemeClr val="dk1"/>
              </a:buClr>
              <a:buSzPts val="1800"/>
              <a:buFont typeface="Arimo"/>
              <a:buChar char="–"/>
              <a:defRPr sz="1800"/>
            </a:lvl4pPr>
            <a:lvl5pPr indent="-342900" lvl="4" marL="2286000" algn="l">
              <a:spcBef>
                <a:spcPts val="360"/>
              </a:spcBef>
              <a:spcAft>
                <a:spcPts val="0"/>
              </a:spcAft>
              <a:buClr>
                <a:schemeClr val="dk1"/>
              </a:buClr>
              <a:buSzPts val="1800"/>
              <a:buFont typeface="Arimo"/>
              <a:buChar char="»"/>
              <a:defRPr sz="1800"/>
            </a:lvl5pPr>
            <a:lvl6pPr indent="-342900" lvl="5" marL="2743200" algn="l">
              <a:spcBef>
                <a:spcPts val="360"/>
              </a:spcBef>
              <a:spcAft>
                <a:spcPts val="0"/>
              </a:spcAft>
              <a:buClr>
                <a:schemeClr val="dk1"/>
              </a:buClr>
              <a:buSzPts val="1800"/>
              <a:buFont typeface="Arimo"/>
              <a:buChar char="»"/>
              <a:defRPr sz="1800"/>
            </a:lvl6pPr>
            <a:lvl7pPr indent="-342900" lvl="6" marL="3200400" algn="l">
              <a:spcBef>
                <a:spcPts val="360"/>
              </a:spcBef>
              <a:spcAft>
                <a:spcPts val="0"/>
              </a:spcAft>
              <a:buClr>
                <a:schemeClr val="dk1"/>
              </a:buClr>
              <a:buSzPts val="1800"/>
              <a:buFont typeface="Arimo"/>
              <a:buChar char="»"/>
              <a:defRPr sz="1800"/>
            </a:lvl7pPr>
            <a:lvl8pPr indent="-342900" lvl="7" marL="3657600" algn="l">
              <a:spcBef>
                <a:spcPts val="360"/>
              </a:spcBef>
              <a:spcAft>
                <a:spcPts val="0"/>
              </a:spcAft>
              <a:buClr>
                <a:schemeClr val="dk1"/>
              </a:buClr>
              <a:buSzPts val="1800"/>
              <a:buFont typeface="Arimo"/>
              <a:buChar char="»"/>
              <a:defRPr sz="1800"/>
            </a:lvl8pPr>
            <a:lvl9pPr indent="-342900" lvl="8" marL="4114800" algn="l">
              <a:spcBef>
                <a:spcPts val="360"/>
              </a:spcBef>
              <a:spcAft>
                <a:spcPts val="0"/>
              </a:spcAft>
              <a:buClr>
                <a:schemeClr val="dk1"/>
              </a:buClr>
              <a:buSzPts val="1800"/>
              <a:buFont typeface="Arimo"/>
              <a:buChar char="»"/>
              <a:defRPr sz="1800"/>
            </a:lvl9pPr>
          </a:lstStyle>
          <a:p/>
        </p:txBody>
      </p:sp>
      <p:sp>
        <p:nvSpPr>
          <p:cNvPr id="36" name="Google Shape;36;p84"/>
          <p:cNvSpPr txBox="1"/>
          <p:nvPr>
            <p:ph idx="2" type="body"/>
          </p:nvPr>
        </p:nvSpPr>
        <p:spPr>
          <a:xfrm>
            <a:off x="4648200" y="1066800"/>
            <a:ext cx="3810000" cy="50292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mo"/>
              <a:buChar char="•"/>
              <a:defRPr sz="2800"/>
            </a:lvl1pPr>
            <a:lvl2pPr indent="-381000" lvl="1" marL="914400" algn="l">
              <a:spcBef>
                <a:spcPts val="480"/>
              </a:spcBef>
              <a:spcAft>
                <a:spcPts val="0"/>
              </a:spcAft>
              <a:buClr>
                <a:schemeClr val="dk1"/>
              </a:buClr>
              <a:buSzPts val="2400"/>
              <a:buFont typeface="Arimo"/>
              <a:buChar char="–"/>
              <a:defRPr sz="2400"/>
            </a:lvl2pPr>
            <a:lvl3pPr indent="-355600" lvl="2" marL="1371600" algn="l">
              <a:spcBef>
                <a:spcPts val="400"/>
              </a:spcBef>
              <a:spcAft>
                <a:spcPts val="0"/>
              </a:spcAft>
              <a:buClr>
                <a:schemeClr val="dk1"/>
              </a:buClr>
              <a:buSzPts val="2000"/>
              <a:buFont typeface="Arimo"/>
              <a:buChar char="•"/>
              <a:defRPr sz="2000"/>
            </a:lvl3pPr>
            <a:lvl4pPr indent="-342900" lvl="3" marL="1828800" algn="l">
              <a:spcBef>
                <a:spcPts val="360"/>
              </a:spcBef>
              <a:spcAft>
                <a:spcPts val="0"/>
              </a:spcAft>
              <a:buClr>
                <a:schemeClr val="dk1"/>
              </a:buClr>
              <a:buSzPts val="1800"/>
              <a:buFont typeface="Arimo"/>
              <a:buChar char="–"/>
              <a:defRPr sz="1800"/>
            </a:lvl4pPr>
            <a:lvl5pPr indent="-342900" lvl="4" marL="2286000" algn="l">
              <a:spcBef>
                <a:spcPts val="360"/>
              </a:spcBef>
              <a:spcAft>
                <a:spcPts val="0"/>
              </a:spcAft>
              <a:buClr>
                <a:schemeClr val="dk1"/>
              </a:buClr>
              <a:buSzPts val="1800"/>
              <a:buFont typeface="Arimo"/>
              <a:buChar char="»"/>
              <a:defRPr sz="1800"/>
            </a:lvl5pPr>
            <a:lvl6pPr indent="-342900" lvl="5" marL="2743200" algn="l">
              <a:spcBef>
                <a:spcPts val="360"/>
              </a:spcBef>
              <a:spcAft>
                <a:spcPts val="0"/>
              </a:spcAft>
              <a:buClr>
                <a:schemeClr val="dk1"/>
              </a:buClr>
              <a:buSzPts val="1800"/>
              <a:buFont typeface="Arimo"/>
              <a:buChar char="»"/>
              <a:defRPr sz="1800"/>
            </a:lvl6pPr>
            <a:lvl7pPr indent="-342900" lvl="6" marL="3200400" algn="l">
              <a:spcBef>
                <a:spcPts val="360"/>
              </a:spcBef>
              <a:spcAft>
                <a:spcPts val="0"/>
              </a:spcAft>
              <a:buClr>
                <a:schemeClr val="dk1"/>
              </a:buClr>
              <a:buSzPts val="1800"/>
              <a:buFont typeface="Arimo"/>
              <a:buChar char="»"/>
              <a:defRPr sz="1800"/>
            </a:lvl7pPr>
            <a:lvl8pPr indent="-342900" lvl="7" marL="3657600" algn="l">
              <a:spcBef>
                <a:spcPts val="360"/>
              </a:spcBef>
              <a:spcAft>
                <a:spcPts val="0"/>
              </a:spcAft>
              <a:buClr>
                <a:schemeClr val="dk1"/>
              </a:buClr>
              <a:buSzPts val="1800"/>
              <a:buFont typeface="Arimo"/>
              <a:buChar char="»"/>
              <a:defRPr sz="1800"/>
            </a:lvl8pPr>
            <a:lvl9pPr indent="-342900" lvl="8" marL="4114800" algn="l">
              <a:spcBef>
                <a:spcPts val="360"/>
              </a:spcBef>
              <a:spcAft>
                <a:spcPts val="0"/>
              </a:spcAft>
              <a:buClr>
                <a:schemeClr val="dk1"/>
              </a:buClr>
              <a:buSzPts val="1800"/>
              <a:buFont typeface="Arimo"/>
              <a:buChar char="»"/>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8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1pPr>
            <a:lvl2pPr lvl="1"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2pPr>
            <a:lvl3pPr lvl="2"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3pPr>
            <a:lvl4pPr lvl="3"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4pPr>
            <a:lvl5pPr lvl="4"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5pPr>
            <a:lvl6pPr lvl="5"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6pPr>
            <a:lvl7pPr lvl="6"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7pPr>
            <a:lvl8pPr lvl="7"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8pPr>
            <a:lvl9pPr lvl="8"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9pPr>
          </a:lstStyle>
          <a:p/>
        </p:txBody>
      </p:sp>
      <p:sp>
        <p:nvSpPr>
          <p:cNvPr id="39" name="Google Shape;39;p8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mo"/>
              <a:buNone/>
              <a:defRPr b="1" sz="2400"/>
            </a:lvl1pPr>
            <a:lvl2pPr indent="-228600" lvl="1" marL="914400" algn="l">
              <a:spcBef>
                <a:spcPts val="400"/>
              </a:spcBef>
              <a:spcAft>
                <a:spcPts val="0"/>
              </a:spcAft>
              <a:buClr>
                <a:schemeClr val="dk1"/>
              </a:buClr>
              <a:buSzPts val="2000"/>
              <a:buFont typeface="Arimo"/>
              <a:buNone/>
              <a:defRPr b="1" sz="2000"/>
            </a:lvl2pPr>
            <a:lvl3pPr indent="-228600" lvl="2" marL="1371600" algn="l">
              <a:spcBef>
                <a:spcPts val="360"/>
              </a:spcBef>
              <a:spcAft>
                <a:spcPts val="0"/>
              </a:spcAft>
              <a:buClr>
                <a:schemeClr val="dk1"/>
              </a:buClr>
              <a:buSzPts val="1800"/>
              <a:buFont typeface="Arimo"/>
              <a:buNone/>
              <a:defRPr b="1" sz="1800"/>
            </a:lvl3pPr>
            <a:lvl4pPr indent="-228600" lvl="3" marL="1828800" algn="l">
              <a:spcBef>
                <a:spcPts val="320"/>
              </a:spcBef>
              <a:spcAft>
                <a:spcPts val="0"/>
              </a:spcAft>
              <a:buClr>
                <a:schemeClr val="dk1"/>
              </a:buClr>
              <a:buSzPts val="1600"/>
              <a:buFont typeface="Arimo"/>
              <a:buNone/>
              <a:defRPr b="1" sz="1600"/>
            </a:lvl4pPr>
            <a:lvl5pPr indent="-228600" lvl="4" marL="2286000" algn="l">
              <a:spcBef>
                <a:spcPts val="320"/>
              </a:spcBef>
              <a:spcAft>
                <a:spcPts val="0"/>
              </a:spcAft>
              <a:buClr>
                <a:schemeClr val="dk1"/>
              </a:buClr>
              <a:buSzPts val="1600"/>
              <a:buFont typeface="Arimo"/>
              <a:buNone/>
              <a:defRPr b="1" sz="1600"/>
            </a:lvl5pPr>
            <a:lvl6pPr indent="-228600" lvl="5" marL="2743200" algn="l">
              <a:spcBef>
                <a:spcPts val="320"/>
              </a:spcBef>
              <a:spcAft>
                <a:spcPts val="0"/>
              </a:spcAft>
              <a:buClr>
                <a:schemeClr val="dk1"/>
              </a:buClr>
              <a:buSzPts val="1600"/>
              <a:buFont typeface="Arimo"/>
              <a:buNone/>
              <a:defRPr b="1" sz="1600"/>
            </a:lvl6pPr>
            <a:lvl7pPr indent="-228600" lvl="6" marL="3200400" algn="l">
              <a:spcBef>
                <a:spcPts val="320"/>
              </a:spcBef>
              <a:spcAft>
                <a:spcPts val="0"/>
              </a:spcAft>
              <a:buClr>
                <a:schemeClr val="dk1"/>
              </a:buClr>
              <a:buSzPts val="1600"/>
              <a:buFont typeface="Arimo"/>
              <a:buNone/>
              <a:defRPr b="1" sz="1600"/>
            </a:lvl7pPr>
            <a:lvl8pPr indent="-228600" lvl="7" marL="3657600" algn="l">
              <a:spcBef>
                <a:spcPts val="320"/>
              </a:spcBef>
              <a:spcAft>
                <a:spcPts val="0"/>
              </a:spcAft>
              <a:buClr>
                <a:schemeClr val="dk1"/>
              </a:buClr>
              <a:buSzPts val="1600"/>
              <a:buFont typeface="Arimo"/>
              <a:buNone/>
              <a:defRPr b="1" sz="1600"/>
            </a:lvl8pPr>
            <a:lvl9pPr indent="-228600" lvl="8" marL="4114800" algn="l">
              <a:spcBef>
                <a:spcPts val="320"/>
              </a:spcBef>
              <a:spcAft>
                <a:spcPts val="0"/>
              </a:spcAft>
              <a:buClr>
                <a:schemeClr val="dk1"/>
              </a:buClr>
              <a:buSzPts val="1600"/>
              <a:buFont typeface="Arimo"/>
              <a:buNone/>
              <a:defRPr b="1" sz="1600"/>
            </a:lvl9pPr>
          </a:lstStyle>
          <a:p/>
        </p:txBody>
      </p:sp>
      <p:sp>
        <p:nvSpPr>
          <p:cNvPr id="40" name="Google Shape;40;p8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mo"/>
              <a:buChar char="•"/>
              <a:defRPr sz="2400"/>
            </a:lvl1pPr>
            <a:lvl2pPr indent="-355600" lvl="1" marL="914400" algn="l">
              <a:spcBef>
                <a:spcPts val="400"/>
              </a:spcBef>
              <a:spcAft>
                <a:spcPts val="0"/>
              </a:spcAft>
              <a:buClr>
                <a:schemeClr val="dk1"/>
              </a:buClr>
              <a:buSzPts val="2000"/>
              <a:buFont typeface="Arimo"/>
              <a:buChar char="–"/>
              <a:defRPr sz="2000"/>
            </a:lvl2pPr>
            <a:lvl3pPr indent="-342900" lvl="2" marL="1371600" algn="l">
              <a:spcBef>
                <a:spcPts val="360"/>
              </a:spcBef>
              <a:spcAft>
                <a:spcPts val="0"/>
              </a:spcAft>
              <a:buClr>
                <a:schemeClr val="dk1"/>
              </a:buClr>
              <a:buSzPts val="1800"/>
              <a:buFont typeface="Arimo"/>
              <a:buChar char="•"/>
              <a:defRPr sz="1800"/>
            </a:lvl3pPr>
            <a:lvl4pPr indent="-330200" lvl="3" marL="1828800" algn="l">
              <a:spcBef>
                <a:spcPts val="320"/>
              </a:spcBef>
              <a:spcAft>
                <a:spcPts val="0"/>
              </a:spcAft>
              <a:buClr>
                <a:schemeClr val="dk1"/>
              </a:buClr>
              <a:buSzPts val="1600"/>
              <a:buFont typeface="Arimo"/>
              <a:buChar char="–"/>
              <a:defRPr sz="1600"/>
            </a:lvl4pPr>
            <a:lvl5pPr indent="-330200" lvl="4" marL="2286000" algn="l">
              <a:spcBef>
                <a:spcPts val="320"/>
              </a:spcBef>
              <a:spcAft>
                <a:spcPts val="0"/>
              </a:spcAft>
              <a:buClr>
                <a:schemeClr val="dk1"/>
              </a:buClr>
              <a:buSzPts val="1600"/>
              <a:buFont typeface="Arimo"/>
              <a:buChar char="»"/>
              <a:defRPr sz="1600"/>
            </a:lvl5pPr>
            <a:lvl6pPr indent="-330200" lvl="5" marL="2743200" algn="l">
              <a:spcBef>
                <a:spcPts val="320"/>
              </a:spcBef>
              <a:spcAft>
                <a:spcPts val="0"/>
              </a:spcAft>
              <a:buClr>
                <a:schemeClr val="dk1"/>
              </a:buClr>
              <a:buSzPts val="1600"/>
              <a:buFont typeface="Arimo"/>
              <a:buChar char="»"/>
              <a:defRPr sz="1600"/>
            </a:lvl6pPr>
            <a:lvl7pPr indent="-330200" lvl="6" marL="3200400" algn="l">
              <a:spcBef>
                <a:spcPts val="320"/>
              </a:spcBef>
              <a:spcAft>
                <a:spcPts val="0"/>
              </a:spcAft>
              <a:buClr>
                <a:schemeClr val="dk1"/>
              </a:buClr>
              <a:buSzPts val="1600"/>
              <a:buFont typeface="Arimo"/>
              <a:buChar char="»"/>
              <a:defRPr sz="1600"/>
            </a:lvl7pPr>
            <a:lvl8pPr indent="-330200" lvl="7" marL="3657600" algn="l">
              <a:spcBef>
                <a:spcPts val="320"/>
              </a:spcBef>
              <a:spcAft>
                <a:spcPts val="0"/>
              </a:spcAft>
              <a:buClr>
                <a:schemeClr val="dk1"/>
              </a:buClr>
              <a:buSzPts val="1600"/>
              <a:buFont typeface="Arimo"/>
              <a:buChar char="»"/>
              <a:defRPr sz="1600"/>
            </a:lvl8pPr>
            <a:lvl9pPr indent="-330200" lvl="8" marL="4114800" algn="l">
              <a:spcBef>
                <a:spcPts val="320"/>
              </a:spcBef>
              <a:spcAft>
                <a:spcPts val="0"/>
              </a:spcAft>
              <a:buClr>
                <a:schemeClr val="dk1"/>
              </a:buClr>
              <a:buSzPts val="1600"/>
              <a:buFont typeface="Arimo"/>
              <a:buChar char="»"/>
              <a:defRPr sz="1600"/>
            </a:lvl9pPr>
          </a:lstStyle>
          <a:p/>
        </p:txBody>
      </p:sp>
      <p:sp>
        <p:nvSpPr>
          <p:cNvPr id="41" name="Google Shape;41;p8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mo"/>
              <a:buNone/>
              <a:defRPr b="1" sz="2400"/>
            </a:lvl1pPr>
            <a:lvl2pPr indent="-228600" lvl="1" marL="914400" algn="l">
              <a:spcBef>
                <a:spcPts val="400"/>
              </a:spcBef>
              <a:spcAft>
                <a:spcPts val="0"/>
              </a:spcAft>
              <a:buClr>
                <a:schemeClr val="dk1"/>
              </a:buClr>
              <a:buSzPts val="2000"/>
              <a:buFont typeface="Arimo"/>
              <a:buNone/>
              <a:defRPr b="1" sz="2000"/>
            </a:lvl2pPr>
            <a:lvl3pPr indent="-228600" lvl="2" marL="1371600" algn="l">
              <a:spcBef>
                <a:spcPts val="360"/>
              </a:spcBef>
              <a:spcAft>
                <a:spcPts val="0"/>
              </a:spcAft>
              <a:buClr>
                <a:schemeClr val="dk1"/>
              </a:buClr>
              <a:buSzPts val="1800"/>
              <a:buFont typeface="Arimo"/>
              <a:buNone/>
              <a:defRPr b="1" sz="1800"/>
            </a:lvl3pPr>
            <a:lvl4pPr indent="-228600" lvl="3" marL="1828800" algn="l">
              <a:spcBef>
                <a:spcPts val="320"/>
              </a:spcBef>
              <a:spcAft>
                <a:spcPts val="0"/>
              </a:spcAft>
              <a:buClr>
                <a:schemeClr val="dk1"/>
              </a:buClr>
              <a:buSzPts val="1600"/>
              <a:buFont typeface="Arimo"/>
              <a:buNone/>
              <a:defRPr b="1" sz="1600"/>
            </a:lvl4pPr>
            <a:lvl5pPr indent="-228600" lvl="4" marL="2286000" algn="l">
              <a:spcBef>
                <a:spcPts val="320"/>
              </a:spcBef>
              <a:spcAft>
                <a:spcPts val="0"/>
              </a:spcAft>
              <a:buClr>
                <a:schemeClr val="dk1"/>
              </a:buClr>
              <a:buSzPts val="1600"/>
              <a:buFont typeface="Arimo"/>
              <a:buNone/>
              <a:defRPr b="1" sz="1600"/>
            </a:lvl5pPr>
            <a:lvl6pPr indent="-228600" lvl="5" marL="2743200" algn="l">
              <a:spcBef>
                <a:spcPts val="320"/>
              </a:spcBef>
              <a:spcAft>
                <a:spcPts val="0"/>
              </a:spcAft>
              <a:buClr>
                <a:schemeClr val="dk1"/>
              </a:buClr>
              <a:buSzPts val="1600"/>
              <a:buFont typeface="Arimo"/>
              <a:buNone/>
              <a:defRPr b="1" sz="1600"/>
            </a:lvl6pPr>
            <a:lvl7pPr indent="-228600" lvl="6" marL="3200400" algn="l">
              <a:spcBef>
                <a:spcPts val="320"/>
              </a:spcBef>
              <a:spcAft>
                <a:spcPts val="0"/>
              </a:spcAft>
              <a:buClr>
                <a:schemeClr val="dk1"/>
              </a:buClr>
              <a:buSzPts val="1600"/>
              <a:buFont typeface="Arimo"/>
              <a:buNone/>
              <a:defRPr b="1" sz="1600"/>
            </a:lvl7pPr>
            <a:lvl8pPr indent="-228600" lvl="7" marL="3657600" algn="l">
              <a:spcBef>
                <a:spcPts val="320"/>
              </a:spcBef>
              <a:spcAft>
                <a:spcPts val="0"/>
              </a:spcAft>
              <a:buClr>
                <a:schemeClr val="dk1"/>
              </a:buClr>
              <a:buSzPts val="1600"/>
              <a:buFont typeface="Arimo"/>
              <a:buNone/>
              <a:defRPr b="1" sz="1600"/>
            </a:lvl8pPr>
            <a:lvl9pPr indent="-228600" lvl="8" marL="4114800" algn="l">
              <a:spcBef>
                <a:spcPts val="320"/>
              </a:spcBef>
              <a:spcAft>
                <a:spcPts val="0"/>
              </a:spcAft>
              <a:buClr>
                <a:schemeClr val="dk1"/>
              </a:buClr>
              <a:buSzPts val="1600"/>
              <a:buFont typeface="Arimo"/>
              <a:buNone/>
              <a:defRPr b="1" sz="1600"/>
            </a:lvl9pPr>
          </a:lstStyle>
          <a:p/>
        </p:txBody>
      </p:sp>
      <p:sp>
        <p:nvSpPr>
          <p:cNvPr id="42" name="Google Shape;42;p8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mo"/>
              <a:buChar char="•"/>
              <a:defRPr sz="2400"/>
            </a:lvl1pPr>
            <a:lvl2pPr indent="-355600" lvl="1" marL="914400" algn="l">
              <a:spcBef>
                <a:spcPts val="400"/>
              </a:spcBef>
              <a:spcAft>
                <a:spcPts val="0"/>
              </a:spcAft>
              <a:buClr>
                <a:schemeClr val="dk1"/>
              </a:buClr>
              <a:buSzPts val="2000"/>
              <a:buFont typeface="Arimo"/>
              <a:buChar char="–"/>
              <a:defRPr sz="2000"/>
            </a:lvl2pPr>
            <a:lvl3pPr indent="-342900" lvl="2" marL="1371600" algn="l">
              <a:spcBef>
                <a:spcPts val="360"/>
              </a:spcBef>
              <a:spcAft>
                <a:spcPts val="0"/>
              </a:spcAft>
              <a:buClr>
                <a:schemeClr val="dk1"/>
              </a:buClr>
              <a:buSzPts val="1800"/>
              <a:buFont typeface="Arimo"/>
              <a:buChar char="•"/>
              <a:defRPr sz="1800"/>
            </a:lvl3pPr>
            <a:lvl4pPr indent="-330200" lvl="3" marL="1828800" algn="l">
              <a:spcBef>
                <a:spcPts val="320"/>
              </a:spcBef>
              <a:spcAft>
                <a:spcPts val="0"/>
              </a:spcAft>
              <a:buClr>
                <a:schemeClr val="dk1"/>
              </a:buClr>
              <a:buSzPts val="1600"/>
              <a:buFont typeface="Arimo"/>
              <a:buChar char="–"/>
              <a:defRPr sz="1600"/>
            </a:lvl4pPr>
            <a:lvl5pPr indent="-330200" lvl="4" marL="2286000" algn="l">
              <a:spcBef>
                <a:spcPts val="320"/>
              </a:spcBef>
              <a:spcAft>
                <a:spcPts val="0"/>
              </a:spcAft>
              <a:buClr>
                <a:schemeClr val="dk1"/>
              </a:buClr>
              <a:buSzPts val="1600"/>
              <a:buFont typeface="Arimo"/>
              <a:buChar char="»"/>
              <a:defRPr sz="1600"/>
            </a:lvl5pPr>
            <a:lvl6pPr indent="-330200" lvl="5" marL="2743200" algn="l">
              <a:spcBef>
                <a:spcPts val="320"/>
              </a:spcBef>
              <a:spcAft>
                <a:spcPts val="0"/>
              </a:spcAft>
              <a:buClr>
                <a:schemeClr val="dk1"/>
              </a:buClr>
              <a:buSzPts val="1600"/>
              <a:buFont typeface="Arimo"/>
              <a:buChar char="»"/>
              <a:defRPr sz="1600"/>
            </a:lvl6pPr>
            <a:lvl7pPr indent="-330200" lvl="6" marL="3200400" algn="l">
              <a:spcBef>
                <a:spcPts val="320"/>
              </a:spcBef>
              <a:spcAft>
                <a:spcPts val="0"/>
              </a:spcAft>
              <a:buClr>
                <a:schemeClr val="dk1"/>
              </a:buClr>
              <a:buSzPts val="1600"/>
              <a:buFont typeface="Arimo"/>
              <a:buChar char="»"/>
              <a:defRPr sz="1600"/>
            </a:lvl7pPr>
            <a:lvl8pPr indent="-330200" lvl="7" marL="3657600" algn="l">
              <a:spcBef>
                <a:spcPts val="320"/>
              </a:spcBef>
              <a:spcAft>
                <a:spcPts val="0"/>
              </a:spcAft>
              <a:buClr>
                <a:schemeClr val="dk1"/>
              </a:buClr>
              <a:buSzPts val="1600"/>
              <a:buFont typeface="Arimo"/>
              <a:buChar char="»"/>
              <a:defRPr sz="1600"/>
            </a:lvl8pPr>
            <a:lvl9pPr indent="-330200" lvl="8" marL="4114800" algn="l">
              <a:spcBef>
                <a:spcPts val="320"/>
              </a:spcBef>
              <a:spcAft>
                <a:spcPts val="0"/>
              </a:spcAft>
              <a:buClr>
                <a:schemeClr val="dk1"/>
              </a:buClr>
              <a:buSzPts val="1600"/>
              <a:buFont typeface="Arimo"/>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86"/>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1pPr>
            <a:lvl2pPr lvl="1"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2pPr>
            <a:lvl3pPr lvl="2"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3pPr>
            <a:lvl4pPr lvl="3"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4pPr>
            <a:lvl5pPr lvl="4"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5pPr>
            <a:lvl6pPr lvl="5"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6pPr>
            <a:lvl7pPr lvl="6"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7pPr>
            <a:lvl8pPr lvl="7"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8pPr>
            <a:lvl9pPr lvl="8"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5" name="Shape 45"/>
        <p:cNvGrpSpPr/>
        <p:nvPr/>
      </p:nvGrpSpPr>
      <p:grpSpPr>
        <a:xfrm>
          <a:off x="0" y="0"/>
          <a:ext cx="0" cy="0"/>
          <a:chOff x="0" y="0"/>
          <a:chExt cx="0" cy="0"/>
        </a:xfrm>
      </p:grpSpPr>
      <p:sp>
        <p:nvSpPr>
          <p:cNvPr id="46" name="Google Shape;46;p8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accent2"/>
                </a:solidFill>
                <a:latin typeface="Arimo"/>
                <a:ea typeface="Arimo"/>
                <a:cs typeface="Arimo"/>
                <a:sym typeface="Arimo"/>
              </a:defRPr>
            </a:lvl1pPr>
            <a:lvl2pPr lvl="1"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2pPr>
            <a:lvl3pPr lvl="2"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3pPr>
            <a:lvl4pPr lvl="3"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4pPr>
            <a:lvl5pPr lvl="4"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5pPr>
            <a:lvl6pPr lvl="5"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6pPr>
            <a:lvl7pPr lvl="6"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7pPr>
            <a:lvl8pPr lvl="7"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8pPr>
            <a:lvl9pPr lvl="8" marR="0" rtl="0" algn="ctr">
              <a:spcBef>
                <a:spcPts val="0"/>
              </a:spcBef>
              <a:spcAft>
                <a:spcPts val="0"/>
              </a:spcAft>
              <a:buSzPts val="1400"/>
              <a:buNone/>
              <a:defRPr b="1" i="0" sz="2400" u="none" cap="none" strike="noStrike">
                <a:solidFill>
                  <a:schemeClr val="accent2"/>
                </a:solidFill>
                <a:latin typeface="Arimo"/>
                <a:ea typeface="Arimo"/>
                <a:cs typeface="Arimo"/>
                <a:sym typeface="Arimo"/>
              </a:defRPr>
            </a:lvl9pPr>
          </a:lstStyle>
          <a:p/>
        </p:txBody>
      </p:sp>
      <p:sp>
        <p:nvSpPr>
          <p:cNvPr id="47" name="Google Shape;47;p8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mo"/>
              <a:buChar char="•"/>
              <a:defRPr sz="3200"/>
            </a:lvl1pPr>
            <a:lvl2pPr indent="-406400" lvl="1" marL="914400" algn="l">
              <a:spcBef>
                <a:spcPts val="560"/>
              </a:spcBef>
              <a:spcAft>
                <a:spcPts val="0"/>
              </a:spcAft>
              <a:buClr>
                <a:schemeClr val="dk1"/>
              </a:buClr>
              <a:buSzPts val="2800"/>
              <a:buFont typeface="Arimo"/>
              <a:buChar char="–"/>
              <a:defRPr sz="2800"/>
            </a:lvl2pPr>
            <a:lvl3pPr indent="-381000" lvl="2" marL="1371600" algn="l">
              <a:spcBef>
                <a:spcPts val="480"/>
              </a:spcBef>
              <a:spcAft>
                <a:spcPts val="0"/>
              </a:spcAft>
              <a:buClr>
                <a:schemeClr val="dk1"/>
              </a:buClr>
              <a:buSzPts val="2400"/>
              <a:buFont typeface="Arimo"/>
              <a:buChar char="•"/>
              <a:defRPr sz="2400"/>
            </a:lvl3pPr>
            <a:lvl4pPr indent="-355600" lvl="3" marL="1828800" algn="l">
              <a:spcBef>
                <a:spcPts val="400"/>
              </a:spcBef>
              <a:spcAft>
                <a:spcPts val="0"/>
              </a:spcAft>
              <a:buClr>
                <a:schemeClr val="dk1"/>
              </a:buClr>
              <a:buSzPts val="2000"/>
              <a:buFont typeface="Arimo"/>
              <a:buChar char="–"/>
              <a:defRPr sz="2000"/>
            </a:lvl4pPr>
            <a:lvl5pPr indent="-355600" lvl="4" marL="2286000" algn="l">
              <a:spcBef>
                <a:spcPts val="400"/>
              </a:spcBef>
              <a:spcAft>
                <a:spcPts val="0"/>
              </a:spcAft>
              <a:buClr>
                <a:schemeClr val="dk1"/>
              </a:buClr>
              <a:buSzPts val="2000"/>
              <a:buFont typeface="Arimo"/>
              <a:buChar char="»"/>
              <a:defRPr sz="2000"/>
            </a:lvl5pPr>
            <a:lvl6pPr indent="-355600" lvl="5" marL="2743200" algn="l">
              <a:spcBef>
                <a:spcPts val="400"/>
              </a:spcBef>
              <a:spcAft>
                <a:spcPts val="0"/>
              </a:spcAft>
              <a:buClr>
                <a:schemeClr val="dk1"/>
              </a:buClr>
              <a:buSzPts val="2000"/>
              <a:buFont typeface="Arimo"/>
              <a:buChar char="»"/>
              <a:defRPr sz="2000"/>
            </a:lvl6pPr>
            <a:lvl7pPr indent="-355600" lvl="6" marL="3200400" algn="l">
              <a:spcBef>
                <a:spcPts val="400"/>
              </a:spcBef>
              <a:spcAft>
                <a:spcPts val="0"/>
              </a:spcAft>
              <a:buClr>
                <a:schemeClr val="dk1"/>
              </a:buClr>
              <a:buSzPts val="2000"/>
              <a:buFont typeface="Arimo"/>
              <a:buChar char="»"/>
              <a:defRPr sz="2000"/>
            </a:lvl7pPr>
            <a:lvl8pPr indent="-355600" lvl="7" marL="3657600" algn="l">
              <a:spcBef>
                <a:spcPts val="400"/>
              </a:spcBef>
              <a:spcAft>
                <a:spcPts val="0"/>
              </a:spcAft>
              <a:buClr>
                <a:schemeClr val="dk1"/>
              </a:buClr>
              <a:buSzPts val="2000"/>
              <a:buFont typeface="Arimo"/>
              <a:buChar char="»"/>
              <a:defRPr sz="2000"/>
            </a:lvl8pPr>
            <a:lvl9pPr indent="-355600" lvl="8" marL="4114800" algn="l">
              <a:spcBef>
                <a:spcPts val="400"/>
              </a:spcBef>
              <a:spcAft>
                <a:spcPts val="0"/>
              </a:spcAft>
              <a:buClr>
                <a:schemeClr val="dk1"/>
              </a:buClr>
              <a:buSzPts val="2000"/>
              <a:buFont typeface="Arimo"/>
              <a:buChar char="»"/>
              <a:defRPr sz="2000"/>
            </a:lvl9pPr>
          </a:lstStyle>
          <a:p/>
        </p:txBody>
      </p:sp>
      <p:sp>
        <p:nvSpPr>
          <p:cNvPr id="48" name="Google Shape;48;p8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mo"/>
              <a:buNone/>
              <a:defRPr sz="1400"/>
            </a:lvl1pPr>
            <a:lvl2pPr indent="-228600" lvl="1" marL="914400" algn="l">
              <a:spcBef>
                <a:spcPts val="240"/>
              </a:spcBef>
              <a:spcAft>
                <a:spcPts val="0"/>
              </a:spcAft>
              <a:buClr>
                <a:schemeClr val="dk1"/>
              </a:buClr>
              <a:buSzPts val="1200"/>
              <a:buFont typeface="Arimo"/>
              <a:buNone/>
              <a:defRPr sz="1200"/>
            </a:lvl2pPr>
            <a:lvl3pPr indent="-228600" lvl="2" marL="1371600" algn="l">
              <a:spcBef>
                <a:spcPts val="200"/>
              </a:spcBef>
              <a:spcAft>
                <a:spcPts val="0"/>
              </a:spcAft>
              <a:buClr>
                <a:schemeClr val="dk1"/>
              </a:buClr>
              <a:buSzPts val="1000"/>
              <a:buFont typeface="Arimo"/>
              <a:buNone/>
              <a:defRPr sz="1000"/>
            </a:lvl3pPr>
            <a:lvl4pPr indent="-228600" lvl="3" marL="1828800" algn="l">
              <a:spcBef>
                <a:spcPts val="180"/>
              </a:spcBef>
              <a:spcAft>
                <a:spcPts val="0"/>
              </a:spcAft>
              <a:buClr>
                <a:schemeClr val="dk1"/>
              </a:buClr>
              <a:buSzPts val="900"/>
              <a:buFont typeface="Arimo"/>
              <a:buNone/>
              <a:defRPr sz="900"/>
            </a:lvl4pPr>
            <a:lvl5pPr indent="-228600" lvl="4" marL="2286000" algn="l">
              <a:spcBef>
                <a:spcPts val="180"/>
              </a:spcBef>
              <a:spcAft>
                <a:spcPts val="0"/>
              </a:spcAft>
              <a:buClr>
                <a:schemeClr val="dk1"/>
              </a:buClr>
              <a:buSzPts val="900"/>
              <a:buFont typeface="Arimo"/>
              <a:buNone/>
              <a:defRPr sz="900"/>
            </a:lvl5pPr>
            <a:lvl6pPr indent="-228600" lvl="5" marL="2743200" algn="l">
              <a:spcBef>
                <a:spcPts val="180"/>
              </a:spcBef>
              <a:spcAft>
                <a:spcPts val="0"/>
              </a:spcAft>
              <a:buClr>
                <a:schemeClr val="dk1"/>
              </a:buClr>
              <a:buSzPts val="900"/>
              <a:buFont typeface="Arimo"/>
              <a:buNone/>
              <a:defRPr sz="900"/>
            </a:lvl6pPr>
            <a:lvl7pPr indent="-228600" lvl="6" marL="3200400" algn="l">
              <a:spcBef>
                <a:spcPts val="180"/>
              </a:spcBef>
              <a:spcAft>
                <a:spcPts val="0"/>
              </a:spcAft>
              <a:buClr>
                <a:schemeClr val="dk1"/>
              </a:buClr>
              <a:buSzPts val="900"/>
              <a:buFont typeface="Arimo"/>
              <a:buNone/>
              <a:defRPr sz="900"/>
            </a:lvl7pPr>
            <a:lvl8pPr indent="-228600" lvl="7" marL="3657600" algn="l">
              <a:spcBef>
                <a:spcPts val="180"/>
              </a:spcBef>
              <a:spcAft>
                <a:spcPts val="0"/>
              </a:spcAft>
              <a:buClr>
                <a:schemeClr val="dk1"/>
              </a:buClr>
              <a:buSzPts val="900"/>
              <a:buFont typeface="Arimo"/>
              <a:buNone/>
              <a:defRPr sz="900"/>
            </a:lvl8pPr>
            <a:lvl9pPr indent="-228600" lvl="8" marL="4114800" algn="l">
              <a:spcBef>
                <a:spcPts val="180"/>
              </a:spcBef>
              <a:spcAft>
                <a:spcPts val="0"/>
              </a:spcAft>
              <a:buClr>
                <a:schemeClr val="dk1"/>
              </a:buClr>
              <a:buSzPts val="900"/>
              <a:buFont typeface="Arimo"/>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78"/>
          <p:cNvGrpSpPr/>
          <p:nvPr/>
        </p:nvGrpSpPr>
        <p:grpSpPr>
          <a:xfrm>
            <a:off x="0" y="22225"/>
            <a:ext cx="9144000" cy="6788150"/>
            <a:chOff x="0" y="22818"/>
            <a:chExt cx="9144000" cy="6788150"/>
          </a:xfrm>
        </p:grpSpPr>
        <p:pic>
          <p:nvPicPr>
            <p:cNvPr descr="NASAmeatball_transp" id="11" name="Google Shape;11;p78"/>
            <p:cNvPicPr preferRelativeResize="0"/>
            <p:nvPr/>
          </p:nvPicPr>
          <p:blipFill rotWithShape="1">
            <a:blip r:embed="rId1">
              <a:alphaModFix/>
            </a:blip>
            <a:srcRect b="0" l="0" r="0" t="0"/>
            <a:stretch/>
          </p:blipFill>
          <p:spPr>
            <a:xfrm>
              <a:off x="0" y="22818"/>
              <a:ext cx="838200" cy="692150"/>
            </a:xfrm>
            <a:prstGeom prst="rect">
              <a:avLst/>
            </a:prstGeom>
            <a:noFill/>
            <a:ln>
              <a:noFill/>
            </a:ln>
          </p:spPr>
        </p:pic>
        <p:cxnSp>
          <p:nvCxnSpPr>
            <p:cNvPr id="12" name="Google Shape;12;p78"/>
            <p:cNvCxnSpPr/>
            <p:nvPr/>
          </p:nvCxnSpPr>
          <p:spPr>
            <a:xfrm>
              <a:off x="381000" y="867368"/>
              <a:ext cx="8301038" cy="0"/>
            </a:xfrm>
            <a:prstGeom prst="straightConnector1">
              <a:avLst/>
            </a:prstGeom>
            <a:noFill/>
            <a:ln cap="flat" cmpd="sng" w="28575">
              <a:solidFill>
                <a:schemeClr val="accent2"/>
              </a:solidFill>
              <a:prstDash val="solid"/>
              <a:round/>
              <a:headEnd len="med" w="med" type="none"/>
              <a:tailEnd len="med" w="med" type="none"/>
            </a:ln>
          </p:spPr>
        </p:cxnSp>
        <p:cxnSp>
          <p:nvCxnSpPr>
            <p:cNvPr id="13" name="Google Shape;13;p78"/>
            <p:cNvCxnSpPr/>
            <p:nvPr/>
          </p:nvCxnSpPr>
          <p:spPr>
            <a:xfrm>
              <a:off x="533400" y="943568"/>
              <a:ext cx="8301038" cy="0"/>
            </a:xfrm>
            <a:prstGeom prst="straightConnector1">
              <a:avLst/>
            </a:prstGeom>
            <a:noFill/>
            <a:ln cap="flat" cmpd="sng" w="28575">
              <a:solidFill>
                <a:srgbClr val="FF5050"/>
              </a:solidFill>
              <a:prstDash val="solid"/>
              <a:round/>
              <a:headEnd len="med" w="med" type="none"/>
              <a:tailEnd len="med" w="med" type="none"/>
            </a:ln>
          </p:spPr>
        </p:cxnSp>
        <p:cxnSp>
          <p:nvCxnSpPr>
            <p:cNvPr id="14" name="Google Shape;14;p78"/>
            <p:cNvCxnSpPr/>
            <p:nvPr/>
          </p:nvCxnSpPr>
          <p:spPr>
            <a:xfrm>
              <a:off x="304800" y="6582368"/>
              <a:ext cx="7315200" cy="0"/>
            </a:xfrm>
            <a:prstGeom prst="straightConnector1">
              <a:avLst/>
            </a:prstGeom>
            <a:noFill/>
            <a:ln cap="flat" cmpd="sng" w="25400">
              <a:solidFill>
                <a:schemeClr val="accent2"/>
              </a:solidFill>
              <a:prstDash val="solid"/>
              <a:round/>
              <a:headEnd len="med" w="med" type="none"/>
              <a:tailEnd len="med" w="med" type="none"/>
            </a:ln>
          </p:spPr>
        </p:cxnSp>
        <p:cxnSp>
          <p:nvCxnSpPr>
            <p:cNvPr id="15" name="Google Shape;15;p78"/>
            <p:cNvCxnSpPr/>
            <p:nvPr/>
          </p:nvCxnSpPr>
          <p:spPr>
            <a:xfrm>
              <a:off x="304800" y="6506168"/>
              <a:ext cx="7391400" cy="0"/>
            </a:xfrm>
            <a:prstGeom prst="straightConnector1">
              <a:avLst/>
            </a:prstGeom>
            <a:noFill/>
            <a:ln cap="flat" cmpd="sng" w="25400">
              <a:solidFill>
                <a:schemeClr val="accent2"/>
              </a:solidFill>
              <a:prstDash val="solid"/>
              <a:round/>
              <a:headEnd len="med" w="med" type="none"/>
              <a:tailEnd len="med" w="med" type="none"/>
            </a:ln>
          </p:spPr>
        </p:cxnSp>
        <p:pic>
          <p:nvPicPr>
            <p:cNvPr descr="esto-logo" id="16" name="Google Shape;16;p78"/>
            <p:cNvPicPr preferRelativeResize="0"/>
            <p:nvPr/>
          </p:nvPicPr>
          <p:blipFill rotWithShape="1">
            <a:blip r:embed="rId2">
              <a:alphaModFix/>
            </a:blip>
            <a:srcRect b="0" l="0" r="0" t="0"/>
            <a:stretch/>
          </p:blipFill>
          <p:spPr>
            <a:xfrm>
              <a:off x="7848600" y="6163268"/>
              <a:ext cx="1295400" cy="647700"/>
            </a:xfrm>
            <a:prstGeom prst="rect">
              <a:avLst/>
            </a:prstGeom>
            <a:noFill/>
            <a:ln>
              <a:noFill/>
            </a:ln>
          </p:spPr>
        </p:pic>
      </p:grpSp>
      <p:sp>
        <p:nvSpPr>
          <p:cNvPr id="17" name="Google Shape;17;p78"/>
          <p:cNvSpPr txBox="1"/>
          <p:nvPr>
            <p:ph idx="1" type="body"/>
          </p:nvPr>
        </p:nvSpPr>
        <p:spPr>
          <a:xfrm>
            <a:off x="685800" y="1066800"/>
            <a:ext cx="7772400" cy="5029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mo"/>
              <a:buChar char="•"/>
              <a:defRPr b="0" i="0" sz="2400" u="none" cap="none" strike="noStrike">
                <a:solidFill>
                  <a:schemeClr val="dk1"/>
                </a:solidFill>
                <a:latin typeface="Arimo"/>
                <a:ea typeface="Arimo"/>
                <a:cs typeface="Arimo"/>
                <a:sym typeface="Arimo"/>
              </a:defRPr>
            </a:lvl1pPr>
            <a:lvl2pPr indent="-355600" lvl="1" marL="914400" marR="0" rtl="0" algn="l">
              <a:spcBef>
                <a:spcPts val="400"/>
              </a:spcBef>
              <a:spcAft>
                <a:spcPts val="0"/>
              </a:spcAft>
              <a:buClr>
                <a:schemeClr val="dk1"/>
              </a:buClr>
              <a:buSzPts val="2000"/>
              <a:buFont typeface="Arimo"/>
              <a:buChar char="–"/>
              <a:defRPr b="0" i="0" sz="2000" u="none" cap="none" strike="noStrike">
                <a:solidFill>
                  <a:schemeClr val="dk1"/>
                </a:solidFill>
                <a:latin typeface="Arimo"/>
                <a:ea typeface="Arimo"/>
                <a:cs typeface="Arimo"/>
                <a:sym typeface="Arimo"/>
              </a:defRPr>
            </a:lvl2pPr>
            <a:lvl3pPr indent="-342900" lvl="2" marL="1371600" marR="0" rtl="0" algn="l">
              <a:spcBef>
                <a:spcPts val="360"/>
              </a:spcBef>
              <a:spcAft>
                <a:spcPts val="0"/>
              </a:spcAft>
              <a:buClr>
                <a:schemeClr val="dk1"/>
              </a:buClr>
              <a:buSzPts val="1800"/>
              <a:buFont typeface="Arimo"/>
              <a:buChar char="•"/>
              <a:defRPr b="0" i="0" sz="1800" u="none" cap="none" strike="noStrike">
                <a:solidFill>
                  <a:schemeClr val="dk1"/>
                </a:solidFill>
                <a:latin typeface="Arimo"/>
                <a:ea typeface="Arimo"/>
                <a:cs typeface="Arimo"/>
                <a:sym typeface="Arimo"/>
              </a:defRPr>
            </a:lvl3pPr>
            <a:lvl4pPr indent="-330200" lvl="3" marL="1828800" marR="0" rtl="0" algn="l">
              <a:spcBef>
                <a:spcPts val="320"/>
              </a:spcBef>
              <a:spcAft>
                <a:spcPts val="0"/>
              </a:spcAft>
              <a:buClr>
                <a:schemeClr val="dk1"/>
              </a:buClr>
              <a:buSzPts val="1600"/>
              <a:buFont typeface="Arimo"/>
              <a:buChar char="–"/>
              <a:defRPr b="0" i="0" sz="1600" u="none" cap="none" strike="noStrike">
                <a:solidFill>
                  <a:schemeClr val="dk1"/>
                </a:solidFill>
                <a:latin typeface="Arimo"/>
                <a:ea typeface="Arimo"/>
                <a:cs typeface="Arimo"/>
                <a:sym typeface="Arimo"/>
              </a:defRPr>
            </a:lvl4pPr>
            <a:lvl5pPr indent="-330200" lvl="4" marL="2286000" marR="0" rtl="0" algn="l">
              <a:spcBef>
                <a:spcPts val="320"/>
              </a:spcBef>
              <a:spcAft>
                <a:spcPts val="0"/>
              </a:spcAft>
              <a:buClr>
                <a:schemeClr val="dk1"/>
              </a:buClr>
              <a:buSzPts val="1600"/>
              <a:buFont typeface="Arimo"/>
              <a:buChar char="»"/>
              <a:defRPr b="0" i="0" sz="1600" u="none" cap="none" strike="noStrike">
                <a:solidFill>
                  <a:schemeClr val="dk1"/>
                </a:solidFill>
                <a:latin typeface="Arimo"/>
                <a:ea typeface="Arimo"/>
                <a:cs typeface="Arimo"/>
                <a:sym typeface="Arimo"/>
              </a:defRPr>
            </a:lvl5pPr>
            <a:lvl6pPr indent="-330200" lvl="5" marL="2743200" marR="0" rtl="0" algn="l">
              <a:spcBef>
                <a:spcPts val="320"/>
              </a:spcBef>
              <a:spcAft>
                <a:spcPts val="0"/>
              </a:spcAft>
              <a:buClr>
                <a:schemeClr val="dk1"/>
              </a:buClr>
              <a:buSzPts val="1600"/>
              <a:buFont typeface="Arimo"/>
              <a:buChar char="»"/>
              <a:defRPr b="0" i="0" sz="1600" u="none" cap="none" strike="noStrike">
                <a:solidFill>
                  <a:schemeClr val="dk1"/>
                </a:solidFill>
                <a:latin typeface="Arimo"/>
                <a:ea typeface="Arimo"/>
                <a:cs typeface="Arimo"/>
                <a:sym typeface="Arimo"/>
              </a:defRPr>
            </a:lvl6pPr>
            <a:lvl7pPr indent="-330200" lvl="6" marL="3200400" marR="0" rtl="0" algn="l">
              <a:spcBef>
                <a:spcPts val="320"/>
              </a:spcBef>
              <a:spcAft>
                <a:spcPts val="0"/>
              </a:spcAft>
              <a:buClr>
                <a:schemeClr val="dk1"/>
              </a:buClr>
              <a:buSzPts val="1600"/>
              <a:buFont typeface="Arimo"/>
              <a:buChar char="»"/>
              <a:defRPr b="0" i="0" sz="1600" u="none" cap="none" strike="noStrike">
                <a:solidFill>
                  <a:schemeClr val="dk1"/>
                </a:solidFill>
                <a:latin typeface="Arimo"/>
                <a:ea typeface="Arimo"/>
                <a:cs typeface="Arimo"/>
                <a:sym typeface="Arimo"/>
              </a:defRPr>
            </a:lvl7pPr>
            <a:lvl8pPr indent="-330200" lvl="7" marL="3657600" marR="0" rtl="0" algn="l">
              <a:spcBef>
                <a:spcPts val="320"/>
              </a:spcBef>
              <a:spcAft>
                <a:spcPts val="0"/>
              </a:spcAft>
              <a:buClr>
                <a:schemeClr val="dk1"/>
              </a:buClr>
              <a:buSzPts val="1600"/>
              <a:buFont typeface="Arimo"/>
              <a:buChar char="»"/>
              <a:defRPr b="0" i="0" sz="1600" u="none" cap="none" strike="noStrike">
                <a:solidFill>
                  <a:schemeClr val="dk1"/>
                </a:solidFill>
                <a:latin typeface="Arimo"/>
                <a:ea typeface="Arimo"/>
                <a:cs typeface="Arimo"/>
                <a:sym typeface="Arimo"/>
              </a:defRPr>
            </a:lvl8pPr>
            <a:lvl9pPr indent="-330200" lvl="8" marL="4114800" marR="0" rtl="0" algn="l">
              <a:spcBef>
                <a:spcPts val="320"/>
              </a:spcBef>
              <a:spcAft>
                <a:spcPts val="0"/>
              </a:spcAft>
              <a:buClr>
                <a:schemeClr val="dk1"/>
              </a:buClr>
              <a:buSzPts val="1600"/>
              <a:buFont typeface="Arimo"/>
              <a:buChar char="»"/>
              <a:defRPr b="0" i="0" sz="1600" u="none" cap="none" strike="noStrike">
                <a:solidFill>
                  <a:schemeClr val="dk1"/>
                </a:solidFill>
                <a:latin typeface="Arimo"/>
                <a:ea typeface="Arimo"/>
                <a:cs typeface="Arimo"/>
                <a:sym typeface="Arimo"/>
              </a:defRPr>
            </a:lvl9pPr>
          </a:lstStyle>
          <a:p/>
        </p:txBody>
      </p:sp>
      <p:sp>
        <p:nvSpPr>
          <p:cNvPr id="18" name="Google Shape;18;p78"/>
          <p:cNvSpPr/>
          <p:nvPr/>
        </p:nvSpPr>
        <p:spPr>
          <a:xfrm>
            <a:off x="3924300" y="6553200"/>
            <a:ext cx="1295400" cy="30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42.png"/><Relationship Id="rId6" Type="http://schemas.openxmlformats.org/officeDocument/2006/relationships/image" Target="../media/image30.png"/><Relationship Id="rId7"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31.png"/><Relationship Id="rId7"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0"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61.png"/><Relationship Id="rId9"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0.png"/><Relationship Id="rId8"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28.png"/><Relationship Id="rId6" Type="http://schemas.openxmlformats.org/officeDocument/2006/relationships/image" Target="../media/image42.png"/><Relationship Id="rId7" Type="http://schemas.openxmlformats.org/officeDocument/2006/relationships/image" Target="../media/image36.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63.png"/><Relationship Id="rId12" Type="http://schemas.openxmlformats.org/officeDocument/2006/relationships/image" Target="../media/image67.png"/><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5.jpg"/><Relationship Id="rId4" Type="http://schemas.openxmlformats.org/officeDocument/2006/relationships/image" Target="../media/image48.png"/><Relationship Id="rId9" Type="http://schemas.openxmlformats.org/officeDocument/2006/relationships/image" Target="../media/image68.png"/><Relationship Id="rId5" Type="http://schemas.openxmlformats.org/officeDocument/2006/relationships/image" Target="../media/image56.png"/><Relationship Id="rId6" Type="http://schemas.openxmlformats.org/officeDocument/2006/relationships/image" Target="../media/image49.png"/><Relationship Id="rId7" Type="http://schemas.openxmlformats.org/officeDocument/2006/relationships/image" Target="../media/image60.png"/><Relationship Id="rId8"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82.pn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1.png"/><Relationship Id="rId4" Type="http://schemas.openxmlformats.org/officeDocument/2006/relationships/image" Target="../media/image89.png"/><Relationship Id="rId5"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9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2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4.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75.png"/><Relationship Id="rId4" Type="http://schemas.openxmlformats.org/officeDocument/2006/relationships/image" Target="../media/image87.png"/><Relationship Id="rId5" Type="http://schemas.openxmlformats.org/officeDocument/2006/relationships/image" Target="../media/image81.png"/><Relationship Id="rId6"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9.png"/><Relationship Id="rId4" Type="http://schemas.openxmlformats.org/officeDocument/2006/relationships/image" Target="../media/image75.png"/><Relationship Id="rId5"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85.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85.png"/><Relationship Id="rId4" Type="http://schemas.openxmlformats.org/officeDocument/2006/relationships/image" Target="../media/image75.png"/><Relationship Id="rId5"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85.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85.png"/><Relationship Id="rId4" Type="http://schemas.openxmlformats.org/officeDocument/2006/relationships/image" Target="../media/image75.png"/><Relationship Id="rId5"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75.png"/><Relationship Id="rId4" Type="http://schemas.openxmlformats.org/officeDocument/2006/relationships/image" Target="../media/image86.png"/><Relationship Id="rId5"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75.png"/><Relationship Id="rId4" Type="http://schemas.openxmlformats.org/officeDocument/2006/relationships/image" Target="../media/image85.png"/><Relationship Id="rId5"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79.png"/><Relationship Id="rId4" Type="http://schemas.openxmlformats.org/officeDocument/2006/relationships/image" Target="../media/image75.png"/><Relationship Id="rId5" Type="http://schemas.openxmlformats.org/officeDocument/2006/relationships/image" Target="../media/image8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75.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75.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75.png"/><Relationship Id="rId4" Type="http://schemas.openxmlformats.org/officeDocument/2006/relationships/image" Target="../media/image85.png"/><Relationship Id="rId5" Type="http://schemas.openxmlformats.org/officeDocument/2006/relationships/image" Target="../media/image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75.png"/><Relationship Id="rId4" Type="http://schemas.openxmlformats.org/officeDocument/2006/relationships/image" Target="../media/image85.png"/><Relationship Id="rId5" Type="http://schemas.openxmlformats.org/officeDocument/2006/relationships/image" Target="../media/image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75.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87.pn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87.png"/><Relationship Id="rId4" Type="http://schemas.openxmlformats.org/officeDocument/2006/relationships/image" Target="../media/image93.png"/><Relationship Id="rId5" Type="http://schemas.openxmlformats.org/officeDocument/2006/relationships/image" Target="../media/image10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87.png"/><Relationship Id="rId4" Type="http://schemas.openxmlformats.org/officeDocument/2006/relationships/image" Target="../media/image93.png"/><Relationship Id="rId5" Type="http://schemas.openxmlformats.org/officeDocument/2006/relationships/image" Target="../media/image10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01.png"/><Relationship Id="rId4" Type="http://schemas.openxmlformats.org/officeDocument/2006/relationships/image" Target="../media/image87.png"/><Relationship Id="rId5"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106.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00.png"/><Relationship Id="rId4" Type="http://schemas.openxmlformats.org/officeDocument/2006/relationships/image" Target="../media/image87.png"/><Relationship Id="rId5" Type="http://schemas.openxmlformats.org/officeDocument/2006/relationships/image" Target="../media/image9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00.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96.png"/><Relationship Id="rId4" Type="http://schemas.openxmlformats.org/officeDocument/2006/relationships/image" Target="../media/image87.png"/><Relationship Id="rId5" Type="http://schemas.openxmlformats.org/officeDocument/2006/relationships/image" Target="../media/image100.png"/><Relationship Id="rId6" Type="http://schemas.openxmlformats.org/officeDocument/2006/relationships/image" Target="../media/image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87.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17.png"/><Relationship Id="rId4" Type="http://schemas.openxmlformats.org/officeDocument/2006/relationships/image" Target="../media/image104.png"/><Relationship Id="rId5" Type="http://schemas.openxmlformats.org/officeDocument/2006/relationships/image" Target="../media/image109.png"/><Relationship Id="rId6" Type="http://schemas.openxmlformats.org/officeDocument/2006/relationships/image" Target="../media/image105.png"/><Relationship Id="rId7" Type="http://schemas.openxmlformats.org/officeDocument/2006/relationships/image" Target="../media/image1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15.png"/></Relationships>
</file>

<file path=ppt/slides/_rels/slide77.xml.rels><?xml version="1.0" encoding="UTF-8" standalone="yes"?><Relationships xmlns="http://schemas.openxmlformats.org/package/2006/relationships"><Relationship Id="rId10"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21.png"/><Relationship Id="rId4" Type="http://schemas.openxmlformats.org/officeDocument/2006/relationships/image" Target="../media/image122.png"/><Relationship Id="rId9" Type="http://schemas.openxmlformats.org/officeDocument/2006/relationships/image" Target="../media/image120.jpg"/><Relationship Id="rId5" Type="http://schemas.openxmlformats.org/officeDocument/2006/relationships/image" Target="../media/image107.png"/><Relationship Id="rId6" Type="http://schemas.openxmlformats.org/officeDocument/2006/relationships/image" Target="../media/image111.png"/><Relationship Id="rId7" Type="http://schemas.openxmlformats.org/officeDocument/2006/relationships/image" Target="../media/image108.png"/><Relationship Id="rId8" Type="http://schemas.openxmlformats.org/officeDocument/2006/relationships/image" Target="../media/image1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8.jpg"/><Relationship Id="rId9" Type="http://schemas.openxmlformats.org/officeDocument/2006/relationships/image" Target="../media/image13.png"/><Relationship Id="rId5" Type="http://schemas.openxmlformats.org/officeDocument/2006/relationships/image" Target="../media/image16.jpg"/><Relationship Id="rId6" Type="http://schemas.openxmlformats.org/officeDocument/2006/relationships/image" Target="../media/image39.jpg"/><Relationship Id="rId7" Type="http://schemas.openxmlformats.org/officeDocument/2006/relationships/image" Target="../media/image46.png"/><Relationship Id="rId8"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doi.org/10.1002/sys.21433"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ctrTitle"/>
          </p:nvPr>
        </p:nvSpPr>
        <p:spPr>
          <a:xfrm>
            <a:off x="752475" y="1187450"/>
            <a:ext cx="7772400" cy="147002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3200">
                <a:latin typeface="Arimo"/>
                <a:ea typeface="Arimo"/>
                <a:cs typeface="Arimo"/>
                <a:sym typeface="Arimo"/>
              </a:rPr>
              <a:t>3D-CHESS: Decentralized, Distributed, Dynamic, and Context-aware Heterogeneous Sensor Systems</a:t>
            </a:r>
            <a:endParaRPr b="0" sz="1600">
              <a:latin typeface="Calibri"/>
              <a:ea typeface="Calibri"/>
              <a:cs typeface="Calibri"/>
              <a:sym typeface="Calibri"/>
            </a:endParaRPr>
          </a:p>
        </p:txBody>
      </p:sp>
      <p:sp>
        <p:nvSpPr>
          <p:cNvPr id="64" name="Google Shape;64;p1"/>
          <p:cNvSpPr txBox="1"/>
          <p:nvPr>
            <p:ph idx="1" type="subTitle"/>
          </p:nvPr>
        </p:nvSpPr>
        <p:spPr>
          <a:xfrm>
            <a:off x="891529" y="2928492"/>
            <a:ext cx="7354378" cy="240336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mo"/>
              <a:buNone/>
            </a:pPr>
            <a:r>
              <a:rPr b="1" lang="en-US" sz="1800">
                <a:latin typeface="Arimo"/>
                <a:ea typeface="Arimo"/>
                <a:cs typeface="Arimo"/>
                <a:sym typeface="Arimo"/>
              </a:rPr>
              <a:t>PI</a:t>
            </a:r>
            <a:r>
              <a:rPr lang="en-US" sz="1800">
                <a:latin typeface="Arimo"/>
                <a:ea typeface="Arimo"/>
                <a:cs typeface="Arimo"/>
                <a:sym typeface="Arimo"/>
              </a:rPr>
              <a:t>: Daniel Selva (Texas A&amp;M University)</a:t>
            </a:r>
            <a:endParaRPr/>
          </a:p>
          <a:p>
            <a:pPr indent="0" lvl="0" marL="0" rtl="0" algn="ctr">
              <a:spcBef>
                <a:spcPts val="360"/>
              </a:spcBef>
              <a:spcAft>
                <a:spcPts val="0"/>
              </a:spcAft>
              <a:buClr>
                <a:schemeClr val="dk1"/>
              </a:buClr>
              <a:buSzPts val="1800"/>
              <a:buFont typeface="Arimo"/>
              <a:buNone/>
            </a:pPr>
            <a:r>
              <a:rPr b="1" lang="en-US" sz="1800">
                <a:latin typeface="Arimo"/>
                <a:ea typeface="Arimo"/>
                <a:cs typeface="Arimo"/>
                <a:sym typeface="Arimo"/>
              </a:rPr>
              <a:t>Co-Is</a:t>
            </a:r>
            <a:r>
              <a:rPr lang="en-US" sz="1800">
                <a:latin typeface="Arimo"/>
                <a:ea typeface="Arimo"/>
                <a:cs typeface="Arimo"/>
                <a:sym typeface="Arimo"/>
              </a:rPr>
              <a:t>: George Allen (Virginia Tech), Huilin Gao (Texas A&amp;M University), Ankur Mehta (UCLA), Yizhou Sun (UCLA), Vinay Ravindra (ARC/BAERI), Cedric David (JPL)</a:t>
            </a:r>
            <a:endParaRPr/>
          </a:p>
          <a:p>
            <a:pPr indent="0" lvl="0" marL="0" rtl="0" algn="ctr">
              <a:spcBef>
                <a:spcPts val="360"/>
              </a:spcBef>
              <a:spcAft>
                <a:spcPts val="0"/>
              </a:spcAft>
              <a:buClr>
                <a:schemeClr val="dk1"/>
              </a:buClr>
              <a:buSzPts val="1800"/>
              <a:buFont typeface="Arimo"/>
              <a:buNone/>
            </a:pPr>
            <a:r>
              <a:rPr b="1" lang="en-US" sz="1800">
                <a:latin typeface="Arimo"/>
                <a:ea typeface="Arimo"/>
                <a:cs typeface="Arimo"/>
                <a:sym typeface="Arimo"/>
              </a:rPr>
              <a:t>Students</a:t>
            </a:r>
            <a:r>
              <a:rPr lang="en-US" sz="1800">
                <a:latin typeface="Arimo"/>
                <a:ea typeface="Arimo"/>
                <a:cs typeface="Arimo"/>
                <a:sym typeface="Arimo"/>
              </a:rPr>
              <a:t>: Alan Aguilar, Ben Gorr, Chrissi Erwin, Molly Stroud, Vivian Cheng, Zida Wu, Wooyeong Cho</a:t>
            </a:r>
            <a:endParaRPr/>
          </a:p>
          <a:p>
            <a:pPr indent="0" lvl="0" marL="0" rtl="0" algn="ctr">
              <a:spcBef>
                <a:spcPts val="360"/>
              </a:spcBef>
              <a:spcAft>
                <a:spcPts val="0"/>
              </a:spcAft>
              <a:buClr>
                <a:schemeClr val="dk1"/>
              </a:buClr>
              <a:buSzPts val="1800"/>
              <a:buFont typeface="Arimo"/>
              <a:buNone/>
            </a:pPr>
            <a:r>
              <a:t/>
            </a:r>
            <a:endParaRPr sz="1800">
              <a:latin typeface="Arimo"/>
              <a:ea typeface="Arimo"/>
              <a:cs typeface="Arimo"/>
              <a:sym typeface="Arimo"/>
            </a:endParaRPr>
          </a:p>
          <a:p>
            <a:pPr indent="0" lvl="0" marL="0" rtl="0" algn="ctr">
              <a:spcBef>
                <a:spcPts val="360"/>
              </a:spcBef>
              <a:spcAft>
                <a:spcPts val="0"/>
              </a:spcAft>
              <a:buClr>
                <a:schemeClr val="dk1"/>
              </a:buClr>
              <a:buSzPts val="1800"/>
              <a:buFont typeface="Arimo"/>
              <a:buNone/>
            </a:pPr>
            <a:r>
              <a:rPr lang="en-US" sz="1800">
                <a:latin typeface="Arimo"/>
                <a:ea typeface="Arimo"/>
                <a:cs typeface="Arimo"/>
                <a:sym typeface="Arimo"/>
              </a:rPr>
              <a:t>AIST-21-0089 Progress Update</a:t>
            </a:r>
            <a:endParaRPr/>
          </a:p>
          <a:p>
            <a:pPr indent="0" lvl="0" marL="0" rtl="0" algn="ctr">
              <a:spcBef>
                <a:spcPts val="360"/>
              </a:spcBef>
              <a:spcAft>
                <a:spcPts val="0"/>
              </a:spcAft>
              <a:buClr>
                <a:schemeClr val="dk1"/>
              </a:buClr>
              <a:buSzPts val="1800"/>
              <a:buFont typeface="Arimo"/>
              <a:buNone/>
            </a:pPr>
            <a:r>
              <a:rPr lang="en-US" sz="1800">
                <a:latin typeface="Arimo"/>
                <a:ea typeface="Arimo"/>
                <a:cs typeface="Arimo"/>
                <a:sym typeface="Arimo"/>
              </a:rPr>
              <a:t>January 30,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TECHNICAL OBJECTIVES</a:t>
            </a:r>
            <a:endParaRPr/>
          </a:p>
        </p:txBody>
      </p:sp>
      <p:sp>
        <p:nvSpPr>
          <p:cNvPr id="167" name="Google Shape;167;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000"/>
              <a:buFont typeface="Arimo"/>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1"/>
          <p:cNvSpPr txBox="1"/>
          <p:nvPr>
            <p:ph type="title"/>
          </p:nvPr>
        </p:nvSpPr>
        <p:spPr>
          <a:xfrm>
            <a:off x="1143000" y="155222"/>
            <a:ext cx="6858000" cy="53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accent2"/>
                </a:solidFill>
                <a:latin typeface="Arimo"/>
                <a:ea typeface="Arimo"/>
                <a:cs typeface="Arimo"/>
                <a:sym typeface="Arimo"/>
              </a:rPr>
              <a:t>Background/Objectives</a:t>
            </a:r>
            <a:endParaRPr/>
          </a:p>
        </p:txBody>
      </p:sp>
      <p:pic>
        <p:nvPicPr>
          <p:cNvPr id="173" name="Google Shape;173;p11"/>
          <p:cNvPicPr preferRelativeResize="0"/>
          <p:nvPr/>
        </p:nvPicPr>
        <p:blipFill rotWithShape="1">
          <a:blip r:embed="rId3">
            <a:alphaModFix/>
          </a:blip>
          <a:srcRect b="0" l="0" r="0" t="0"/>
          <a:stretch/>
        </p:blipFill>
        <p:spPr>
          <a:xfrm>
            <a:off x="224787" y="4855546"/>
            <a:ext cx="4932680" cy="1581150"/>
          </a:xfrm>
          <a:prstGeom prst="rect">
            <a:avLst/>
          </a:prstGeom>
          <a:noFill/>
          <a:ln>
            <a:noFill/>
          </a:ln>
        </p:spPr>
      </p:pic>
      <p:sp>
        <p:nvSpPr>
          <p:cNvPr id="174" name="Google Shape;174;p11"/>
          <p:cNvSpPr txBox="1"/>
          <p:nvPr/>
        </p:nvSpPr>
        <p:spPr>
          <a:xfrm>
            <a:off x="259358" y="1081310"/>
            <a:ext cx="8527087" cy="584775"/>
          </a:xfrm>
          <a:prstGeom prst="rect">
            <a:avLst/>
          </a:prstGeom>
          <a:solidFill>
            <a:schemeClr val="lt1"/>
          </a:solidFill>
          <a:ln cap="flat" cmpd="sng" w="28575">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Overarching Goal: To provide </a:t>
            </a:r>
            <a:r>
              <a:rPr b="1" lang="en-US" sz="1600">
                <a:solidFill>
                  <a:schemeClr val="dk1"/>
                </a:solidFill>
                <a:latin typeface="Arial"/>
                <a:ea typeface="Arial"/>
                <a:cs typeface="Arial"/>
                <a:sym typeface="Arial"/>
              </a:rPr>
              <a:t>proof of concept </a:t>
            </a:r>
            <a:r>
              <a:rPr lang="en-US" sz="1600">
                <a:solidFill>
                  <a:schemeClr val="dk1"/>
                </a:solidFill>
                <a:latin typeface="Arial"/>
                <a:ea typeface="Arial"/>
                <a:cs typeface="Arial"/>
                <a:sym typeface="Arial"/>
              </a:rPr>
              <a:t>(TRL 3) for a </a:t>
            </a:r>
            <a:r>
              <a:rPr b="1" lang="en-US" sz="1600">
                <a:solidFill>
                  <a:schemeClr val="dk1"/>
                </a:solidFill>
                <a:latin typeface="Arial"/>
                <a:ea typeface="Arial"/>
                <a:cs typeface="Arial"/>
                <a:sym typeface="Arial"/>
              </a:rPr>
              <a:t>context-aware</a:t>
            </a:r>
            <a:r>
              <a:rPr lang="en-US" sz="1600">
                <a:solidFill>
                  <a:schemeClr val="dk1"/>
                </a:solidFill>
                <a:latin typeface="Arial"/>
                <a:ea typeface="Arial"/>
                <a:cs typeface="Arial"/>
                <a:sym typeface="Arial"/>
              </a:rPr>
              <a:t> network of </a:t>
            </a:r>
            <a:r>
              <a:rPr b="1" lang="en-US" sz="1600">
                <a:solidFill>
                  <a:schemeClr val="dk1"/>
                </a:solidFill>
                <a:latin typeface="Arial"/>
                <a:ea typeface="Arial"/>
                <a:cs typeface="Arial"/>
                <a:sym typeface="Arial"/>
              </a:rPr>
              <a:t>heterogeneous</a:t>
            </a:r>
            <a:r>
              <a:rPr lang="en-US" sz="1600">
                <a:solidFill>
                  <a:schemeClr val="dk1"/>
                </a:solidFill>
                <a:latin typeface="Arial"/>
                <a:ea typeface="Arial"/>
                <a:cs typeface="Arial"/>
                <a:sym typeface="Arial"/>
              </a:rPr>
              <a:t> sensors, in the context of an </a:t>
            </a:r>
            <a:r>
              <a:rPr b="1" lang="en-US" sz="1600">
                <a:solidFill>
                  <a:schemeClr val="dk1"/>
                </a:solidFill>
                <a:latin typeface="Arial"/>
                <a:ea typeface="Arial"/>
                <a:cs typeface="Arial"/>
                <a:sym typeface="Arial"/>
              </a:rPr>
              <a:t>inland water ecosystem monitoring</a:t>
            </a:r>
            <a:r>
              <a:rPr lang="en-US" sz="1600">
                <a:solidFill>
                  <a:schemeClr val="dk1"/>
                </a:solidFill>
                <a:latin typeface="Arial"/>
                <a:ea typeface="Arial"/>
                <a:cs typeface="Arial"/>
                <a:sym typeface="Arial"/>
              </a:rPr>
              <a:t> mission</a:t>
            </a:r>
            <a:endParaRPr/>
          </a:p>
        </p:txBody>
      </p:sp>
      <p:pic>
        <p:nvPicPr>
          <p:cNvPr id="175" name="Google Shape;175;p11"/>
          <p:cNvPicPr preferRelativeResize="0"/>
          <p:nvPr/>
        </p:nvPicPr>
        <p:blipFill rotWithShape="1">
          <a:blip r:embed="rId4">
            <a:alphaModFix/>
          </a:blip>
          <a:srcRect b="0" l="0" r="0" t="0"/>
          <a:stretch/>
        </p:blipFill>
        <p:spPr>
          <a:xfrm>
            <a:off x="5493779" y="1865434"/>
            <a:ext cx="3425434" cy="2990112"/>
          </a:xfrm>
          <a:prstGeom prst="rect">
            <a:avLst/>
          </a:prstGeom>
          <a:noFill/>
          <a:ln>
            <a:noFill/>
          </a:ln>
        </p:spPr>
      </p:pic>
      <p:sp>
        <p:nvSpPr>
          <p:cNvPr id="176" name="Google Shape;176;p11"/>
          <p:cNvSpPr/>
          <p:nvPr/>
        </p:nvSpPr>
        <p:spPr>
          <a:xfrm>
            <a:off x="164832" y="1899216"/>
            <a:ext cx="5209933" cy="280076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mo"/>
                <a:ea typeface="Arimo"/>
                <a:cs typeface="Arimo"/>
                <a:sym typeface="Arimo"/>
              </a:rPr>
              <a:t>Inland water bodies can dramatically change states within minutes to hours. </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These changes are increasingly extreme and difficult to predict due to climate change.</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mo"/>
                <a:ea typeface="Arimo"/>
                <a:cs typeface="Arimo"/>
                <a:sym typeface="Arimo"/>
              </a:rPr>
              <a:t>Need for high spatial, temporal, and/or spectral resolutions, from </a:t>
            </a:r>
            <a:r>
              <a:rPr b="1" lang="en-US" sz="1600">
                <a:solidFill>
                  <a:schemeClr val="dk1"/>
                </a:solidFill>
                <a:latin typeface="Arimo"/>
                <a:ea typeface="Arimo"/>
                <a:cs typeface="Arimo"/>
                <a:sym typeface="Arimo"/>
              </a:rPr>
              <a:t>heterogeneous</a:t>
            </a:r>
            <a:r>
              <a:rPr lang="en-US" sz="1600">
                <a:solidFill>
                  <a:schemeClr val="dk1"/>
                </a:solidFill>
                <a:latin typeface="Arimo"/>
                <a:ea typeface="Arimo"/>
                <a:cs typeface="Arimo"/>
                <a:sym typeface="Arimo"/>
              </a:rPr>
              <a:t> sensors.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mo"/>
                <a:ea typeface="Arimo"/>
                <a:cs typeface="Arimo"/>
                <a:sym typeface="Arimo"/>
              </a:rPr>
              <a:t>To monitor and respond to a dynamic environment, significantly more </a:t>
            </a:r>
            <a:r>
              <a:rPr b="1" lang="en-US" sz="1600">
                <a:solidFill>
                  <a:schemeClr val="dk1"/>
                </a:solidFill>
                <a:latin typeface="Arimo"/>
                <a:ea typeface="Arimo"/>
                <a:cs typeface="Arimo"/>
                <a:sym typeface="Arimo"/>
              </a:rPr>
              <a:t>autonomy</a:t>
            </a:r>
            <a:r>
              <a:rPr lang="en-US" sz="1600">
                <a:solidFill>
                  <a:schemeClr val="dk1"/>
                </a:solidFill>
                <a:latin typeface="Arimo"/>
                <a:ea typeface="Arimo"/>
                <a:cs typeface="Arimo"/>
                <a:sym typeface="Arimo"/>
              </a:rPr>
              <a:t> is needed in the Earth observing systems.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mo"/>
                <a:ea typeface="Arimo"/>
                <a:cs typeface="Arimo"/>
                <a:sym typeface="Arimo"/>
              </a:rPr>
              <a:t>Autonomy requires </a:t>
            </a:r>
            <a:r>
              <a:rPr b="1" lang="en-US" sz="1600">
                <a:solidFill>
                  <a:schemeClr val="dk1"/>
                </a:solidFill>
                <a:latin typeface="Arimo"/>
                <a:ea typeface="Arimo"/>
                <a:cs typeface="Arimo"/>
                <a:sym typeface="Arimo"/>
              </a:rPr>
              <a:t>context awareness </a:t>
            </a:r>
            <a:r>
              <a:rPr lang="en-US" sz="1600">
                <a:solidFill>
                  <a:schemeClr val="dk1"/>
                </a:solidFill>
                <a:latin typeface="Arimo"/>
                <a:ea typeface="Arimo"/>
                <a:cs typeface="Arimo"/>
                <a:sym typeface="Arimo"/>
              </a:rPr>
              <a:t>and </a:t>
            </a:r>
            <a:r>
              <a:rPr b="1" lang="en-US" sz="1600">
                <a:solidFill>
                  <a:schemeClr val="dk1"/>
                </a:solidFill>
                <a:latin typeface="Arimo"/>
                <a:ea typeface="Arimo"/>
                <a:cs typeface="Arimo"/>
                <a:sym typeface="Arimo"/>
              </a:rPr>
              <a:t>decentralized</a:t>
            </a:r>
            <a:r>
              <a:rPr lang="en-US" sz="1600">
                <a:solidFill>
                  <a:schemeClr val="dk1"/>
                </a:solidFill>
                <a:latin typeface="Arimo"/>
                <a:ea typeface="Arimo"/>
                <a:cs typeface="Arimo"/>
                <a:sym typeface="Arimo"/>
              </a:rPr>
              <a:t> coordination.</a:t>
            </a:r>
            <a:endParaRPr/>
          </a:p>
        </p:txBody>
      </p:sp>
      <p:sp>
        <p:nvSpPr>
          <p:cNvPr id="177" name="Google Shape;177;p11"/>
          <p:cNvSpPr/>
          <p:nvPr/>
        </p:nvSpPr>
        <p:spPr>
          <a:xfrm>
            <a:off x="5374765" y="4933115"/>
            <a:ext cx="3663461"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0000"/>
                </a:solidFill>
                <a:latin typeface="Times New Roman"/>
                <a:ea typeface="Times New Roman"/>
                <a:cs typeface="Times New Roman"/>
                <a:sym typeface="Times New Roman"/>
              </a:rPr>
              <a:t>Relevant to Objective O1</a:t>
            </a:r>
            <a:r>
              <a:rPr lang="en-US" sz="1400">
                <a:solidFill>
                  <a:srgbClr val="000000"/>
                </a:solidFill>
                <a:latin typeface="Times New Roman"/>
                <a:ea typeface="Times New Roman"/>
                <a:cs typeface="Times New Roman"/>
                <a:sym typeface="Times New Roman"/>
              </a:rPr>
              <a:t>: Enable new observation measurements and new observing systems design and operations through intelligent, timely, dynamic, and coordinated distributed sensing.</a:t>
            </a:r>
            <a:endParaRPr/>
          </a:p>
          <a:p>
            <a:pPr indent="0" lvl="0" marL="0" marR="0" rtl="0" algn="l">
              <a:spcBef>
                <a:spcPts val="0"/>
              </a:spcBef>
              <a:spcAft>
                <a:spcPts val="0"/>
              </a:spcAft>
              <a:buNone/>
            </a:pPr>
            <a:r>
              <a:rPr b="1" lang="en-US" sz="1400">
                <a:solidFill>
                  <a:srgbClr val="000000"/>
                </a:solidFill>
                <a:latin typeface="Times New Roman"/>
                <a:ea typeface="Times New Roman"/>
                <a:cs typeface="Times New Roman"/>
                <a:sym typeface="Times New Roman"/>
              </a:rPr>
              <a:t>Relevant missions</a:t>
            </a:r>
            <a:r>
              <a:rPr lang="en-US" sz="1400">
                <a:solidFill>
                  <a:srgbClr val="000000"/>
                </a:solidFill>
                <a:latin typeface="Times New Roman"/>
                <a:ea typeface="Times New Roman"/>
                <a:cs typeface="Times New Roman"/>
                <a:sym typeface="Times New Roman"/>
              </a:rPr>
              <a:t>: SWOT, NISAR, Delta-X, SMASH</a:t>
            </a:r>
            <a:endParaRPr sz="1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2"/>
          <p:cNvSpPr txBox="1"/>
          <p:nvPr>
            <p:ph type="title"/>
          </p:nvPr>
        </p:nvSpPr>
        <p:spPr>
          <a:xfrm>
            <a:off x="1121019" y="189089"/>
            <a:ext cx="6858000" cy="53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accent2"/>
                </a:solidFill>
                <a:latin typeface="Arimo"/>
                <a:ea typeface="Arimo"/>
                <a:cs typeface="Arimo"/>
                <a:sym typeface="Arimo"/>
              </a:rPr>
              <a:t>Background / Objectives</a:t>
            </a:r>
            <a:endParaRPr/>
          </a:p>
        </p:txBody>
      </p:sp>
      <p:sp>
        <p:nvSpPr>
          <p:cNvPr id="183" name="Google Shape;183;p12"/>
          <p:cNvSpPr/>
          <p:nvPr/>
        </p:nvSpPr>
        <p:spPr>
          <a:xfrm>
            <a:off x="435217" y="1141646"/>
            <a:ext cx="8273563" cy="304698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Enabling technologies</a:t>
            </a:r>
            <a:r>
              <a:rPr lang="en-US" sz="1600">
                <a:solidFill>
                  <a:schemeClr val="dk1"/>
                </a:solidFill>
                <a:latin typeface="Arial"/>
                <a:ea typeface="Arial"/>
                <a:cs typeface="Arial"/>
                <a:sym typeface="Arial"/>
              </a:rPr>
              <a:t>: Knowledge graph reasoning algorithms (UniKER) and decentralized planning algorithms (MCCBBA).</a:t>
            </a:r>
            <a:endParaRPr/>
          </a:p>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Approach</a:t>
            </a:r>
            <a:r>
              <a:rPr lang="en-US" sz="1600">
                <a:solidFill>
                  <a:schemeClr val="dk1"/>
                </a:solidFill>
                <a:latin typeface="Arial"/>
                <a:ea typeface="Arial"/>
                <a:cs typeface="Arial"/>
                <a:sym typeface="Arial"/>
              </a:rPr>
              <a:t>: Multi-agent simulation (message-driven) where each node consists of</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Engineering module (platform, sensors, and network simulators) using EOSim</a:t>
            </a:r>
            <a:endParaRPr b="0" i="0" sz="16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Science module (science value models, on-board processors, predictive models)</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Planning module (knowledge-based reasoning, planning/scheduling)</a:t>
            </a:r>
            <a:endParaRPr/>
          </a:p>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Objectives</a:t>
            </a:r>
            <a:r>
              <a:rPr lang="en-US" sz="1600">
                <a:solidFill>
                  <a:schemeClr val="dk1"/>
                </a:solidFill>
                <a:latin typeface="Arial"/>
                <a:ea typeface="Arial"/>
                <a:cs typeface="Arial"/>
                <a:sym typeface="Arial"/>
              </a:rPr>
              <a:t>: Use multi-agent simulator to assess feasibility, scalability and value of the 3D-CHESS concept vs various benchmarks in the context of the relevance scenario</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Quantify the value of implementing 3D-CHESS compared to the status quo</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Study “transition” architectures (somewhere btw. 3D-CHESS and status quo)</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Study “federated” architectures (nodes owned &amp; operated by different agencies)</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p:txBody>
      </p:sp>
      <p:pic>
        <p:nvPicPr>
          <p:cNvPr id="184" name="Google Shape;184;p12"/>
          <p:cNvPicPr preferRelativeResize="0"/>
          <p:nvPr/>
        </p:nvPicPr>
        <p:blipFill rotWithShape="1">
          <a:blip r:embed="rId3">
            <a:alphaModFix/>
          </a:blip>
          <a:srcRect b="0" l="0" r="0" t="0"/>
          <a:stretch/>
        </p:blipFill>
        <p:spPr>
          <a:xfrm>
            <a:off x="1036857" y="4080060"/>
            <a:ext cx="7070285" cy="20488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3"/>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a:t>3D-CHESS: Concept of operations</a:t>
            </a:r>
            <a:endParaRPr/>
          </a:p>
        </p:txBody>
      </p:sp>
      <p:pic>
        <p:nvPicPr>
          <p:cNvPr id="190" name="Google Shape;190;p13"/>
          <p:cNvPicPr preferRelativeResize="0"/>
          <p:nvPr>
            <p:ph idx="1" type="body"/>
          </p:nvPr>
        </p:nvPicPr>
        <p:blipFill rotWithShape="1">
          <a:blip r:embed="rId3">
            <a:alphaModFix/>
          </a:blip>
          <a:srcRect b="0" l="0" r="0" t="0"/>
          <a:stretch/>
        </p:blipFill>
        <p:spPr>
          <a:xfrm>
            <a:off x="452387" y="2345622"/>
            <a:ext cx="3447821" cy="3263504"/>
          </a:xfrm>
          <a:prstGeom prst="rect">
            <a:avLst/>
          </a:prstGeom>
          <a:noFill/>
          <a:ln>
            <a:noFill/>
          </a:ln>
        </p:spPr>
      </p:pic>
      <p:sp>
        <p:nvSpPr>
          <p:cNvPr id="191" name="Google Shape;191;p13"/>
          <p:cNvSpPr txBox="1"/>
          <p:nvPr/>
        </p:nvSpPr>
        <p:spPr>
          <a:xfrm>
            <a:off x="4712168" y="2992310"/>
            <a:ext cx="3979445" cy="286232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Each node in the system conducts its </a:t>
            </a:r>
            <a:r>
              <a:rPr b="1" lang="en-US" sz="1500">
                <a:solidFill>
                  <a:schemeClr val="dk1"/>
                </a:solidFill>
                <a:latin typeface="Times New Roman"/>
                <a:ea typeface="Times New Roman"/>
                <a:cs typeface="Times New Roman"/>
                <a:sym typeface="Times New Roman"/>
              </a:rPr>
              <a:t>nominal mission</a:t>
            </a:r>
            <a:r>
              <a:rPr lang="en-US" sz="1500">
                <a:solidFill>
                  <a:schemeClr val="dk1"/>
                </a:solidFill>
                <a:latin typeface="Times New Roman"/>
                <a:ea typeface="Times New Roman"/>
                <a:cs typeface="Times New Roman"/>
                <a:sym typeface="Times New Roman"/>
              </a:rPr>
              <a:t>, following a </a:t>
            </a:r>
            <a:r>
              <a:rPr b="1" lang="en-US" sz="1500">
                <a:solidFill>
                  <a:schemeClr val="dk1"/>
                </a:solidFill>
                <a:latin typeface="Times New Roman"/>
                <a:ea typeface="Times New Roman"/>
                <a:cs typeface="Times New Roman"/>
                <a:sym typeface="Times New Roman"/>
              </a:rPr>
              <a:t>default plan </a:t>
            </a:r>
            <a:r>
              <a:rPr lang="en-US" sz="1500">
                <a:solidFill>
                  <a:schemeClr val="dk1"/>
                </a:solidFill>
                <a:latin typeface="Times New Roman"/>
                <a:ea typeface="Times New Roman"/>
                <a:cs typeface="Times New Roman"/>
                <a:sym typeface="Times New Roman"/>
              </a:rPr>
              <a:t>(e.g., provide global coordinated observations of inland water quantity and quality.) </a:t>
            </a:r>
            <a:endParaRPr/>
          </a:p>
          <a:p>
            <a:pPr indent="0" lvl="0" marL="0" marR="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Nodes can be in space, air, or ground, and they can perform one or more functions (observation, data processing, communication) </a:t>
            </a:r>
            <a:endParaRPr/>
          </a:p>
          <a:p>
            <a:pPr indent="0" lvl="0" marL="0" marR="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Nodes with </a:t>
            </a:r>
            <a:r>
              <a:rPr b="1" lang="en-US" sz="1500">
                <a:solidFill>
                  <a:schemeClr val="dk1"/>
                </a:solidFill>
                <a:latin typeface="Times New Roman"/>
                <a:ea typeface="Times New Roman"/>
                <a:cs typeface="Times New Roman"/>
                <a:sym typeface="Times New Roman"/>
              </a:rPr>
              <a:t>data processing </a:t>
            </a:r>
            <a:r>
              <a:rPr lang="en-US" sz="1500">
                <a:solidFill>
                  <a:schemeClr val="dk1"/>
                </a:solidFill>
                <a:latin typeface="Times New Roman"/>
                <a:ea typeface="Times New Roman"/>
                <a:cs typeface="Times New Roman"/>
                <a:sym typeface="Times New Roman"/>
              </a:rPr>
              <a:t>capabilities process the data on board in real time and look for events of interest. </a:t>
            </a:r>
            <a:endParaRPr sz="1500">
              <a:solidFill>
                <a:schemeClr val="dk1"/>
              </a:solidFill>
              <a:latin typeface="Arial"/>
              <a:ea typeface="Arial"/>
              <a:cs typeface="Arial"/>
              <a:sym typeface="Arial"/>
            </a:endParaRPr>
          </a:p>
        </p:txBody>
      </p:sp>
      <p:sp>
        <p:nvSpPr>
          <p:cNvPr id="192" name="Google Shape;192;p13"/>
          <p:cNvSpPr txBox="1"/>
          <p:nvPr/>
        </p:nvSpPr>
        <p:spPr>
          <a:xfrm>
            <a:off x="4712167" y="2361329"/>
            <a:ext cx="43268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mo"/>
                <a:ea typeface="Arimo"/>
                <a:cs typeface="Arimo"/>
                <a:sym typeface="Arimo"/>
              </a:rPr>
              <a:t>1 – Default missions; data processing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4"/>
          <p:cNvPicPr preferRelativeResize="0"/>
          <p:nvPr/>
        </p:nvPicPr>
        <p:blipFill rotWithShape="1">
          <a:blip r:embed="rId3">
            <a:alphaModFix/>
          </a:blip>
          <a:srcRect b="0" l="0" r="0" t="0"/>
          <a:stretch/>
        </p:blipFill>
        <p:spPr>
          <a:xfrm>
            <a:off x="173031" y="1698944"/>
            <a:ext cx="4370119" cy="4253410"/>
          </a:xfrm>
          <a:prstGeom prst="rect">
            <a:avLst/>
          </a:prstGeom>
          <a:noFill/>
          <a:ln>
            <a:noFill/>
          </a:ln>
        </p:spPr>
      </p:pic>
      <p:sp>
        <p:nvSpPr>
          <p:cNvPr id="198" name="Google Shape;198;p14"/>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a:t>3D-CHESS: Concept of operations</a:t>
            </a:r>
            <a:endParaRPr/>
          </a:p>
        </p:txBody>
      </p:sp>
      <p:sp>
        <p:nvSpPr>
          <p:cNvPr id="199" name="Google Shape;199;p14"/>
          <p:cNvSpPr txBox="1"/>
          <p:nvPr/>
        </p:nvSpPr>
        <p:spPr>
          <a:xfrm>
            <a:off x="4315126" y="2855150"/>
            <a:ext cx="4573203" cy="1246495"/>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A node in the network detects (or predicts) an </a:t>
            </a:r>
            <a:r>
              <a:rPr b="1" lang="en-US" sz="1500">
                <a:solidFill>
                  <a:schemeClr val="dk1"/>
                </a:solidFill>
                <a:latin typeface="Times New Roman"/>
                <a:ea typeface="Times New Roman"/>
                <a:cs typeface="Times New Roman"/>
                <a:sym typeface="Times New Roman"/>
              </a:rPr>
              <a:t>event of interest</a:t>
            </a:r>
            <a:r>
              <a:rPr lang="en-US" sz="1500">
                <a:solidFill>
                  <a:schemeClr val="dk1"/>
                </a:solidFill>
                <a:latin typeface="Times New Roman"/>
                <a:ea typeface="Times New Roman"/>
                <a:cs typeface="Times New Roman"/>
                <a:sym typeface="Times New Roman"/>
              </a:rPr>
              <a:t> (e.g., a flood or a new intermittent river) at a certain location. </a:t>
            </a:r>
            <a:endParaRPr/>
          </a:p>
          <a:p>
            <a:pPr indent="0" lvl="0" marL="0" marR="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It sends a </a:t>
            </a:r>
            <a:r>
              <a:rPr b="1" lang="en-US" sz="1500">
                <a:solidFill>
                  <a:schemeClr val="dk1"/>
                </a:solidFill>
                <a:latin typeface="Times New Roman"/>
                <a:ea typeface="Times New Roman"/>
                <a:cs typeface="Times New Roman"/>
                <a:sym typeface="Times New Roman"/>
              </a:rPr>
              <a:t>Task Request </a:t>
            </a:r>
            <a:r>
              <a:rPr lang="en-US" sz="1500">
                <a:solidFill>
                  <a:schemeClr val="dk1"/>
                </a:solidFill>
                <a:latin typeface="Times New Roman"/>
                <a:ea typeface="Times New Roman"/>
                <a:cs typeface="Times New Roman"/>
                <a:sym typeface="Times New Roman"/>
              </a:rPr>
              <a:t>to the network.</a:t>
            </a:r>
            <a:endParaRPr sz="1500">
              <a:solidFill>
                <a:schemeClr val="dk1"/>
              </a:solidFill>
              <a:latin typeface="Arial"/>
              <a:ea typeface="Arial"/>
              <a:cs typeface="Arial"/>
              <a:sym typeface="Arial"/>
            </a:endParaRPr>
          </a:p>
        </p:txBody>
      </p:sp>
      <p:sp>
        <p:nvSpPr>
          <p:cNvPr id="200" name="Google Shape;200;p14"/>
          <p:cNvSpPr txBox="1"/>
          <p:nvPr/>
        </p:nvSpPr>
        <p:spPr>
          <a:xfrm>
            <a:off x="4235718" y="2330664"/>
            <a:ext cx="42498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mo"/>
                <a:ea typeface="Arimo"/>
                <a:cs typeface="Arimo"/>
                <a:sym typeface="Arimo"/>
              </a:rPr>
              <a:t>2 – Event detected; task request sent</a:t>
            </a:r>
            <a:endParaRPr/>
          </a:p>
        </p:txBody>
      </p:sp>
      <p:sp>
        <p:nvSpPr>
          <p:cNvPr id="201" name="Google Shape;201;p14"/>
          <p:cNvSpPr/>
          <p:nvPr/>
        </p:nvSpPr>
        <p:spPr>
          <a:xfrm>
            <a:off x="5113716" y="4669598"/>
            <a:ext cx="3089710" cy="594711"/>
          </a:xfrm>
          <a:prstGeom prst="flowChartDocument">
            <a:avLst/>
          </a:prstGeom>
          <a:blipFill rotWithShape="1">
            <a:blip r:embed="rId4">
              <a:alphaModFix/>
            </a:blip>
            <a:stretch>
              <a:fillRect b="0" l="0" r="0" t="0"/>
            </a:stretch>
          </a:blip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pic>
        <p:nvPicPr>
          <p:cNvPr id="202" name="Google Shape;202;p14"/>
          <p:cNvPicPr preferRelativeResize="0"/>
          <p:nvPr/>
        </p:nvPicPr>
        <p:blipFill rotWithShape="1">
          <a:blip r:embed="rId5">
            <a:alphaModFix/>
          </a:blip>
          <a:srcRect b="0" l="0" r="0" t="0"/>
          <a:stretch/>
        </p:blipFill>
        <p:spPr>
          <a:xfrm>
            <a:off x="1706714" y="3787456"/>
            <a:ext cx="1302755" cy="726800"/>
          </a:xfrm>
          <a:prstGeom prst="rect">
            <a:avLst/>
          </a:prstGeom>
          <a:noFill/>
          <a:ln>
            <a:noFill/>
          </a:ln>
        </p:spPr>
      </p:pic>
      <p:pic>
        <p:nvPicPr>
          <p:cNvPr id="203" name="Google Shape;203;p14"/>
          <p:cNvPicPr preferRelativeResize="0"/>
          <p:nvPr/>
        </p:nvPicPr>
        <p:blipFill rotWithShape="1">
          <a:blip r:embed="rId6">
            <a:alphaModFix/>
          </a:blip>
          <a:srcRect b="0" l="0" r="0" t="0"/>
          <a:stretch/>
        </p:blipFill>
        <p:spPr>
          <a:xfrm>
            <a:off x="2260699" y="4931482"/>
            <a:ext cx="401341" cy="365266"/>
          </a:xfrm>
          <a:prstGeom prst="rect">
            <a:avLst/>
          </a:prstGeom>
          <a:noFill/>
          <a:ln>
            <a:noFill/>
          </a:ln>
        </p:spPr>
      </p:pic>
      <p:pic>
        <p:nvPicPr>
          <p:cNvPr id="204" name="Google Shape;204;p14"/>
          <p:cNvPicPr preferRelativeResize="0"/>
          <p:nvPr/>
        </p:nvPicPr>
        <p:blipFill rotWithShape="1">
          <a:blip r:embed="rId7">
            <a:alphaModFix/>
          </a:blip>
          <a:srcRect b="0" l="0" r="0" t="0"/>
          <a:stretch/>
        </p:blipFill>
        <p:spPr>
          <a:xfrm>
            <a:off x="900420" y="2966525"/>
            <a:ext cx="739007" cy="462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5"/>
          <p:cNvPicPr preferRelativeResize="0"/>
          <p:nvPr/>
        </p:nvPicPr>
        <p:blipFill rotWithShape="1">
          <a:blip r:embed="rId3">
            <a:alphaModFix/>
          </a:blip>
          <a:srcRect b="0" l="0" r="0" t="0"/>
          <a:stretch/>
        </p:blipFill>
        <p:spPr>
          <a:xfrm>
            <a:off x="3568873" y="4151217"/>
            <a:ext cx="1938020" cy="1706245"/>
          </a:xfrm>
          <a:prstGeom prst="ellipse">
            <a:avLst/>
          </a:prstGeom>
          <a:noFill/>
          <a:ln>
            <a:noFill/>
          </a:ln>
        </p:spPr>
      </p:pic>
      <p:sp>
        <p:nvSpPr>
          <p:cNvPr id="210" name="Google Shape;210;p15"/>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a:t>3D-CHESS: Concept of operations</a:t>
            </a:r>
            <a:endParaRPr/>
          </a:p>
        </p:txBody>
      </p:sp>
      <p:sp>
        <p:nvSpPr>
          <p:cNvPr id="211" name="Google Shape;211;p15"/>
          <p:cNvSpPr txBox="1"/>
          <p:nvPr/>
        </p:nvSpPr>
        <p:spPr>
          <a:xfrm>
            <a:off x="4504789" y="1602818"/>
            <a:ext cx="4306373" cy="2400657"/>
          </a:xfrm>
          <a:prstGeom prst="rect">
            <a:avLst/>
          </a:prstGeom>
          <a:blipFill rotWithShape="1">
            <a:blip r:embed="rId4">
              <a:alphaModFix/>
            </a:blip>
            <a:stretch>
              <a:fillRect b="-1255" l="-28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sp>
        <p:nvSpPr>
          <p:cNvPr id="212" name="Google Shape;212;p15"/>
          <p:cNvSpPr txBox="1"/>
          <p:nvPr/>
        </p:nvSpPr>
        <p:spPr>
          <a:xfrm>
            <a:off x="4638225" y="1099989"/>
            <a:ext cx="41729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mo"/>
                <a:ea typeface="Arimo"/>
                <a:cs typeface="Arimo"/>
                <a:sym typeface="Arimo"/>
              </a:rPr>
              <a:t>3 – Instrument Capability Reasoning</a:t>
            </a:r>
            <a:endParaRPr/>
          </a:p>
        </p:txBody>
      </p:sp>
      <p:sp>
        <p:nvSpPr>
          <p:cNvPr id="213" name="Google Shape;213;p15"/>
          <p:cNvSpPr/>
          <p:nvPr/>
        </p:nvSpPr>
        <p:spPr>
          <a:xfrm>
            <a:off x="5506893" y="4417157"/>
            <a:ext cx="3510213" cy="670514"/>
          </a:xfrm>
          <a:prstGeom prst="flowChartTerminator">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sp>
        <p:nvSpPr>
          <p:cNvPr id="214" name="Google Shape;214;p15"/>
          <p:cNvSpPr txBox="1"/>
          <p:nvPr/>
        </p:nvSpPr>
        <p:spPr>
          <a:xfrm>
            <a:off x="710539" y="5833547"/>
            <a:ext cx="40927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accent2"/>
                </a:solidFill>
                <a:latin typeface="Consolas"/>
                <a:ea typeface="Consolas"/>
                <a:cs typeface="Consolas"/>
                <a:sym typeface="Consolas"/>
              </a:rPr>
              <a:t>CanBeObtainedFrom(WaterQuality, Chlorophyll-A)</a:t>
            </a:r>
            <a:endParaRPr/>
          </a:p>
        </p:txBody>
      </p:sp>
      <p:sp>
        <p:nvSpPr>
          <p:cNvPr id="215" name="Google Shape;215;p15"/>
          <p:cNvSpPr/>
          <p:nvPr/>
        </p:nvSpPr>
        <p:spPr>
          <a:xfrm>
            <a:off x="460738" y="4986075"/>
            <a:ext cx="3089710" cy="594711"/>
          </a:xfrm>
          <a:prstGeom prst="flowChartDocument">
            <a:avLst/>
          </a:prstGeom>
          <a:blipFill rotWithShape="1">
            <a:blip r:embed="rId6">
              <a:alphaModFix/>
            </a:blip>
            <a:stretch>
              <a:fillRect b="0" l="0" r="0" t="0"/>
            </a:stretch>
          </a:blip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sp>
        <p:nvSpPr>
          <p:cNvPr id="216" name="Google Shape;216;p15"/>
          <p:cNvSpPr txBox="1"/>
          <p:nvPr/>
        </p:nvSpPr>
        <p:spPr>
          <a:xfrm>
            <a:off x="3292777" y="6134461"/>
            <a:ext cx="426270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accent2"/>
                </a:solidFill>
                <a:latin typeface="Consolas"/>
                <a:ea typeface="Consolas"/>
                <a:cs typeface="Consolas"/>
                <a:sym typeface="Consolas"/>
              </a:rPr>
              <a:t>CanBeObtainedFrom(Chlorophyll-A, VNIR_Radiances)</a:t>
            </a:r>
            <a:endParaRPr/>
          </a:p>
        </p:txBody>
      </p:sp>
      <p:cxnSp>
        <p:nvCxnSpPr>
          <p:cNvPr id="217" name="Google Shape;217;p15"/>
          <p:cNvCxnSpPr>
            <a:stCxn id="215" idx="2"/>
            <a:endCxn id="214" idx="0"/>
          </p:cNvCxnSpPr>
          <p:nvPr/>
        </p:nvCxnSpPr>
        <p:spPr>
          <a:xfrm flipH="1" rot="-5400000">
            <a:off x="2235093" y="5311969"/>
            <a:ext cx="292200" cy="751200"/>
          </a:xfrm>
          <a:prstGeom prst="curvedConnector3">
            <a:avLst>
              <a:gd fmla="val 50000" name="adj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18" name="Google Shape;218;p15"/>
          <p:cNvCxnSpPr>
            <a:stCxn id="214" idx="2"/>
            <a:endCxn id="216" idx="1"/>
          </p:cNvCxnSpPr>
          <p:nvPr/>
        </p:nvCxnSpPr>
        <p:spPr>
          <a:xfrm flipH="1" rot="-5400000">
            <a:off x="2943683" y="5923796"/>
            <a:ext cx="162300" cy="535800"/>
          </a:xfrm>
          <a:prstGeom prst="curvedConnector2">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19" name="Google Shape;219;p15"/>
          <p:cNvCxnSpPr>
            <a:endCxn id="213" idx="2"/>
          </p:cNvCxnSpPr>
          <p:nvPr/>
        </p:nvCxnSpPr>
        <p:spPr>
          <a:xfrm rot="-5400000">
            <a:off x="6589099" y="5449471"/>
            <a:ext cx="1034700" cy="311100"/>
          </a:xfrm>
          <a:prstGeom prst="curvedConnector3">
            <a:avLst>
              <a:gd fmla="val 49999" name="adj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pic>
        <p:nvPicPr>
          <p:cNvPr id="220" name="Google Shape;220;p15"/>
          <p:cNvPicPr preferRelativeResize="0"/>
          <p:nvPr/>
        </p:nvPicPr>
        <p:blipFill rotWithShape="1">
          <a:blip r:embed="rId7">
            <a:alphaModFix/>
          </a:blip>
          <a:srcRect b="0" l="0" r="0" t="0"/>
          <a:stretch/>
        </p:blipFill>
        <p:spPr>
          <a:xfrm>
            <a:off x="354481" y="1031546"/>
            <a:ext cx="3427563" cy="37017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6"/>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a:t>3D-CHESS: Concept of operations</a:t>
            </a:r>
            <a:endParaRPr/>
          </a:p>
        </p:txBody>
      </p:sp>
      <p:sp>
        <p:nvSpPr>
          <p:cNvPr id="226" name="Google Shape;226;p16"/>
          <p:cNvSpPr txBox="1"/>
          <p:nvPr/>
        </p:nvSpPr>
        <p:spPr>
          <a:xfrm>
            <a:off x="4274476" y="1772190"/>
            <a:ext cx="4573203" cy="2169825"/>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If they do, they enter a </a:t>
            </a:r>
            <a:r>
              <a:rPr b="1" lang="en-US" sz="1500">
                <a:solidFill>
                  <a:schemeClr val="dk1"/>
                </a:solidFill>
                <a:latin typeface="Times New Roman"/>
                <a:ea typeface="Times New Roman"/>
                <a:cs typeface="Times New Roman"/>
                <a:sym typeface="Times New Roman"/>
              </a:rPr>
              <a:t>decentralized planning </a:t>
            </a:r>
            <a:r>
              <a:rPr lang="en-US" sz="1500">
                <a:solidFill>
                  <a:schemeClr val="dk1"/>
                </a:solidFill>
                <a:latin typeface="Times New Roman"/>
                <a:ea typeface="Times New Roman"/>
                <a:cs typeface="Times New Roman"/>
                <a:sym typeface="Times New Roman"/>
              </a:rPr>
              <a:t>phase to coordinate who does what (MCCBBA algorithm).</a:t>
            </a:r>
            <a:endParaRPr/>
          </a:p>
          <a:p>
            <a:pPr indent="0" lvl="0" marL="0" marR="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Nodes use a </a:t>
            </a:r>
            <a:r>
              <a:rPr b="1" lang="en-US" sz="1500">
                <a:solidFill>
                  <a:schemeClr val="dk1"/>
                </a:solidFill>
                <a:latin typeface="Times New Roman"/>
                <a:ea typeface="Times New Roman"/>
                <a:cs typeface="Times New Roman"/>
                <a:sym typeface="Times New Roman"/>
              </a:rPr>
              <a:t>science-driven</a:t>
            </a:r>
            <a:r>
              <a:rPr lang="en-US" sz="1500">
                <a:solidFill>
                  <a:schemeClr val="dk1"/>
                </a:solidFill>
                <a:latin typeface="Times New Roman"/>
                <a:ea typeface="Times New Roman"/>
                <a:cs typeface="Times New Roman"/>
                <a:sym typeface="Times New Roman"/>
              </a:rPr>
              <a:t> utility function to determine if they should perform the task at the cost of temporarily abandoning their current mission. Engineering costs (e.g., energy) are also considered. </a:t>
            </a:r>
            <a:endParaRPr/>
          </a:p>
          <a:p>
            <a:pPr indent="0" lvl="0" marL="0" marR="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Once converged, the nodes update their plans.</a:t>
            </a:r>
            <a:endParaRPr sz="1500">
              <a:solidFill>
                <a:schemeClr val="dk1"/>
              </a:solidFill>
              <a:latin typeface="Arial"/>
              <a:ea typeface="Arial"/>
              <a:cs typeface="Arial"/>
              <a:sym typeface="Arial"/>
            </a:endParaRPr>
          </a:p>
        </p:txBody>
      </p:sp>
      <p:sp>
        <p:nvSpPr>
          <p:cNvPr id="227" name="Google Shape;227;p16"/>
          <p:cNvSpPr txBox="1"/>
          <p:nvPr/>
        </p:nvSpPr>
        <p:spPr>
          <a:xfrm>
            <a:off x="4697744" y="1303483"/>
            <a:ext cx="30957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mo"/>
                <a:ea typeface="Arimo"/>
                <a:cs typeface="Arimo"/>
                <a:sym typeface="Arimo"/>
              </a:rPr>
              <a:t>4 – Decentralized planning</a:t>
            </a:r>
            <a:endParaRPr/>
          </a:p>
        </p:txBody>
      </p:sp>
      <p:pic>
        <p:nvPicPr>
          <p:cNvPr id="228" name="Google Shape;228;p16"/>
          <p:cNvPicPr preferRelativeResize="0"/>
          <p:nvPr/>
        </p:nvPicPr>
        <p:blipFill rotWithShape="1">
          <a:blip r:embed="rId3">
            <a:alphaModFix/>
          </a:blip>
          <a:srcRect b="0" l="0" r="0" t="0"/>
          <a:stretch/>
        </p:blipFill>
        <p:spPr>
          <a:xfrm>
            <a:off x="581263" y="936013"/>
            <a:ext cx="3095719" cy="1226103"/>
          </a:xfrm>
          <a:prstGeom prst="rect">
            <a:avLst/>
          </a:prstGeom>
          <a:noFill/>
          <a:ln>
            <a:noFill/>
          </a:ln>
        </p:spPr>
      </p:pic>
      <p:pic>
        <p:nvPicPr>
          <p:cNvPr id="229" name="Google Shape;229;p16"/>
          <p:cNvPicPr preferRelativeResize="0"/>
          <p:nvPr/>
        </p:nvPicPr>
        <p:blipFill rotWithShape="1">
          <a:blip r:embed="rId4">
            <a:alphaModFix/>
          </a:blip>
          <a:srcRect b="0" l="0" r="0" t="0"/>
          <a:stretch/>
        </p:blipFill>
        <p:spPr>
          <a:xfrm>
            <a:off x="253019" y="2230622"/>
            <a:ext cx="3968704" cy="2252854"/>
          </a:xfrm>
          <a:prstGeom prst="rect">
            <a:avLst/>
          </a:prstGeom>
          <a:noFill/>
          <a:ln>
            <a:noFill/>
          </a:ln>
        </p:spPr>
      </p:pic>
      <p:pic>
        <p:nvPicPr>
          <p:cNvPr id="230" name="Google Shape;230;p16"/>
          <p:cNvPicPr preferRelativeResize="0"/>
          <p:nvPr/>
        </p:nvPicPr>
        <p:blipFill rotWithShape="1">
          <a:blip r:embed="rId5">
            <a:alphaModFix/>
          </a:blip>
          <a:srcRect b="0" l="0" r="0" t="0"/>
          <a:stretch/>
        </p:blipFill>
        <p:spPr>
          <a:xfrm>
            <a:off x="4441571" y="4012557"/>
            <a:ext cx="4220109" cy="785988"/>
          </a:xfrm>
          <a:prstGeom prst="rect">
            <a:avLst/>
          </a:prstGeom>
          <a:noFill/>
          <a:ln>
            <a:noFill/>
          </a:ln>
        </p:spPr>
      </p:pic>
      <p:pic>
        <p:nvPicPr>
          <p:cNvPr id="231" name="Google Shape;231;p16"/>
          <p:cNvPicPr preferRelativeResize="0"/>
          <p:nvPr/>
        </p:nvPicPr>
        <p:blipFill rotWithShape="1">
          <a:blip r:embed="rId6">
            <a:alphaModFix/>
          </a:blip>
          <a:srcRect b="0" l="0" r="0" t="0"/>
          <a:stretch/>
        </p:blipFill>
        <p:spPr>
          <a:xfrm>
            <a:off x="4387192" y="4939629"/>
            <a:ext cx="4232971" cy="1247319"/>
          </a:xfrm>
          <a:prstGeom prst="rect">
            <a:avLst/>
          </a:prstGeom>
          <a:noFill/>
          <a:ln>
            <a:noFill/>
          </a:ln>
        </p:spPr>
      </p:pic>
      <p:pic>
        <p:nvPicPr>
          <p:cNvPr id="232" name="Google Shape;232;p16"/>
          <p:cNvPicPr preferRelativeResize="0"/>
          <p:nvPr/>
        </p:nvPicPr>
        <p:blipFill rotWithShape="1">
          <a:blip r:embed="rId7">
            <a:alphaModFix/>
          </a:blip>
          <a:srcRect b="0" l="52254" r="0" t="0"/>
          <a:stretch/>
        </p:blipFill>
        <p:spPr>
          <a:xfrm>
            <a:off x="2144434" y="4633639"/>
            <a:ext cx="1946920" cy="1835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7"/>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a:t>3D-CHESS: Concept of operations</a:t>
            </a:r>
            <a:endParaRPr/>
          </a:p>
        </p:txBody>
      </p:sp>
      <p:sp>
        <p:nvSpPr>
          <p:cNvPr id="238" name="Google Shape;238;p17"/>
          <p:cNvSpPr txBox="1"/>
          <p:nvPr/>
        </p:nvSpPr>
        <p:spPr>
          <a:xfrm>
            <a:off x="4235717" y="2992310"/>
            <a:ext cx="4573203" cy="263149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The pertinent nodes respond to the task request and the relevant images are taken and sent to the ground and/or the node that generated the task request. </a:t>
            </a:r>
            <a:endParaRPr/>
          </a:p>
          <a:p>
            <a:pPr indent="0" lvl="0" marL="0" marR="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The network continues to operate in this way. Nodes are added or removed from the network over time. Node states and the Earth system state change over time. </a:t>
            </a:r>
            <a:endParaRPr/>
          </a:p>
          <a:p>
            <a:pPr indent="0" lvl="0" marL="0" marR="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Nodes capabilities and relations between capabilities and tasks may also change slowly over time (e.g., new science discoveries!)  </a:t>
            </a:r>
            <a:endParaRPr sz="1500">
              <a:solidFill>
                <a:schemeClr val="dk1"/>
              </a:solidFill>
              <a:latin typeface="Arial"/>
              <a:ea typeface="Arial"/>
              <a:cs typeface="Arial"/>
              <a:sym typeface="Arial"/>
            </a:endParaRPr>
          </a:p>
        </p:txBody>
      </p:sp>
      <p:sp>
        <p:nvSpPr>
          <p:cNvPr id="239" name="Google Shape;239;p17"/>
          <p:cNvSpPr txBox="1"/>
          <p:nvPr/>
        </p:nvSpPr>
        <p:spPr>
          <a:xfrm>
            <a:off x="4437829" y="2431123"/>
            <a:ext cx="3493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mo"/>
                <a:ea typeface="Arimo"/>
                <a:cs typeface="Arimo"/>
                <a:sym typeface="Arimo"/>
              </a:rPr>
              <a:t>5 – Updated plans; continue…</a:t>
            </a:r>
            <a:endParaRPr/>
          </a:p>
        </p:txBody>
      </p:sp>
      <p:pic>
        <p:nvPicPr>
          <p:cNvPr id="240" name="Google Shape;240;p17"/>
          <p:cNvPicPr preferRelativeResize="0"/>
          <p:nvPr/>
        </p:nvPicPr>
        <p:blipFill rotWithShape="1">
          <a:blip r:embed="rId3">
            <a:alphaModFix/>
          </a:blip>
          <a:srcRect b="0" l="0" r="0" t="0"/>
          <a:stretch/>
        </p:blipFill>
        <p:spPr>
          <a:xfrm>
            <a:off x="749764" y="2865182"/>
            <a:ext cx="2723182" cy="25544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t>3D-CHESS TOOL ARCHITECTURE AND IMPLEMENTATION</a:t>
            </a:r>
            <a:endParaRPr/>
          </a:p>
        </p:txBody>
      </p:sp>
      <p:sp>
        <p:nvSpPr>
          <p:cNvPr id="246" name="Google Shape;246;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000"/>
              <a:buFont typeface="Arimo"/>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9"/>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3D-CHESS Architecture Overview</a:t>
            </a:r>
            <a:endParaRPr/>
          </a:p>
        </p:txBody>
      </p:sp>
      <p:pic>
        <p:nvPicPr>
          <p:cNvPr descr="Satellite" id="252" name="Google Shape;252;p19"/>
          <p:cNvPicPr preferRelativeResize="0"/>
          <p:nvPr/>
        </p:nvPicPr>
        <p:blipFill rotWithShape="1">
          <a:blip r:embed="rId3">
            <a:alphaModFix/>
          </a:blip>
          <a:srcRect b="0" l="0" r="0" t="0"/>
          <a:stretch/>
        </p:blipFill>
        <p:spPr>
          <a:xfrm>
            <a:off x="4758631" y="1694310"/>
            <a:ext cx="626122" cy="626122"/>
          </a:xfrm>
          <a:prstGeom prst="rect">
            <a:avLst/>
          </a:prstGeom>
          <a:noFill/>
          <a:ln>
            <a:noFill/>
          </a:ln>
        </p:spPr>
      </p:pic>
      <p:pic>
        <p:nvPicPr>
          <p:cNvPr descr="Satellite dish" id="253" name="Google Shape;253;p19"/>
          <p:cNvPicPr preferRelativeResize="0"/>
          <p:nvPr/>
        </p:nvPicPr>
        <p:blipFill rotWithShape="1">
          <a:blip r:embed="rId4">
            <a:alphaModFix/>
          </a:blip>
          <a:srcRect b="0" l="0" r="0" t="0"/>
          <a:stretch/>
        </p:blipFill>
        <p:spPr>
          <a:xfrm>
            <a:off x="1896827" y="3309249"/>
            <a:ext cx="626122" cy="626122"/>
          </a:xfrm>
          <a:prstGeom prst="rect">
            <a:avLst/>
          </a:prstGeom>
          <a:noFill/>
          <a:ln>
            <a:noFill/>
          </a:ln>
        </p:spPr>
      </p:pic>
      <p:pic>
        <p:nvPicPr>
          <p:cNvPr descr="Cell Tower" id="254" name="Google Shape;254;p19"/>
          <p:cNvPicPr preferRelativeResize="0"/>
          <p:nvPr/>
        </p:nvPicPr>
        <p:blipFill rotWithShape="1">
          <a:blip r:embed="rId5">
            <a:alphaModFix/>
          </a:blip>
          <a:srcRect b="0" l="0" r="0" t="0"/>
          <a:stretch/>
        </p:blipFill>
        <p:spPr>
          <a:xfrm>
            <a:off x="2943014" y="2444324"/>
            <a:ext cx="626122" cy="626122"/>
          </a:xfrm>
          <a:prstGeom prst="rect">
            <a:avLst/>
          </a:prstGeom>
          <a:noFill/>
          <a:ln>
            <a:noFill/>
          </a:ln>
        </p:spPr>
      </p:pic>
      <p:pic>
        <p:nvPicPr>
          <p:cNvPr descr="Earth globe Americas" id="255" name="Google Shape;255;p19"/>
          <p:cNvPicPr preferRelativeResize="0"/>
          <p:nvPr/>
        </p:nvPicPr>
        <p:blipFill rotWithShape="1">
          <a:blip r:embed="rId6">
            <a:alphaModFix/>
          </a:blip>
          <a:srcRect b="0" l="0" r="0" t="0"/>
          <a:stretch/>
        </p:blipFill>
        <p:spPr>
          <a:xfrm>
            <a:off x="610016" y="1095962"/>
            <a:ext cx="834814" cy="834814"/>
          </a:xfrm>
          <a:prstGeom prst="rect">
            <a:avLst/>
          </a:prstGeom>
          <a:noFill/>
          <a:ln>
            <a:noFill/>
          </a:ln>
        </p:spPr>
      </p:pic>
      <p:pic>
        <p:nvPicPr>
          <p:cNvPr descr="Satellite" id="256" name="Google Shape;256;p19"/>
          <p:cNvPicPr preferRelativeResize="0"/>
          <p:nvPr/>
        </p:nvPicPr>
        <p:blipFill rotWithShape="1">
          <a:blip r:embed="rId3">
            <a:alphaModFix/>
          </a:blip>
          <a:srcRect b="0" l="0" r="0" t="0"/>
          <a:stretch/>
        </p:blipFill>
        <p:spPr>
          <a:xfrm>
            <a:off x="4114507" y="3344205"/>
            <a:ext cx="626122" cy="626122"/>
          </a:xfrm>
          <a:prstGeom prst="rect">
            <a:avLst/>
          </a:prstGeom>
          <a:noFill/>
          <a:ln>
            <a:noFill/>
          </a:ln>
        </p:spPr>
      </p:pic>
      <p:pic>
        <p:nvPicPr>
          <p:cNvPr descr="Satellite" id="257" name="Google Shape;257;p19"/>
          <p:cNvPicPr preferRelativeResize="0"/>
          <p:nvPr/>
        </p:nvPicPr>
        <p:blipFill rotWithShape="1">
          <a:blip r:embed="rId3">
            <a:alphaModFix/>
          </a:blip>
          <a:srcRect b="0" l="0" r="0" t="0"/>
          <a:stretch/>
        </p:blipFill>
        <p:spPr>
          <a:xfrm>
            <a:off x="2993813" y="1031007"/>
            <a:ext cx="626122" cy="626122"/>
          </a:xfrm>
          <a:prstGeom prst="rect">
            <a:avLst/>
          </a:prstGeom>
          <a:noFill/>
          <a:ln>
            <a:noFill/>
          </a:ln>
        </p:spPr>
      </p:pic>
      <p:sp>
        <p:nvSpPr>
          <p:cNvPr id="258" name="Google Shape;258;p19"/>
          <p:cNvSpPr txBox="1"/>
          <p:nvPr>
            <p:ph idx="2" type="body"/>
          </p:nvPr>
        </p:nvSpPr>
        <p:spPr>
          <a:xfrm>
            <a:off x="685800" y="4269471"/>
            <a:ext cx="7772400" cy="220727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400"/>
              <a:buFont typeface="Arimo"/>
              <a:buChar char="•"/>
            </a:pPr>
            <a:r>
              <a:rPr lang="en-US" sz="1400"/>
              <a:t>3D-CHESS Nodes modeled as Agents</a:t>
            </a:r>
            <a:endParaRPr sz="1100"/>
          </a:p>
          <a:p>
            <a:pPr indent="-342900" lvl="0" marL="342900" rtl="0" algn="l">
              <a:spcBef>
                <a:spcPts val="280"/>
              </a:spcBef>
              <a:spcAft>
                <a:spcPts val="0"/>
              </a:spcAft>
              <a:buClr>
                <a:schemeClr val="dk1"/>
              </a:buClr>
              <a:buSzPts val="1400"/>
              <a:buFont typeface="Arimo"/>
              <a:buChar char="•"/>
            </a:pPr>
            <a:r>
              <a:rPr lang="en-US" sz="1400"/>
              <a:t>Environment modeled as a server to be accessed by nodes</a:t>
            </a:r>
            <a:endParaRPr/>
          </a:p>
          <a:p>
            <a:pPr indent="-285750" lvl="1" marL="742950" rtl="0" algn="l">
              <a:spcBef>
                <a:spcPts val="220"/>
              </a:spcBef>
              <a:spcAft>
                <a:spcPts val="0"/>
              </a:spcAft>
              <a:buClr>
                <a:schemeClr val="dk1"/>
              </a:buClr>
              <a:buSzPts val="1100"/>
              <a:buFont typeface="Arimo"/>
              <a:buChar char="–"/>
            </a:pPr>
            <a:r>
              <a:rPr lang="en-US" sz="1100"/>
              <a:t>Simulates Earth system AND agent state (e.g., position, velocity, comms accesses, coverage metrics)</a:t>
            </a:r>
            <a:endParaRPr/>
          </a:p>
          <a:p>
            <a:pPr indent="-285750" lvl="1" marL="742950" rtl="0" algn="l">
              <a:spcBef>
                <a:spcPts val="220"/>
              </a:spcBef>
              <a:spcAft>
                <a:spcPts val="0"/>
              </a:spcAft>
              <a:buClr>
                <a:schemeClr val="dk1"/>
              </a:buClr>
              <a:buSzPts val="1100"/>
              <a:buFont typeface="Arimo"/>
              <a:buChar char="–"/>
            </a:pPr>
            <a:r>
              <a:rPr lang="en-US" sz="1100"/>
              <a:t>Nodes “sense” the environment by requesting data from the environment server</a:t>
            </a:r>
            <a:endParaRPr/>
          </a:p>
          <a:p>
            <a:pPr indent="-342900" lvl="0" marL="342900" rtl="0" algn="l">
              <a:spcBef>
                <a:spcPts val="280"/>
              </a:spcBef>
              <a:spcAft>
                <a:spcPts val="0"/>
              </a:spcAft>
              <a:buClr>
                <a:schemeClr val="dk1"/>
              </a:buClr>
              <a:buSzPts val="1400"/>
              <a:buFont typeface="Arimo"/>
              <a:buChar char="•"/>
            </a:pPr>
            <a:r>
              <a:rPr b="1" lang="en-US" sz="1400"/>
              <a:t>Message-driven </a:t>
            </a:r>
            <a:r>
              <a:rPr lang="en-US" sz="1400"/>
              <a:t>architecture. Agents exchange messages via TCP</a:t>
            </a:r>
            <a:endParaRPr/>
          </a:p>
          <a:p>
            <a:pPr indent="-285750" lvl="1" marL="742950" rtl="0" algn="l">
              <a:spcBef>
                <a:spcPts val="220"/>
              </a:spcBef>
              <a:spcAft>
                <a:spcPts val="0"/>
              </a:spcAft>
              <a:buClr>
                <a:schemeClr val="dk1"/>
              </a:buClr>
              <a:buSzPts val="1100"/>
              <a:buFont typeface="Arimo"/>
              <a:buChar char="–"/>
            </a:pPr>
            <a:r>
              <a:rPr lang="en-US" sz="1100"/>
              <a:t>Point-to-point (REQ/REP ports) for agent comms and agent-to-server sensing</a:t>
            </a:r>
            <a:endParaRPr/>
          </a:p>
          <a:p>
            <a:pPr indent="-285750" lvl="1" marL="742950" rtl="0" algn="l">
              <a:spcBef>
                <a:spcPts val="220"/>
              </a:spcBef>
              <a:spcAft>
                <a:spcPts val="0"/>
              </a:spcAft>
              <a:buClr>
                <a:schemeClr val="dk1"/>
              </a:buClr>
              <a:buSzPts val="1100"/>
              <a:buFont typeface="Arimo"/>
              <a:buChar char="–"/>
            </a:pPr>
            <a:r>
              <a:rPr lang="en-US" sz="1100"/>
              <a:t>Publish-subscribe (PUB/SUB ports) for note-to-node broadcasts and manager-to-nodes/environment simulation control messages</a:t>
            </a:r>
            <a:endParaRPr/>
          </a:p>
          <a:p>
            <a:pPr indent="-285750" lvl="1" marL="742950" rtl="0" algn="l">
              <a:spcBef>
                <a:spcPts val="220"/>
              </a:spcBef>
              <a:spcAft>
                <a:spcPts val="0"/>
              </a:spcAft>
              <a:buClr>
                <a:schemeClr val="dk1"/>
              </a:buClr>
              <a:buSzPts val="1100"/>
              <a:buFont typeface="Arimo"/>
              <a:buChar char="–"/>
            </a:pPr>
            <a:r>
              <a:rPr lang="en-US" sz="1100"/>
              <a:t>Push-pull (PUSH/PULL ports) for nodes and environment results logging</a:t>
            </a:r>
            <a:endParaRPr/>
          </a:p>
          <a:p>
            <a:pPr indent="-342900" lvl="0" marL="342900" rtl="0" algn="l">
              <a:spcBef>
                <a:spcPts val="280"/>
              </a:spcBef>
              <a:spcAft>
                <a:spcPts val="0"/>
              </a:spcAft>
              <a:buClr>
                <a:schemeClr val="dk1"/>
              </a:buClr>
              <a:buSzPts val="1400"/>
              <a:buFont typeface="Arimo"/>
              <a:buChar char="•"/>
            </a:pPr>
            <a:r>
              <a:rPr lang="en-US" sz="1400"/>
              <a:t>Time management can be Real-time, Accelerated real-time, or Event-driven.</a:t>
            </a:r>
            <a:endParaRPr/>
          </a:p>
        </p:txBody>
      </p:sp>
      <p:pic>
        <p:nvPicPr>
          <p:cNvPr descr="Presentation with bar chart" id="259" name="Google Shape;259;p19"/>
          <p:cNvPicPr preferRelativeResize="0"/>
          <p:nvPr/>
        </p:nvPicPr>
        <p:blipFill rotWithShape="1">
          <a:blip r:embed="rId7">
            <a:alphaModFix/>
          </a:blip>
          <a:srcRect b="0" l="0" r="0" t="0"/>
          <a:stretch/>
        </p:blipFill>
        <p:spPr>
          <a:xfrm>
            <a:off x="6441123" y="2666119"/>
            <a:ext cx="698808" cy="698808"/>
          </a:xfrm>
          <a:prstGeom prst="rect">
            <a:avLst/>
          </a:prstGeom>
          <a:noFill/>
          <a:ln>
            <a:noFill/>
          </a:ln>
        </p:spPr>
      </p:pic>
      <p:sp>
        <p:nvSpPr>
          <p:cNvPr id="260" name="Google Shape;260;p19"/>
          <p:cNvSpPr txBox="1"/>
          <p:nvPr/>
        </p:nvSpPr>
        <p:spPr>
          <a:xfrm>
            <a:off x="435891" y="3742327"/>
            <a:ext cx="834814"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mo"/>
                <a:ea typeface="Arimo"/>
                <a:cs typeface="Arimo"/>
                <a:sym typeface="Arimo"/>
              </a:rPr>
              <a:t>Simulation Manager</a:t>
            </a:r>
            <a:endParaRPr/>
          </a:p>
        </p:txBody>
      </p:sp>
      <p:sp>
        <p:nvSpPr>
          <p:cNvPr id="261" name="Google Shape;261;p19"/>
          <p:cNvSpPr txBox="1"/>
          <p:nvPr/>
        </p:nvSpPr>
        <p:spPr>
          <a:xfrm>
            <a:off x="1709140" y="3845215"/>
            <a:ext cx="1001496"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mo"/>
                <a:ea typeface="Arimo"/>
                <a:cs typeface="Arimo"/>
                <a:sym typeface="Arimo"/>
              </a:rPr>
              <a:t>Ground Station Node</a:t>
            </a:r>
            <a:endParaRPr/>
          </a:p>
        </p:txBody>
      </p:sp>
      <p:sp>
        <p:nvSpPr>
          <p:cNvPr id="262" name="Google Shape;262;p19"/>
          <p:cNvSpPr txBox="1"/>
          <p:nvPr/>
        </p:nvSpPr>
        <p:spPr>
          <a:xfrm>
            <a:off x="3964031" y="3906597"/>
            <a:ext cx="930114"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mo"/>
                <a:ea typeface="Arimo"/>
                <a:cs typeface="Arimo"/>
                <a:sym typeface="Arimo"/>
              </a:rPr>
              <a:t>Satellite Node</a:t>
            </a:r>
            <a:endParaRPr/>
          </a:p>
        </p:txBody>
      </p:sp>
      <p:sp>
        <p:nvSpPr>
          <p:cNvPr id="263" name="Google Shape;263;p19"/>
          <p:cNvSpPr txBox="1"/>
          <p:nvPr/>
        </p:nvSpPr>
        <p:spPr>
          <a:xfrm>
            <a:off x="4511445" y="2209405"/>
            <a:ext cx="930114"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mo"/>
                <a:ea typeface="Arimo"/>
                <a:cs typeface="Arimo"/>
                <a:sym typeface="Arimo"/>
              </a:rPr>
              <a:t>Satellite Node</a:t>
            </a:r>
            <a:endParaRPr/>
          </a:p>
        </p:txBody>
      </p:sp>
      <p:sp>
        <p:nvSpPr>
          <p:cNvPr id="264" name="Google Shape;264;p19"/>
          <p:cNvSpPr txBox="1"/>
          <p:nvPr/>
        </p:nvSpPr>
        <p:spPr>
          <a:xfrm>
            <a:off x="2796565" y="1572036"/>
            <a:ext cx="930114"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mo"/>
                <a:ea typeface="Arimo"/>
                <a:cs typeface="Arimo"/>
                <a:sym typeface="Arimo"/>
              </a:rPr>
              <a:t>Satellite Node</a:t>
            </a:r>
            <a:endParaRPr/>
          </a:p>
        </p:txBody>
      </p:sp>
      <p:sp>
        <p:nvSpPr>
          <p:cNvPr id="265" name="Google Shape;265;p19"/>
          <p:cNvSpPr txBox="1"/>
          <p:nvPr/>
        </p:nvSpPr>
        <p:spPr>
          <a:xfrm>
            <a:off x="544329" y="1828207"/>
            <a:ext cx="966189"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mo"/>
                <a:ea typeface="Arimo"/>
                <a:cs typeface="Arimo"/>
                <a:sym typeface="Arimo"/>
              </a:rPr>
              <a:t>Environment Server</a:t>
            </a:r>
            <a:endParaRPr/>
          </a:p>
        </p:txBody>
      </p:sp>
      <p:sp>
        <p:nvSpPr>
          <p:cNvPr id="266" name="Google Shape;266;p19"/>
          <p:cNvSpPr txBox="1"/>
          <p:nvPr/>
        </p:nvSpPr>
        <p:spPr>
          <a:xfrm>
            <a:off x="6373120" y="3226735"/>
            <a:ext cx="834814"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mo"/>
                <a:ea typeface="Arimo"/>
                <a:cs typeface="Arimo"/>
                <a:sym typeface="Arimo"/>
              </a:rPr>
              <a:t>Results Logger</a:t>
            </a:r>
            <a:endParaRPr/>
          </a:p>
        </p:txBody>
      </p:sp>
      <p:cxnSp>
        <p:nvCxnSpPr>
          <p:cNvPr id="267" name="Google Shape;267;p19"/>
          <p:cNvCxnSpPr/>
          <p:nvPr/>
        </p:nvCxnSpPr>
        <p:spPr>
          <a:xfrm>
            <a:off x="3556538" y="2950239"/>
            <a:ext cx="557969" cy="511723"/>
          </a:xfrm>
          <a:prstGeom prst="straightConnector1">
            <a:avLst/>
          </a:prstGeom>
          <a:noFill/>
          <a:ln cap="flat" cmpd="sng" w="25400">
            <a:solidFill>
              <a:srgbClr val="FF0000"/>
            </a:solidFill>
            <a:prstDash val="dash"/>
            <a:round/>
            <a:headEnd len="sm" w="sm" type="none"/>
            <a:tailEnd len="med" w="med" type="stealth"/>
          </a:ln>
        </p:spPr>
      </p:cxnSp>
      <p:cxnSp>
        <p:nvCxnSpPr>
          <p:cNvPr id="268" name="Google Shape;268;p19"/>
          <p:cNvCxnSpPr/>
          <p:nvPr/>
        </p:nvCxnSpPr>
        <p:spPr>
          <a:xfrm flipH="1">
            <a:off x="2393978" y="2938946"/>
            <a:ext cx="596135" cy="453046"/>
          </a:xfrm>
          <a:prstGeom prst="straightConnector1">
            <a:avLst/>
          </a:prstGeom>
          <a:noFill/>
          <a:ln cap="flat" cmpd="sng" w="25400">
            <a:solidFill>
              <a:srgbClr val="FF0000"/>
            </a:solidFill>
            <a:prstDash val="dash"/>
            <a:round/>
            <a:headEnd len="sm" w="sm" type="none"/>
            <a:tailEnd len="med" w="med" type="stealth"/>
          </a:ln>
        </p:spPr>
      </p:cxnSp>
      <p:cxnSp>
        <p:nvCxnSpPr>
          <p:cNvPr id="269" name="Google Shape;269;p19"/>
          <p:cNvCxnSpPr/>
          <p:nvPr/>
        </p:nvCxnSpPr>
        <p:spPr>
          <a:xfrm flipH="1">
            <a:off x="3454084" y="2168794"/>
            <a:ext cx="1268204" cy="356868"/>
          </a:xfrm>
          <a:prstGeom prst="straightConnector1">
            <a:avLst/>
          </a:prstGeom>
          <a:noFill/>
          <a:ln cap="flat" cmpd="sng" w="25400">
            <a:solidFill>
              <a:srgbClr val="FF0000"/>
            </a:solidFill>
            <a:prstDash val="dash"/>
            <a:round/>
            <a:headEnd len="sm" w="sm" type="none"/>
            <a:tailEnd len="med" w="med" type="stealth"/>
          </a:ln>
        </p:spPr>
      </p:cxnSp>
      <p:cxnSp>
        <p:nvCxnSpPr>
          <p:cNvPr id="270" name="Google Shape;270;p19"/>
          <p:cNvCxnSpPr/>
          <p:nvPr/>
        </p:nvCxnSpPr>
        <p:spPr>
          <a:xfrm rot="10800000">
            <a:off x="3619936" y="1513370"/>
            <a:ext cx="1151294" cy="314081"/>
          </a:xfrm>
          <a:prstGeom prst="straightConnector1">
            <a:avLst/>
          </a:prstGeom>
          <a:noFill/>
          <a:ln cap="flat" cmpd="sng" w="25400">
            <a:solidFill>
              <a:srgbClr val="FF0000"/>
            </a:solidFill>
            <a:prstDash val="dash"/>
            <a:round/>
            <a:headEnd len="med" w="med" type="stealth"/>
            <a:tailEnd len="med" w="med" type="stealth"/>
          </a:ln>
        </p:spPr>
      </p:cxnSp>
      <p:cxnSp>
        <p:nvCxnSpPr>
          <p:cNvPr id="271" name="Google Shape;271;p19"/>
          <p:cNvCxnSpPr>
            <a:endCxn id="255" idx="3"/>
          </p:cNvCxnSpPr>
          <p:nvPr/>
        </p:nvCxnSpPr>
        <p:spPr>
          <a:xfrm rot="10800000">
            <a:off x="1444830" y="1513369"/>
            <a:ext cx="1614600" cy="0"/>
          </a:xfrm>
          <a:prstGeom prst="straightConnector1">
            <a:avLst/>
          </a:prstGeom>
          <a:noFill/>
          <a:ln cap="flat" cmpd="sng" w="25400">
            <a:solidFill>
              <a:srgbClr val="00B050"/>
            </a:solidFill>
            <a:prstDash val="dash"/>
            <a:round/>
            <a:headEnd len="med" w="med" type="stealth"/>
            <a:tailEnd len="sm" w="sm" type="none"/>
          </a:ln>
        </p:spPr>
      </p:cxnSp>
      <p:cxnSp>
        <p:nvCxnSpPr>
          <p:cNvPr id="272" name="Google Shape;272;p19"/>
          <p:cNvCxnSpPr/>
          <p:nvPr/>
        </p:nvCxnSpPr>
        <p:spPr>
          <a:xfrm flipH="1">
            <a:off x="1136287" y="2631930"/>
            <a:ext cx="1923100" cy="648918"/>
          </a:xfrm>
          <a:prstGeom prst="straightConnector1">
            <a:avLst/>
          </a:prstGeom>
          <a:noFill/>
          <a:ln cap="flat" cmpd="sng" w="25400">
            <a:solidFill>
              <a:srgbClr val="262699"/>
            </a:solidFill>
            <a:prstDash val="dot"/>
            <a:round/>
            <a:headEnd len="med" w="med" type="stealth"/>
            <a:tailEnd len="sm" w="sm" type="none"/>
          </a:ln>
        </p:spPr>
      </p:cxnSp>
      <p:cxnSp>
        <p:nvCxnSpPr>
          <p:cNvPr id="273" name="Google Shape;273;p19"/>
          <p:cNvCxnSpPr>
            <a:stCxn id="259" idx="1"/>
            <a:endCxn id="256" idx="3"/>
          </p:cNvCxnSpPr>
          <p:nvPr/>
        </p:nvCxnSpPr>
        <p:spPr>
          <a:xfrm flipH="1">
            <a:off x="4740723" y="3015523"/>
            <a:ext cx="1700400" cy="641700"/>
          </a:xfrm>
          <a:prstGeom prst="straightConnector1">
            <a:avLst/>
          </a:prstGeom>
          <a:noFill/>
          <a:ln cap="flat" cmpd="sng" w="25400">
            <a:solidFill>
              <a:srgbClr val="ED7013"/>
            </a:solidFill>
            <a:prstDash val="dot"/>
            <a:round/>
            <a:headEnd len="med" w="med" type="stealth"/>
            <a:tailEnd len="sm" w="sm" type="none"/>
          </a:ln>
        </p:spPr>
      </p:cxnSp>
      <p:cxnSp>
        <p:nvCxnSpPr>
          <p:cNvPr id="274" name="Google Shape;274;p19"/>
          <p:cNvCxnSpPr/>
          <p:nvPr/>
        </p:nvCxnSpPr>
        <p:spPr>
          <a:xfrm rot="10800000">
            <a:off x="5384754" y="2198056"/>
            <a:ext cx="1050204" cy="680999"/>
          </a:xfrm>
          <a:prstGeom prst="straightConnector1">
            <a:avLst/>
          </a:prstGeom>
          <a:noFill/>
          <a:ln cap="flat" cmpd="sng" w="25400">
            <a:solidFill>
              <a:srgbClr val="ED7013"/>
            </a:solidFill>
            <a:prstDash val="dot"/>
            <a:round/>
            <a:headEnd len="med" w="med" type="stealth"/>
            <a:tailEnd len="sm" w="sm" type="none"/>
          </a:ln>
        </p:spPr>
      </p:cxnSp>
      <p:cxnSp>
        <p:nvCxnSpPr>
          <p:cNvPr id="275" name="Google Shape;275;p19"/>
          <p:cNvCxnSpPr/>
          <p:nvPr/>
        </p:nvCxnSpPr>
        <p:spPr>
          <a:xfrm flipH="1">
            <a:off x="853298" y="2232136"/>
            <a:ext cx="29516" cy="923241"/>
          </a:xfrm>
          <a:prstGeom prst="straightConnector1">
            <a:avLst/>
          </a:prstGeom>
          <a:noFill/>
          <a:ln cap="flat" cmpd="sng" w="25400">
            <a:solidFill>
              <a:srgbClr val="262699"/>
            </a:solidFill>
            <a:prstDash val="dot"/>
            <a:round/>
            <a:headEnd len="med" w="med" type="stealth"/>
            <a:tailEnd len="sm" w="sm" type="none"/>
          </a:ln>
        </p:spPr>
      </p:cxnSp>
      <p:sp>
        <p:nvSpPr>
          <p:cNvPr id="276" name="Google Shape;276;p19"/>
          <p:cNvSpPr txBox="1"/>
          <p:nvPr/>
        </p:nvSpPr>
        <p:spPr>
          <a:xfrm>
            <a:off x="1651200" y="1119119"/>
            <a:ext cx="1038034"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595959"/>
                </a:solidFill>
                <a:latin typeface="Arimo"/>
                <a:ea typeface="Arimo"/>
                <a:cs typeface="Arimo"/>
                <a:sym typeface="Arimo"/>
              </a:rPr>
              <a:t>Env-to-agent</a:t>
            </a:r>
            <a:endParaRPr/>
          </a:p>
          <a:p>
            <a:pPr indent="0" lvl="0" marL="0" marR="0" rtl="0" algn="ctr">
              <a:spcBef>
                <a:spcPts val="0"/>
              </a:spcBef>
              <a:spcAft>
                <a:spcPts val="0"/>
              </a:spcAft>
              <a:buNone/>
            </a:pPr>
            <a:r>
              <a:rPr i="1" lang="en-US" sz="1000">
                <a:solidFill>
                  <a:srgbClr val="595959"/>
                </a:solidFill>
                <a:latin typeface="Arimo"/>
                <a:ea typeface="Arimo"/>
                <a:cs typeface="Arimo"/>
                <a:sym typeface="Arimo"/>
              </a:rPr>
              <a:t>Sensing Data</a:t>
            </a:r>
            <a:endParaRPr/>
          </a:p>
        </p:txBody>
      </p:sp>
      <p:sp>
        <p:nvSpPr>
          <p:cNvPr id="277" name="Google Shape;277;p19"/>
          <p:cNvSpPr txBox="1"/>
          <p:nvPr/>
        </p:nvSpPr>
        <p:spPr>
          <a:xfrm>
            <a:off x="3764576" y="1141727"/>
            <a:ext cx="1325983"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595959"/>
                </a:solidFill>
                <a:latin typeface="Arimo"/>
                <a:ea typeface="Arimo"/>
                <a:cs typeface="Arimo"/>
                <a:sym typeface="Arimo"/>
              </a:rPr>
              <a:t>Peer-to-peer</a:t>
            </a:r>
            <a:endParaRPr/>
          </a:p>
          <a:p>
            <a:pPr indent="0" lvl="0" marL="0" marR="0" rtl="0" algn="ctr">
              <a:spcBef>
                <a:spcPts val="0"/>
              </a:spcBef>
              <a:spcAft>
                <a:spcPts val="0"/>
              </a:spcAft>
              <a:buNone/>
            </a:pPr>
            <a:r>
              <a:rPr i="1" lang="en-US" sz="1000">
                <a:solidFill>
                  <a:srgbClr val="595959"/>
                </a:solidFill>
                <a:latin typeface="Arimo"/>
                <a:ea typeface="Arimo"/>
                <a:cs typeface="Arimo"/>
                <a:sym typeface="Arimo"/>
              </a:rPr>
              <a:t>Data or Requests</a:t>
            </a:r>
            <a:endParaRPr/>
          </a:p>
        </p:txBody>
      </p:sp>
      <p:sp>
        <p:nvSpPr>
          <p:cNvPr id="278" name="Google Shape;278;p19"/>
          <p:cNvSpPr txBox="1"/>
          <p:nvPr/>
        </p:nvSpPr>
        <p:spPr>
          <a:xfrm>
            <a:off x="3230013" y="1917883"/>
            <a:ext cx="1325983"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595959"/>
                </a:solidFill>
                <a:latin typeface="Arimo"/>
                <a:ea typeface="Arimo"/>
                <a:cs typeface="Arimo"/>
                <a:sym typeface="Arimo"/>
              </a:rPr>
              <a:t>Peer broadcast</a:t>
            </a:r>
            <a:endParaRPr/>
          </a:p>
          <a:p>
            <a:pPr indent="0" lvl="0" marL="0" marR="0" rtl="0" algn="ctr">
              <a:spcBef>
                <a:spcPts val="0"/>
              </a:spcBef>
              <a:spcAft>
                <a:spcPts val="0"/>
              </a:spcAft>
              <a:buNone/>
            </a:pPr>
            <a:r>
              <a:rPr i="1" lang="en-US" sz="1000">
                <a:solidFill>
                  <a:srgbClr val="595959"/>
                </a:solidFill>
                <a:latin typeface="Arimo"/>
                <a:ea typeface="Arimo"/>
                <a:cs typeface="Arimo"/>
                <a:sym typeface="Arimo"/>
              </a:rPr>
              <a:t>Data or Requests</a:t>
            </a:r>
            <a:endParaRPr/>
          </a:p>
        </p:txBody>
      </p:sp>
      <p:sp>
        <p:nvSpPr>
          <p:cNvPr id="279" name="Google Shape;279;p19"/>
          <p:cNvSpPr txBox="1"/>
          <p:nvPr/>
        </p:nvSpPr>
        <p:spPr>
          <a:xfrm>
            <a:off x="2755327" y="2993522"/>
            <a:ext cx="10014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mo"/>
                <a:ea typeface="Arimo"/>
                <a:cs typeface="Arimo"/>
                <a:sym typeface="Arimo"/>
              </a:rPr>
              <a:t>Broadcaster</a:t>
            </a:r>
            <a:endParaRPr/>
          </a:p>
        </p:txBody>
      </p:sp>
      <p:sp>
        <p:nvSpPr>
          <p:cNvPr id="280" name="Google Shape;280;p19"/>
          <p:cNvSpPr txBox="1"/>
          <p:nvPr/>
        </p:nvSpPr>
        <p:spPr>
          <a:xfrm>
            <a:off x="805551" y="2559509"/>
            <a:ext cx="146731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595959"/>
                </a:solidFill>
                <a:latin typeface="Arimo"/>
                <a:ea typeface="Arimo"/>
                <a:cs typeface="Arimo"/>
                <a:sym typeface="Arimo"/>
              </a:rPr>
              <a:t>Manager broadcast</a:t>
            </a:r>
            <a:endParaRPr/>
          </a:p>
          <a:p>
            <a:pPr indent="0" lvl="0" marL="0" marR="0" rtl="0" algn="ctr">
              <a:spcBef>
                <a:spcPts val="0"/>
              </a:spcBef>
              <a:spcAft>
                <a:spcPts val="0"/>
              </a:spcAft>
              <a:buNone/>
            </a:pPr>
            <a:r>
              <a:rPr i="1" lang="en-US" sz="1000">
                <a:solidFill>
                  <a:srgbClr val="595959"/>
                </a:solidFill>
                <a:latin typeface="Arimo"/>
                <a:ea typeface="Arimo"/>
                <a:cs typeface="Arimo"/>
                <a:sym typeface="Arimo"/>
              </a:rPr>
              <a:t>Sim start, end, or time</a:t>
            </a:r>
            <a:endParaRPr/>
          </a:p>
        </p:txBody>
      </p:sp>
      <p:cxnSp>
        <p:nvCxnSpPr>
          <p:cNvPr id="281" name="Google Shape;281;p19"/>
          <p:cNvCxnSpPr/>
          <p:nvPr/>
        </p:nvCxnSpPr>
        <p:spPr>
          <a:xfrm flipH="1" rot="10800000">
            <a:off x="2355486" y="2898446"/>
            <a:ext cx="598177" cy="459844"/>
          </a:xfrm>
          <a:prstGeom prst="straightConnector1">
            <a:avLst/>
          </a:prstGeom>
          <a:noFill/>
          <a:ln cap="flat" cmpd="sng" w="25400">
            <a:solidFill>
              <a:srgbClr val="262699"/>
            </a:solidFill>
            <a:prstDash val="dot"/>
            <a:round/>
            <a:headEnd len="med" w="med" type="stealth"/>
            <a:tailEnd len="sm" w="sm" type="none"/>
          </a:ln>
        </p:spPr>
      </p:cxnSp>
      <p:cxnSp>
        <p:nvCxnSpPr>
          <p:cNvPr id="282" name="Google Shape;282;p19"/>
          <p:cNvCxnSpPr/>
          <p:nvPr/>
        </p:nvCxnSpPr>
        <p:spPr>
          <a:xfrm rot="10800000">
            <a:off x="3568484" y="2910921"/>
            <a:ext cx="563941" cy="514935"/>
          </a:xfrm>
          <a:prstGeom prst="straightConnector1">
            <a:avLst/>
          </a:prstGeom>
          <a:noFill/>
          <a:ln cap="flat" cmpd="sng" w="25400">
            <a:solidFill>
              <a:srgbClr val="262699"/>
            </a:solidFill>
            <a:prstDash val="dot"/>
            <a:round/>
            <a:headEnd len="med" w="med" type="stealth"/>
            <a:tailEnd len="sm" w="sm" type="none"/>
          </a:ln>
        </p:spPr>
      </p:cxnSp>
      <p:sp>
        <p:nvSpPr>
          <p:cNvPr id="283" name="Google Shape;283;p19"/>
          <p:cNvSpPr txBox="1"/>
          <p:nvPr/>
        </p:nvSpPr>
        <p:spPr>
          <a:xfrm>
            <a:off x="4799801" y="3441564"/>
            <a:ext cx="2066439"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595959"/>
                </a:solidFill>
                <a:latin typeface="Arimo"/>
                <a:ea typeface="Arimo"/>
                <a:cs typeface="Arimo"/>
                <a:sym typeface="Arimo"/>
              </a:rPr>
              <a:t>Node Results</a:t>
            </a:r>
            <a:endParaRPr i="1" sz="1000">
              <a:solidFill>
                <a:srgbClr val="595959"/>
              </a:solidFill>
              <a:latin typeface="Arimo"/>
              <a:ea typeface="Arimo"/>
              <a:cs typeface="Arimo"/>
              <a:sym typeface="Arimo"/>
            </a:endParaRPr>
          </a:p>
          <a:p>
            <a:pPr indent="0" lvl="0" marL="0" marR="0" rtl="0" algn="ctr">
              <a:spcBef>
                <a:spcPts val="0"/>
              </a:spcBef>
              <a:spcAft>
                <a:spcPts val="0"/>
              </a:spcAft>
              <a:buNone/>
            </a:pPr>
            <a:r>
              <a:rPr i="1" lang="en-US" sz="1000">
                <a:solidFill>
                  <a:srgbClr val="595959"/>
                </a:solidFill>
                <a:latin typeface="Arimo"/>
                <a:ea typeface="Arimo"/>
                <a:cs typeface="Arimo"/>
                <a:sym typeface="Arimo"/>
              </a:rPr>
              <a:t>Node state, actions performed, events detected/measured, etc.</a:t>
            </a:r>
            <a:endParaRPr/>
          </a:p>
        </p:txBody>
      </p:sp>
      <p:cxnSp>
        <p:nvCxnSpPr>
          <p:cNvPr id="284" name="Google Shape;284;p19"/>
          <p:cNvCxnSpPr>
            <a:endCxn id="263" idx="2"/>
          </p:cNvCxnSpPr>
          <p:nvPr/>
        </p:nvCxnSpPr>
        <p:spPr>
          <a:xfrm flipH="1" rot="10800000">
            <a:off x="4602702" y="2624903"/>
            <a:ext cx="373800" cy="754800"/>
          </a:xfrm>
          <a:prstGeom prst="straightConnector1">
            <a:avLst/>
          </a:prstGeom>
          <a:noFill/>
          <a:ln cap="flat" cmpd="sng" w="25400">
            <a:solidFill>
              <a:srgbClr val="FF0000"/>
            </a:solidFill>
            <a:prstDash val="dash"/>
            <a:round/>
            <a:headEnd len="med" w="med" type="stealth"/>
            <a:tailEnd len="med" w="med" type="stealth"/>
          </a:ln>
        </p:spPr>
      </p:cxnSp>
      <p:cxnSp>
        <p:nvCxnSpPr>
          <p:cNvPr id="285" name="Google Shape;285;p19"/>
          <p:cNvCxnSpPr>
            <a:stCxn id="253" idx="3"/>
          </p:cNvCxnSpPr>
          <p:nvPr/>
        </p:nvCxnSpPr>
        <p:spPr>
          <a:xfrm flipH="1" rot="10800000">
            <a:off x="2522949" y="3619610"/>
            <a:ext cx="1528500" cy="2700"/>
          </a:xfrm>
          <a:prstGeom prst="straightConnector1">
            <a:avLst/>
          </a:prstGeom>
          <a:noFill/>
          <a:ln cap="flat" cmpd="sng" w="25400">
            <a:solidFill>
              <a:srgbClr val="FF0000"/>
            </a:solidFill>
            <a:prstDash val="dash"/>
            <a:round/>
            <a:headEnd len="med" w="med" type="stealth"/>
            <a:tailEnd len="med" w="med" type="stealth"/>
          </a:ln>
        </p:spPr>
      </p:cxnSp>
      <p:cxnSp>
        <p:nvCxnSpPr>
          <p:cNvPr id="286" name="Google Shape;286;p19"/>
          <p:cNvCxnSpPr/>
          <p:nvPr/>
        </p:nvCxnSpPr>
        <p:spPr>
          <a:xfrm flipH="1">
            <a:off x="3518046" y="2198054"/>
            <a:ext cx="1253184" cy="365009"/>
          </a:xfrm>
          <a:prstGeom prst="straightConnector1">
            <a:avLst/>
          </a:prstGeom>
          <a:noFill/>
          <a:ln cap="flat" cmpd="sng" w="25400">
            <a:solidFill>
              <a:srgbClr val="262699"/>
            </a:solidFill>
            <a:prstDash val="dot"/>
            <a:round/>
            <a:headEnd len="med" w="med" type="stealth"/>
            <a:tailEnd len="sm" w="sm" type="none"/>
          </a:ln>
        </p:spPr>
      </p:cxnSp>
      <p:pic>
        <p:nvPicPr>
          <p:cNvPr descr="Call center" id="287" name="Google Shape;287;p19"/>
          <p:cNvPicPr preferRelativeResize="0"/>
          <p:nvPr/>
        </p:nvPicPr>
        <p:blipFill rotWithShape="1">
          <a:blip r:embed="rId8">
            <a:alphaModFix/>
          </a:blip>
          <a:srcRect b="0" l="0" r="0" t="0"/>
          <a:stretch/>
        </p:blipFill>
        <p:spPr>
          <a:xfrm>
            <a:off x="518181" y="3173838"/>
            <a:ext cx="657660" cy="657660"/>
          </a:xfrm>
          <a:prstGeom prst="rect">
            <a:avLst/>
          </a:prstGeom>
          <a:noFill/>
          <a:ln>
            <a:noFill/>
          </a:ln>
        </p:spPr>
      </p:pic>
      <p:pic>
        <p:nvPicPr>
          <p:cNvPr descr="Head with gears" id="288" name="Google Shape;288;p19"/>
          <p:cNvPicPr preferRelativeResize="0"/>
          <p:nvPr/>
        </p:nvPicPr>
        <p:blipFill rotWithShape="1">
          <a:blip r:embed="rId9">
            <a:alphaModFix/>
          </a:blip>
          <a:srcRect b="0" l="0" r="0" t="0"/>
          <a:stretch/>
        </p:blipFill>
        <p:spPr>
          <a:xfrm>
            <a:off x="380801" y="3054455"/>
            <a:ext cx="392431" cy="392431"/>
          </a:xfrm>
          <a:prstGeom prst="rect">
            <a:avLst/>
          </a:prstGeom>
          <a:noFill/>
          <a:ln>
            <a:noFill/>
          </a:ln>
        </p:spPr>
      </p:pic>
      <p:pic>
        <p:nvPicPr>
          <p:cNvPr id="289" name="Google Shape;289;p19"/>
          <p:cNvPicPr preferRelativeResize="0"/>
          <p:nvPr>
            <p:ph idx="1" type="body"/>
          </p:nvPr>
        </p:nvPicPr>
        <p:blipFill rotWithShape="1">
          <a:blip r:embed="rId10">
            <a:alphaModFix/>
          </a:blip>
          <a:srcRect b="0" l="46042" r="0" t="325"/>
          <a:stretch/>
        </p:blipFill>
        <p:spPr>
          <a:xfrm>
            <a:off x="6191205" y="1048655"/>
            <a:ext cx="2804762" cy="1501959"/>
          </a:xfrm>
          <a:prstGeom prst="rect">
            <a:avLst/>
          </a:prstGeom>
          <a:noFill/>
          <a:ln cap="flat" cmpd="sng" w="12700">
            <a:solidFill>
              <a:schemeClr val="dk1"/>
            </a:solidFill>
            <a:prstDash val="solid"/>
            <a:round/>
            <a:headEnd len="sm" w="sm" type="none"/>
            <a:tailEnd len="sm" w="sm" type="none"/>
          </a:ln>
        </p:spPr>
      </p:pic>
      <p:cxnSp>
        <p:nvCxnSpPr>
          <p:cNvPr id="290" name="Google Shape;290;p19"/>
          <p:cNvCxnSpPr/>
          <p:nvPr/>
        </p:nvCxnSpPr>
        <p:spPr>
          <a:xfrm flipH="1">
            <a:off x="5233358" y="1048655"/>
            <a:ext cx="957847" cy="814902"/>
          </a:xfrm>
          <a:prstGeom prst="straightConnector1">
            <a:avLst/>
          </a:prstGeom>
          <a:noFill/>
          <a:ln cap="flat" cmpd="sng" w="12700">
            <a:solidFill>
              <a:schemeClr val="dk1"/>
            </a:solidFill>
            <a:prstDash val="solid"/>
            <a:round/>
            <a:headEnd len="sm" w="sm" type="none"/>
            <a:tailEnd len="sm" w="sm" type="none"/>
          </a:ln>
        </p:spPr>
      </p:cxnSp>
      <p:cxnSp>
        <p:nvCxnSpPr>
          <p:cNvPr id="291" name="Google Shape;291;p19"/>
          <p:cNvCxnSpPr/>
          <p:nvPr/>
        </p:nvCxnSpPr>
        <p:spPr>
          <a:xfrm rot="10800000">
            <a:off x="5233358" y="1863558"/>
            <a:ext cx="957847" cy="695951"/>
          </a:xfrm>
          <a:prstGeom prst="straightConnector1">
            <a:avLst/>
          </a:prstGeom>
          <a:noFill/>
          <a:ln cap="flat" cmpd="sng" w="12700">
            <a:solidFill>
              <a:schemeClr val="dk1"/>
            </a:solidFill>
            <a:prstDash val="solid"/>
            <a:round/>
            <a:headEnd len="sm" w="sm" type="none"/>
            <a:tailEnd len="sm" w="sm" type="none"/>
          </a:ln>
        </p:spPr>
      </p:cxnSp>
      <p:sp>
        <p:nvSpPr>
          <p:cNvPr id="292" name="Google Shape;292;p19"/>
          <p:cNvSpPr/>
          <p:nvPr/>
        </p:nvSpPr>
        <p:spPr>
          <a:xfrm>
            <a:off x="6293144" y="1063108"/>
            <a:ext cx="2622256" cy="49411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id="293" name="Google Shape;293;p19"/>
          <p:cNvPicPr preferRelativeResize="0"/>
          <p:nvPr/>
        </p:nvPicPr>
        <p:blipFill rotWithShape="1">
          <a:blip r:embed="rId10">
            <a:alphaModFix/>
          </a:blip>
          <a:srcRect b="66188" l="64400" r="555" t="1008"/>
          <a:stretch/>
        </p:blipFill>
        <p:spPr>
          <a:xfrm>
            <a:off x="6813332" y="1063108"/>
            <a:ext cx="1821649" cy="494296"/>
          </a:xfrm>
          <a:prstGeom prst="rect">
            <a:avLst/>
          </a:prstGeom>
          <a:noFill/>
          <a:ln>
            <a:noFill/>
          </a:ln>
        </p:spPr>
      </p:pic>
      <p:sp>
        <p:nvSpPr>
          <p:cNvPr id="294" name="Google Shape;294;p19"/>
          <p:cNvSpPr/>
          <p:nvPr/>
        </p:nvSpPr>
        <p:spPr>
          <a:xfrm>
            <a:off x="6601912" y="1532461"/>
            <a:ext cx="543734" cy="457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cxnSp>
        <p:nvCxnSpPr>
          <p:cNvPr id="69" name="Google Shape;69;p2"/>
          <p:cNvCxnSpPr/>
          <p:nvPr/>
        </p:nvCxnSpPr>
        <p:spPr>
          <a:xfrm>
            <a:off x="381000" y="901700"/>
            <a:ext cx="8301038" cy="0"/>
          </a:xfrm>
          <a:prstGeom prst="straightConnector1">
            <a:avLst/>
          </a:prstGeom>
          <a:noFill/>
          <a:ln cap="flat" cmpd="sng" w="22225">
            <a:solidFill>
              <a:srgbClr val="0000FF"/>
            </a:solidFill>
            <a:prstDash val="solid"/>
            <a:round/>
            <a:headEnd len="med" w="med" type="none"/>
            <a:tailEnd len="med" w="med" type="none"/>
          </a:ln>
        </p:spPr>
      </p:cxnSp>
      <p:cxnSp>
        <p:nvCxnSpPr>
          <p:cNvPr id="70" name="Google Shape;70;p2"/>
          <p:cNvCxnSpPr/>
          <p:nvPr/>
        </p:nvCxnSpPr>
        <p:spPr>
          <a:xfrm>
            <a:off x="523875" y="949325"/>
            <a:ext cx="8301038" cy="0"/>
          </a:xfrm>
          <a:prstGeom prst="straightConnector1">
            <a:avLst/>
          </a:prstGeom>
          <a:noFill/>
          <a:ln cap="flat" cmpd="sng" w="22225">
            <a:solidFill>
              <a:srgbClr val="FF5050"/>
            </a:solidFill>
            <a:prstDash val="solid"/>
            <a:round/>
            <a:headEnd len="med" w="med" type="none"/>
            <a:tailEnd len="med" w="med" type="none"/>
          </a:ln>
        </p:spPr>
      </p:cxnSp>
      <p:cxnSp>
        <p:nvCxnSpPr>
          <p:cNvPr id="71" name="Google Shape;71;p2"/>
          <p:cNvCxnSpPr/>
          <p:nvPr/>
        </p:nvCxnSpPr>
        <p:spPr>
          <a:xfrm>
            <a:off x="323850" y="6561138"/>
            <a:ext cx="6686550" cy="1587"/>
          </a:xfrm>
          <a:prstGeom prst="straightConnector1">
            <a:avLst/>
          </a:prstGeom>
          <a:noFill/>
          <a:ln cap="flat" cmpd="sng" w="22225">
            <a:solidFill>
              <a:srgbClr val="00279F"/>
            </a:solidFill>
            <a:prstDash val="solid"/>
            <a:round/>
            <a:headEnd len="med" w="med" type="none"/>
            <a:tailEnd len="med" w="med" type="none"/>
          </a:ln>
        </p:spPr>
      </p:cxnSp>
      <p:cxnSp>
        <p:nvCxnSpPr>
          <p:cNvPr id="72" name="Google Shape;72;p2"/>
          <p:cNvCxnSpPr/>
          <p:nvPr/>
        </p:nvCxnSpPr>
        <p:spPr>
          <a:xfrm>
            <a:off x="320675" y="6521450"/>
            <a:ext cx="7000875" cy="0"/>
          </a:xfrm>
          <a:prstGeom prst="straightConnector1">
            <a:avLst/>
          </a:prstGeom>
          <a:noFill/>
          <a:ln cap="flat" cmpd="sng" w="22225">
            <a:solidFill>
              <a:srgbClr val="00279F"/>
            </a:solidFill>
            <a:prstDash val="solid"/>
            <a:round/>
            <a:headEnd len="med" w="med" type="none"/>
            <a:tailEnd len="med" w="med" type="none"/>
          </a:ln>
        </p:spPr>
      </p:cxnSp>
      <p:cxnSp>
        <p:nvCxnSpPr>
          <p:cNvPr id="73" name="Google Shape;73;p2"/>
          <p:cNvCxnSpPr/>
          <p:nvPr/>
        </p:nvCxnSpPr>
        <p:spPr>
          <a:xfrm>
            <a:off x="4495800" y="1143000"/>
            <a:ext cx="0" cy="5195888"/>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2"/>
          <p:cNvCxnSpPr/>
          <p:nvPr/>
        </p:nvCxnSpPr>
        <p:spPr>
          <a:xfrm>
            <a:off x="0" y="3746500"/>
            <a:ext cx="9144000" cy="0"/>
          </a:xfrm>
          <a:prstGeom prst="straightConnector1">
            <a:avLst/>
          </a:prstGeom>
          <a:noFill/>
          <a:ln cap="flat" cmpd="sng" w="9525">
            <a:solidFill>
              <a:schemeClr val="dk1"/>
            </a:solidFill>
            <a:prstDash val="solid"/>
            <a:round/>
            <a:headEnd len="med" w="med" type="none"/>
            <a:tailEnd len="med" w="med" type="none"/>
          </a:ln>
        </p:spPr>
      </p:cxnSp>
      <p:sp>
        <p:nvSpPr>
          <p:cNvPr id="75" name="Google Shape;75;p2"/>
          <p:cNvSpPr txBox="1"/>
          <p:nvPr/>
        </p:nvSpPr>
        <p:spPr>
          <a:xfrm>
            <a:off x="114300" y="977900"/>
            <a:ext cx="3468688"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Objective</a:t>
            </a:r>
            <a:endParaRPr/>
          </a:p>
        </p:txBody>
      </p:sp>
      <p:sp>
        <p:nvSpPr>
          <p:cNvPr id="76" name="Google Shape;76;p2"/>
          <p:cNvSpPr txBox="1"/>
          <p:nvPr/>
        </p:nvSpPr>
        <p:spPr>
          <a:xfrm>
            <a:off x="4813542" y="3742717"/>
            <a:ext cx="3395662"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Key Milestones</a:t>
            </a:r>
            <a:endParaRPr/>
          </a:p>
        </p:txBody>
      </p:sp>
      <p:sp>
        <p:nvSpPr>
          <p:cNvPr id="77" name="Google Shape;77;p2"/>
          <p:cNvSpPr txBox="1"/>
          <p:nvPr/>
        </p:nvSpPr>
        <p:spPr>
          <a:xfrm>
            <a:off x="90323" y="3688699"/>
            <a:ext cx="1846263"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Approach</a:t>
            </a:r>
            <a:endParaRPr/>
          </a:p>
        </p:txBody>
      </p:sp>
      <p:sp>
        <p:nvSpPr>
          <p:cNvPr id="78" name="Google Shape;78;p2"/>
          <p:cNvSpPr txBox="1"/>
          <p:nvPr/>
        </p:nvSpPr>
        <p:spPr>
          <a:xfrm>
            <a:off x="1104900" y="45244"/>
            <a:ext cx="6705600" cy="527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600" u="none" cap="none" strike="noStrike">
                <a:solidFill>
                  <a:schemeClr val="dk1"/>
                </a:solidFill>
                <a:latin typeface="Arial"/>
                <a:ea typeface="Arial"/>
                <a:cs typeface="Arial"/>
                <a:sym typeface="Arial"/>
              </a:rPr>
              <a:t>3D-CHESS: Decentralized, Distributed, Dynamic, and Context-aware HEterogeneous Sensor Systems</a:t>
            </a:r>
            <a:endParaRPr b="1" i="0" sz="1600" u="none" cap="none" strike="noStrike">
              <a:solidFill>
                <a:srgbClr val="000000"/>
              </a:solidFill>
              <a:latin typeface="Arial"/>
              <a:ea typeface="Arial"/>
              <a:cs typeface="Arial"/>
              <a:sym typeface="Arial"/>
            </a:endParaRPr>
          </a:p>
        </p:txBody>
      </p:sp>
      <p:sp>
        <p:nvSpPr>
          <p:cNvPr id="79" name="Google Shape;79;p2"/>
          <p:cNvSpPr txBox="1"/>
          <p:nvPr/>
        </p:nvSpPr>
        <p:spPr>
          <a:xfrm>
            <a:off x="2286000" y="573088"/>
            <a:ext cx="4343400" cy="3063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PI: Daniel Selva, Texas A&amp;M University</a:t>
            </a:r>
            <a:endParaRPr/>
          </a:p>
        </p:txBody>
      </p:sp>
      <p:sp>
        <p:nvSpPr>
          <p:cNvPr id="80" name="Google Shape;80;p2"/>
          <p:cNvSpPr txBox="1"/>
          <p:nvPr/>
        </p:nvSpPr>
        <p:spPr>
          <a:xfrm>
            <a:off x="24345" y="6011150"/>
            <a:ext cx="459836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100"/>
              <a:buFont typeface="Arial"/>
              <a:buNone/>
            </a:pPr>
            <a:r>
              <a:rPr b="1" i="0" lang="en-US" sz="1100" u="none" cap="none" strike="noStrike">
                <a:solidFill>
                  <a:schemeClr val="dk1"/>
                </a:solidFill>
                <a:latin typeface="Arial"/>
                <a:ea typeface="Arial"/>
                <a:cs typeface="Arial"/>
                <a:sym typeface="Arial"/>
              </a:rPr>
              <a:t>Co-Is/Partners: </a:t>
            </a:r>
            <a:r>
              <a:rPr b="0" i="0" lang="en-US" sz="1100" u="none" cap="none" strike="noStrike">
                <a:solidFill>
                  <a:srgbClr val="000000"/>
                </a:solidFill>
                <a:latin typeface="Arial"/>
                <a:ea typeface="Arial"/>
                <a:cs typeface="Arial"/>
                <a:sym typeface="Arial"/>
              </a:rPr>
              <a:t>George Allen (VT); Huilin Gao (TAMU); Ankur Mehta, Yihzou Sun (UCLA); Vinay Ravindra (ARC); Cedric David (JPL).</a:t>
            </a:r>
            <a:endParaRPr/>
          </a:p>
        </p:txBody>
      </p:sp>
      <p:sp>
        <p:nvSpPr>
          <p:cNvPr id="81" name="Google Shape;81;p2"/>
          <p:cNvSpPr txBox="1"/>
          <p:nvPr/>
        </p:nvSpPr>
        <p:spPr>
          <a:xfrm>
            <a:off x="152400" y="1230313"/>
            <a:ext cx="4267200" cy="2446337"/>
          </a:xfrm>
          <a:prstGeom prst="rect">
            <a:avLst/>
          </a:prstGeom>
          <a:solidFill>
            <a:schemeClr val="lt1"/>
          </a:solidFill>
          <a:ln>
            <a:noFill/>
          </a:ln>
        </p:spPr>
        <p:txBody>
          <a:bodyPr anchorCtr="0" anchor="t" bIns="45700" lIns="91425" spcFirstLastPara="1" rIns="91425" wrap="square" tIns="45700">
            <a:noAutofit/>
          </a:bodyPr>
          <a:lstStyle/>
          <a:p>
            <a:pPr indent="-171450" lvl="0" marL="171450" marR="0" rtl="0" algn="l">
              <a:lnSpc>
                <a:spcPct val="8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Demonstrate proof of concept (TRL 3) for a </a:t>
            </a:r>
            <a:r>
              <a:rPr b="1" i="0" lang="en-US" sz="1200" u="none" cap="none" strike="noStrike">
                <a:solidFill>
                  <a:schemeClr val="dk1"/>
                </a:solidFill>
                <a:latin typeface="Arial"/>
                <a:ea typeface="Arial"/>
                <a:cs typeface="Arial"/>
                <a:sym typeface="Arial"/>
              </a:rPr>
              <a:t>context-aware</a:t>
            </a:r>
            <a:r>
              <a:rPr b="0" i="0" lang="en-US" sz="1200" u="none" cap="none" strike="noStrike">
                <a:solidFill>
                  <a:schemeClr val="dk1"/>
                </a:solidFill>
                <a:latin typeface="Arial"/>
                <a:ea typeface="Arial"/>
                <a:cs typeface="Arial"/>
                <a:sym typeface="Arial"/>
              </a:rPr>
              <a:t> Earth observing sensor web of interconnected space, air and ground nodes.</a:t>
            </a:r>
            <a:endParaRPr/>
          </a:p>
          <a:p>
            <a:pPr indent="-171450" lvl="0" marL="171450" marR="0" rtl="0" algn="l">
              <a:lnSpc>
                <a:spcPct val="80000"/>
              </a:lnSpc>
              <a:spcBef>
                <a:spcPts val="30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Context awareness: ability for the nodes to gather, exchange, and reason about contextual information (e.g., state of the observable, state and </a:t>
            </a:r>
            <a:r>
              <a:rPr b="1" i="0" lang="en-US" sz="1200" u="none" cap="none" strike="noStrike">
                <a:solidFill>
                  <a:schemeClr val="dk1"/>
                </a:solidFill>
                <a:latin typeface="Arial"/>
                <a:ea typeface="Arial"/>
                <a:cs typeface="Arial"/>
                <a:sym typeface="Arial"/>
              </a:rPr>
              <a:t>capabilities</a:t>
            </a:r>
            <a:r>
              <a:rPr b="0" i="0" lang="en-US" sz="1200" u="none" cap="none" strike="noStrike">
                <a:solidFill>
                  <a:schemeClr val="dk1"/>
                </a:solidFill>
                <a:latin typeface="Arial"/>
                <a:ea typeface="Arial"/>
                <a:cs typeface="Arial"/>
                <a:sym typeface="Arial"/>
              </a:rPr>
              <a:t> of itself and of other nodes in the network and how those relate to the task request and mission objectives).</a:t>
            </a:r>
            <a:endParaRPr/>
          </a:p>
          <a:p>
            <a:pPr indent="-171450" lvl="0" marL="171450" marR="0" rtl="0" algn="l">
              <a:lnSpc>
                <a:spcPct val="80000"/>
              </a:lnSpc>
              <a:spcBef>
                <a:spcPts val="30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Demonstrate the technology and assess the value of contextual information in a multi-sensor </a:t>
            </a:r>
            <a:r>
              <a:rPr b="1" i="0" lang="en-US" sz="1200" u="none" cap="none" strike="noStrike">
                <a:solidFill>
                  <a:schemeClr val="dk1"/>
                </a:solidFill>
                <a:latin typeface="Arial"/>
                <a:ea typeface="Arial"/>
                <a:cs typeface="Arial"/>
                <a:sym typeface="Arial"/>
              </a:rPr>
              <a:t>in-land hydrologic and ecologic monitoring system </a:t>
            </a:r>
            <a:r>
              <a:rPr b="0" i="0" lang="en-US" sz="1200" u="none" cap="none" strike="noStrike">
                <a:solidFill>
                  <a:schemeClr val="dk1"/>
                </a:solidFill>
                <a:latin typeface="Arial"/>
                <a:ea typeface="Arial"/>
                <a:cs typeface="Arial"/>
                <a:sym typeface="Arial"/>
              </a:rPr>
              <a:t>with four inter-dependent mission objectives: studying intermittent rivers and sediment transport, and monitoring floods and algal blooms</a:t>
            </a:r>
            <a:endParaRPr/>
          </a:p>
        </p:txBody>
      </p:sp>
      <p:sp>
        <p:nvSpPr>
          <p:cNvPr id="82" name="Google Shape;82;p2"/>
          <p:cNvSpPr txBox="1"/>
          <p:nvPr/>
        </p:nvSpPr>
        <p:spPr>
          <a:xfrm>
            <a:off x="114300" y="3957637"/>
            <a:ext cx="4191000" cy="2105192"/>
          </a:xfrm>
          <a:prstGeom prst="rect">
            <a:avLst/>
          </a:prstGeom>
          <a:noFill/>
          <a:ln>
            <a:noFill/>
          </a:ln>
        </p:spPr>
        <p:txBody>
          <a:bodyPr anchorCtr="0" anchor="t" bIns="45700" lIns="91425" spcFirstLastPara="1" rIns="91425" wrap="square" tIns="45700">
            <a:spAutoFit/>
          </a:bodyPr>
          <a:lstStyle/>
          <a:p>
            <a:pPr indent="-171450" lvl="0" marL="171450" marR="0" rtl="0" algn="l">
              <a:lnSpc>
                <a:spcPct val="9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Knowledge graph reasoning using UniKER algorithm allows nodes to determine if they can perform a task</a:t>
            </a:r>
            <a:endParaRPr/>
          </a:p>
          <a:p>
            <a:pPr indent="-171450" lvl="0" marL="171450" marR="0" rtl="0" algn="l">
              <a:lnSpc>
                <a:spcPct val="90000"/>
              </a:lnSpc>
              <a:spcBef>
                <a:spcPts val="30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Decentralized planning using modified CCBBA algorithm</a:t>
            </a:r>
            <a:endParaRPr/>
          </a:p>
          <a:p>
            <a:pPr indent="-171450" lvl="0" marL="171450" marR="0" rtl="0" algn="l">
              <a:lnSpc>
                <a:spcPct val="90000"/>
              </a:lnSpc>
              <a:spcBef>
                <a:spcPts val="30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Platform/Instrument/Network simulators using existing tools (PyOrbit, InstruPy, and dtnSim) provide realistic engineering constraints to planning algorithms</a:t>
            </a:r>
            <a:endParaRPr/>
          </a:p>
          <a:p>
            <a:pPr indent="-171450" lvl="0" marL="171450" marR="0" rtl="0" algn="l">
              <a:lnSpc>
                <a:spcPct val="90000"/>
              </a:lnSpc>
              <a:spcBef>
                <a:spcPts val="30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Simple science models provide reasonable science-driven estimates of scientific/societal value of observations to planning algorithms</a:t>
            </a:r>
            <a:endParaRPr/>
          </a:p>
          <a:p>
            <a:pPr indent="-171450" lvl="0" marL="171450" marR="0" rtl="0" algn="l">
              <a:lnSpc>
                <a:spcPct val="90000"/>
              </a:lnSpc>
              <a:spcBef>
                <a:spcPts val="30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Multi-agent simulation to benchmark 3D-CHESS against status quo and intermediate “transition” architectures</a:t>
            </a:r>
            <a:endParaRPr/>
          </a:p>
        </p:txBody>
      </p:sp>
      <p:sp>
        <p:nvSpPr>
          <p:cNvPr id="83" name="Google Shape;83;p2"/>
          <p:cNvSpPr/>
          <p:nvPr/>
        </p:nvSpPr>
        <p:spPr>
          <a:xfrm>
            <a:off x="4606925" y="4021138"/>
            <a:ext cx="4495800" cy="1384995"/>
          </a:xfrm>
          <a:prstGeom prst="rect">
            <a:avLst/>
          </a:prstGeom>
          <a:noFill/>
          <a:ln>
            <a:noFill/>
          </a:ln>
        </p:spPr>
        <p:txBody>
          <a:bodyPr anchorCtr="0" anchor="t" bIns="45700" lIns="91425" spcFirstLastPara="1" rIns="91425" wrap="square" tIns="45700">
            <a:spAutoFit/>
          </a:bodyPr>
          <a:lstStyle/>
          <a:p>
            <a:pPr indent="-119063" lvl="0" marL="119063"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Kick-off				08/22</a:t>
            </a:r>
            <a:endParaRPr/>
          </a:p>
          <a:p>
            <a:pPr indent="-119063" lvl="0" marL="119063"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System architecture/interfaces defined		11/22</a:t>
            </a:r>
            <a:endParaRPr/>
          </a:p>
          <a:p>
            <a:pPr indent="-42862" lvl="0" marL="119063" marR="0" rtl="0" algn="l">
              <a:spcBef>
                <a:spcPts val="0"/>
              </a:spcBef>
              <a:spcAft>
                <a:spcPts val="0"/>
              </a:spcAft>
              <a:buClr>
                <a:schemeClr val="dk1"/>
              </a:buClr>
              <a:buSzPts val="1200"/>
              <a:buFont typeface="Noto Sans Symbols"/>
              <a:buNone/>
            </a:pPr>
            <a:r>
              <a:t/>
            </a:r>
            <a:endParaRPr b="0" i="0" sz="1200" u="none" cap="none" strike="noStrike">
              <a:solidFill>
                <a:schemeClr val="dk1"/>
              </a:solidFill>
              <a:latin typeface="Arial"/>
              <a:ea typeface="Arial"/>
              <a:cs typeface="Arial"/>
              <a:sym typeface="Arial"/>
            </a:endParaRPr>
          </a:p>
          <a:p>
            <a:pPr indent="-119063" lvl="0" marL="119063"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Initial Integration and verification complete	01/23</a:t>
            </a:r>
            <a:endParaRPr/>
          </a:p>
          <a:p>
            <a:pPr indent="-119063" lvl="0" marL="119063"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Performance in basic case characterized (TRL 2)	03/23</a:t>
            </a:r>
            <a:endParaRPr/>
          </a:p>
          <a:p>
            <a:pPr indent="-119063" lvl="0" marL="119063"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Value of technology characterized in basic case 	09/23</a:t>
            </a:r>
            <a:endParaRPr/>
          </a:p>
          <a:p>
            <a:pPr indent="-119063" lvl="0" marL="119063"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Multi-mission use case demonstrated (TRL 3)	11/23</a:t>
            </a:r>
            <a:endParaRPr/>
          </a:p>
        </p:txBody>
      </p:sp>
      <p:sp>
        <p:nvSpPr>
          <p:cNvPr id="84" name="Google Shape;84;p2"/>
          <p:cNvSpPr txBox="1"/>
          <p:nvPr/>
        </p:nvSpPr>
        <p:spPr>
          <a:xfrm>
            <a:off x="304800" y="6578600"/>
            <a:ext cx="666750" cy="2444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11/21</a:t>
            </a:r>
            <a:endParaRPr/>
          </a:p>
        </p:txBody>
      </p:sp>
      <p:pic>
        <p:nvPicPr>
          <p:cNvPr id="85" name="Google Shape;85;p2"/>
          <p:cNvPicPr preferRelativeResize="0"/>
          <p:nvPr/>
        </p:nvPicPr>
        <p:blipFill rotWithShape="1">
          <a:blip r:embed="rId3">
            <a:alphaModFix/>
          </a:blip>
          <a:srcRect b="0" l="0" r="0" t="0"/>
          <a:stretch/>
        </p:blipFill>
        <p:spPr>
          <a:xfrm>
            <a:off x="6991481" y="2073902"/>
            <a:ext cx="1805098" cy="1570423"/>
          </a:xfrm>
          <a:prstGeom prst="rect">
            <a:avLst/>
          </a:prstGeom>
          <a:noFill/>
          <a:ln>
            <a:noFill/>
          </a:ln>
        </p:spPr>
      </p:pic>
      <p:sp>
        <p:nvSpPr>
          <p:cNvPr id="86" name="Google Shape;86;p2"/>
          <p:cNvSpPr txBox="1"/>
          <p:nvPr/>
        </p:nvSpPr>
        <p:spPr>
          <a:xfrm>
            <a:off x="938269" y="6592102"/>
            <a:ext cx="205740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none" cap="none" strike="noStrike">
                <a:solidFill>
                  <a:srgbClr val="7F7F7F"/>
                </a:solidFill>
                <a:latin typeface="Arial"/>
                <a:ea typeface="Arial"/>
                <a:cs typeface="Arial"/>
                <a:sym typeface="Arial"/>
              </a:rPr>
              <a:t>AIST-21-0089</a:t>
            </a:r>
            <a:endParaRPr/>
          </a:p>
        </p:txBody>
      </p:sp>
      <p:sp>
        <p:nvSpPr>
          <p:cNvPr id="87" name="Google Shape;87;p2"/>
          <p:cNvSpPr txBox="1"/>
          <p:nvPr/>
        </p:nvSpPr>
        <p:spPr>
          <a:xfrm>
            <a:off x="5264881" y="5676788"/>
            <a:ext cx="106680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300" u="none" cap="none" strike="noStrike">
                <a:solidFill>
                  <a:srgbClr val="7F7F7F"/>
                </a:solidFill>
                <a:latin typeface="Arial"/>
                <a:ea typeface="Arial"/>
                <a:cs typeface="Arial"/>
                <a:sym typeface="Arial"/>
              </a:rPr>
              <a:t>TRL</a:t>
            </a:r>
            <a:r>
              <a:rPr b="1" baseline="-25000" i="0" lang="en-US" sz="1300" u="none" cap="none" strike="noStrike">
                <a:solidFill>
                  <a:srgbClr val="7F7F7F"/>
                </a:solidFill>
                <a:latin typeface="Arial"/>
                <a:ea typeface="Arial"/>
                <a:cs typeface="Arial"/>
                <a:sym typeface="Arial"/>
              </a:rPr>
              <a:t>in</a:t>
            </a:r>
            <a:r>
              <a:rPr b="1" i="0" lang="en-US" sz="1300" u="none" cap="none" strike="noStrike">
                <a:solidFill>
                  <a:srgbClr val="7F7F7F"/>
                </a:solidFill>
                <a:latin typeface="Arial"/>
                <a:ea typeface="Arial"/>
                <a:cs typeface="Arial"/>
                <a:sym typeface="Arial"/>
              </a:rPr>
              <a:t> = 1-2</a:t>
            </a:r>
            <a:endParaRPr b="1" baseline="-25000" i="0" sz="1300" u="none" cap="none" strike="noStrike">
              <a:solidFill>
                <a:srgbClr val="7F7F7F"/>
              </a:solidFill>
              <a:latin typeface="Arial"/>
              <a:ea typeface="Arial"/>
              <a:cs typeface="Arial"/>
              <a:sym typeface="Arial"/>
            </a:endParaRPr>
          </a:p>
        </p:txBody>
      </p:sp>
      <p:sp>
        <p:nvSpPr>
          <p:cNvPr id="88" name="Google Shape;88;p2"/>
          <p:cNvSpPr txBox="1"/>
          <p:nvPr/>
        </p:nvSpPr>
        <p:spPr>
          <a:xfrm>
            <a:off x="6991481" y="5676788"/>
            <a:ext cx="160020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300" u="none" cap="none" strike="noStrike">
                <a:solidFill>
                  <a:srgbClr val="7F7F7F"/>
                </a:solidFill>
                <a:latin typeface="Arial"/>
                <a:ea typeface="Arial"/>
                <a:cs typeface="Arial"/>
                <a:sym typeface="Arial"/>
              </a:rPr>
              <a:t>TRL</a:t>
            </a:r>
            <a:r>
              <a:rPr b="1" baseline="-25000" i="0" lang="en-US" sz="1300" u="none" cap="none" strike="noStrike">
                <a:solidFill>
                  <a:srgbClr val="7F7F7F"/>
                </a:solidFill>
                <a:latin typeface="Arial"/>
                <a:ea typeface="Arial"/>
                <a:cs typeface="Arial"/>
                <a:sym typeface="Arial"/>
              </a:rPr>
              <a:t>current</a:t>
            </a:r>
            <a:r>
              <a:rPr b="1" i="0" lang="en-US" sz="1300" u="none" cap="none" strike="noStrike">
                <a:solidFill>
                  <a:srgbClr val="7F7F7F"/>
                </a:solidFill>
                <a:latin typeface="Arial"/>
                <a:ea typeface="Arial"/>
                <a:cs typeface="Arial"/>
                <a:sym typeface="Arial"/>
              </a:rPr>
              <a:t> = 1-2</a:t>
            </a:r>
            <a:r>
              <a:rPr b="1" baseline="-25000" i="0" lang="en-US" sz="1300" u="none" cap="none" strike="noStrike">
                <a:solidFill>
                  <a:srgbClr val="7F7F7F"/>
                </a:solidFill>
                <a:latin typeface="Arial"/>
                <a:ea typeface="Arial"/>
                <a:cs typeface="Arial"/>
                <a:sym typeface="Arial"/>
              </a:rPr>
              <a:t> </a:t>
            </a:r>
            <a:endParaRPr sz="1300">
              <a:solidFill>
                <a:srgbClr val="7F7F7F"/>
              </a:solidFill>
              <a:latin typeface="Arial"/>
              <a:ea typeface="Arial"/>
              <a:cs typeface="Arial"/>
              <a:sym typeface="Arial"/>
            </a:endParaRPr>
          </a:p>
        </p:txBody>
      </p:sp>
      <p:pic>
        <p:nvPicPr>
          <p:cNvPr id="89" name="Google Shape;89;p2"/>
          <p:cNvPicPr preferRelativeResize="0"/>
          <p:nvPr/>
        </p:nvPicPr>
        <p:blipFill rotWithShape="1">
          <a:blip r:embed="rId4">
            <a:alphaModFix/>
          </a:blip>
          <a:srcRect b="0" l="0" r="0" t="0"/>
          <a:stretch/>
        </p:blipFill>
        <p:spPr>
          <a:xfrm>
            <a:off x="5098719" y="970021"/>
            <a:ext cx="3681046" cy="1066703"/>
          </a:xfrm>
          <a:prstGeom prst="rect">
            <a:avLst/>
          </a:prstGeom>
          <a:noFill/>
          <a:ln>
            <a:noFill/>
          </a:ln>
        </p:spPr>
      </p:pic>
      <p:pic>
        <p:nvPicPr>
          <p:cNvPr id="90" name="Google Shape;90;p2"/>
          <p:cNvPicPr preferRelativeResize="0"/>
          <p:nvPr/>
        </p:nvPicPr>
        <p:blipFill rotWithShape="1">
          <a:blip r:embed="rId5">
            <a:alphaModFix/>
          </a:blip>
          <a:srcRect b="0" l="0" r="0" t="0"/>
          <a:stretch/>
        </p:blipFill>
        <p:spPr>
          <a:xfrm>
            <a:off x="4850055" y="1891213"/>
            <a:ext cx="1936787" cy="1833248"/>
          </a:xfrm>
          <a:prstGeom prst="rect">
            <a:avLst/>
          </a:prstGeom>
          <a:noFill/>
          <a:ln>
            <a:noFill/>
          </a:ln>
        </p:spPr>
      </p:pic>
      <p:pic>
        <p:nvPicPr>
          <p:cNvPr id="91" name="Google Shape;91;p2"/>
          <p:cNvPicPr preferRelativeResize="0"/>
          <p:nvPr/>
        </p:nvPicPr>
        <p:blipFill rotWithShape="1">
          <a:blip r:embed="rId6">
            <a:alphaModFix/>
          </a:blip>
          <a:srcRect b="0" l="0" r="0" t="0"/>
          <a:stretch/>
        </p:blipFill>
        <p:spPr>
          <a:xfrm>
            <a:off x="4719523" y="1936764"/>
            <a:ext cx="397241" cy="221618"/>
          </a:xfrm>
          <a:prstGeom prst="rect">
            <a:avLst/>
          </a:prstGeom>
          <a:noFill/>
          <a:ln>
            <a:noFill/>
          </a:ln>
        </p:spPr>
      </p:pic>
      <p:pic>
        <p:nvPicPr>
          <p:cNvPr id="92" name="Google Shape;92;p2"/>
          <p:cNvPicPr preferRelativeResize="0"/>
          <p:nvPr/>
        </p:nvPicPr>
        <p:blipFill rotWithShape="1">
          <a:blip r:embed="rId7">
            <a:alphaModFix/>
          </a:blip>
          <a:srcRect b="0" l="0" r="0" t="0"/>
          <a:stretch/>
        </p:blipFill>
        <p:spPr>
          <a:xfrm>
            <a:off x="5984541" y="2256041"/>
            <a:ext cx="424903" cy="292353"/>
          </a:xfrm>
          <a:prstGeom prst="rect">
            <a:avLst/>
          </a:prstGeom>
          <a:noFill/>
          <a:ln>
            <a:noFill/>
          </a:ln>
        </p:spPr>
      </p:pic>
      <p:pic>
        <p:nvPicPr>
          <p:cNvPr id="93" name="Google Shape;93;p2"/>
          <p:cNvPicPr preferRelativeResize="0"/>
          <p:nvPr/>
        </p:nvPicPr>
        <p:blipFill rotWithShape="1">
          <a:blip r:embed="rId8">
            <a:alphaModFix/>
          </a:blip>
          <a:srcRect b="0" l="0" r="0" t="0"/>
          <a:stretch/>
        </p:blipFill>
        <p:spPr>
          <a:xfrm>
            <a:off x="5185645" y="2051835"/>
            <a:ext cx="167038" cy="80165"/>
          </a:xfrm>
          <a:prstGeom prst="rect">
            <a:avLst/>
          </a:prstGeom>
          <a:noFill/>
          <a:ln>
            <a:noFill/>
          </a:ln>
        </p:spPr>
      </p:pic>
      <p:pic>
        <p:nvPicPr>
          <p:cNvPr id="94" name="Google Shape;94;p2"/>
          <p:cNvPicPr preferRelativeResize="0"/>
          <p:nvPr/>
        </p:nvPicPr>
        <p:blipFill rotWithShape="1">
          <a:blip r:embed="rId8">
            <a:alphaModFix/>
          </a:blip>
          <a:srcRect b="0" l="0" r="0" t="0"/>
          <a:stretch/>
        </p:blipFill>
        <p:spPr>
          <a:xfrm>
            <a:off x="5421564" y="2090737"/>
            <a:ext cx="167038" cy="80165"/>
          </a:xfrm>
          <a:prstGeom prst="rect">
            <a:avLst/>
          </a:prstGeom>
          <a:noFill/>
          <a:ln>
            <a:noFill/>
          </a:ln>
        </p:spPr>
      </p:pic>
      <p:pic>
        <p:nvPicPr>
          <p:cNvPr id="95" name="Google Shape;95;p2"/>
          <p:cNvPicPr preferRelativeResize="0"/>
          <p:nvPr/>
        </p:nvPicPr>
        <p:blipFill rotWithShape="1">
          <a:blip r:embed="rId8">
            <a:alphaModFix/>
          </a:blip>
          <a:srcRect b="0" l="0" r="0" t="0"/>
          <a:stretch/>
        </p:blipFill>
        <p:spPr>
          <a:xfrm>
            <a:off x="6229232" y="2073902"/>
            <a:ext cx="167038" cy="80165"/>
          </a:xfrm>
          <a:prstGeom prst="rect">
            <a:avLst/>
          </a:prstGeom>
          <a:noFill/>
          <a:ln>
            <a:noFill/>
          </a:ln>
        </p:spPr>
      </p:pic>
      <p:pic>
        <p:nvPicPr>
          <p:cNvPr id="96" name="Google Shape;96;p2"/>
          <p:cNvPicPr preferRelativeResize="0"/>
          <p:nvPr/>
        </p:nvPicPr>
        <p:blipFill rotWithShape="1">
          <a:blip r:embed="rId8">
            <a:alphaModFix/>
          </a:blip>
          <a:srcRect b="0" l="0" r="0" t="0"/>
          <a:stretch/>
        </p:blipFill>
        <p:spPr>
          <a:xfrm>
            <a:off x="4812610" y="2591455"/>
            <a:ext cx="167038" cy="80165"/>
          </a:xfrm>
          <a:prstGeom prst="rect">
            <a:avLst/>
          </a:prstGeom>
          <a:noFill/>
          <a:ln>
            <a:noFill/>
          </a:ln>
        </p:spPr>
      </p:pic>
      <p:pic>
        <p:nvPicPr>
          <p:cNvPr id="97" name="Google Shape;97;p2"/>
          <p:cNvPicPr preferRelativeResize="0"/>
          <p:nvPr/>
        </p:nvPicPr>
        <p:blipFill rotWithShape="1">
          <a:blip r:embed="rId9">
            <a:alphaModFix/>
          </a:blip>
          <a:srcRect b="0" l="0" r="0" t="0"/>
          <a:stretch/>
        </p:blipFill>
        <p:spPr>
          <a:xfrm>
            <a:off x="6663389" y="2402217"/>
            <a:ext cx="387160" cy="266384"/>
          </a:xfrm>
          <a:prstGeom prst="rect">
            <a:avLst/>
          </a:prstGeom>
          <a:noFill/>
          <a:ln>
            <a:noFill/>
          </a:ln>
        </p:spPr>
      </p:pic>
      <p:pic>
        <p:nvPicPr>
          <p:cNvPr id="98" name="Google Shape;98;p2"/>
          <p:cNvPicPr preferRelativeResize="0"/>
          <p:nvPr/>
        </p:nvPicPr>
        <p:blipFill rotWithShape="1">
          <a:blip r:embed="rId9">
            <a:alphaModFix/>
          </a:blip>
          <a:srcRect b="0" l="0" r="0" t="0"/>
          <a:stretch/>
        </p:blipFill>
        <p:spPr>
          <a:xfrm>
            <a:off x="4690820" y="3128717"/>
            <a:ext cx="387160" cy="266384"/>
          </a:xfrm>
          <a:prstGeom prst="rect">
            <a:avLst/>
          </a:prstGeom>
          <a:noFill/>
          <a:ln>
            <a:noFill/>
          </a:ln>
        </p:spPr>
      </p:pic>
      <p:pic>
        <p:nvPicPr>
          <p:cNvPr id="99" name="Google Shape;99;p2"/>
          <p:cNvPicPr preferRelativeResize="0"/>
          <p:nvPr/>
        </p:nvPicPr>
        <p:blipFill rotWithShape="1">
          <a:blip r:embed="rId9">
            <a:alphaModFix/>
          </a:blip>
          <a:srcRect b="0" l="0" r="0" t="0"/>
          <a:stretch/>
        </p:blipFill>
        <p:spPr>
          <a:xfrm>
            <a:off x="5264881" y="2327324"/>
            <a:ext cx="387160" cy="2663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0"/>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Agent Node Architecture</a:t>
            </a:r>
            <a:endParaRPr/>
          </a:p>
        </p:txBody>
      </p:sp>
      <p:grpSp>
        <p:nvGrpSpPr>
          <p:cNvPr id="300" name="Google Shape;300;p20"/>
          <p:cNvGrpSpPr/>
          <p:nvPr/>
        </p:nvGrpSpPr>
        <p:grpSpPr>
          <a:xfrm>
            <a:off x="546209" y="1046010"/>
            <a:ext cx="7626281" cy="4608978"/>
            <a:chOff x="546209" y="1066328"/>
            <a:chExt cx="7626281" cy="5240800"/>
          </a:xfrm>
        </p:grpSpPr>
        <p:sp>
          <p:nvSpPr>
            <p:cNvPr id="301" name="Google Shape;301;p20"/>
            <p:cNvSpPr/>
            <p:nvPr/>
          </p:nvSpPr>
          <p:spPr>
            <a:xfrm>
              <a:off x="2942356" y="1066328"/>
              <a:ext cx="5230134" cy="4875209"/>
            </a:xfrm>
            <a:prstGeom prst="roundRect">
              <a:avLst>
                <a:gd fmla="val 609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Agent</a:t>
              </a:r>
              <a:r>
                <a:rPr lang="en-US" sz="1400">
                  <a:solidFill>
                    <a:srgbClr val="000000"/>
                  </a:solidFill>
                  <a:latin typeface="Arial"/>
                  <a:ea typeface="Arial"/>
                  <a:cs typeface="Arial"/>
                  <a:sym typeface="Arial"/>
                </a:rPr>
                <a:t> Node</a:t>
              </a:r>
              <a:endParaRPr/>
            </a:p>
          </p:txBody>
        </p:sp>
        <p:sp>
          <p:nvSpPr>
            <p:cNvPr id="302" name="Google Shape;302;p20"/>
            <p:cNvSpPr/>
            <p:nvPr/>
          </p:nvSpPr>
          <p:spPr>
            <a:xfrm>
              <a:off x="546209" y="2572928"/>
              <a:ext cx="1445741" cy="425892"/>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Environment</a:t>
              </a:r>
              <a:endParaRPr/>
            </a:p>
          </p:txBody>
        </p:sp>
        <p:sp>
          <p:nvSpPr>
            <p:cNvPr id="303" name="Google Shape;303;p20"/>
            <p:cNvSpPr/>
            <p:nvPr/>
          </p:nvSpPr>
          <p:spPr>
            <a:xfrm rot="-5400000">
              <a:off x="-221344" y="4158541"/>
              <a:ext cx="1979210" cy="435998"/>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Other Agents</a:t>
              </a:r>
              <a:endParaRPr/>
            </a:p>
          </p:txBody>
        </p:sp>
        <p:sp>
          <p:nvSpPr>
            <p:cNvPr id="304" name="Google Shape;304;p20"/>
            <p:cNvSpPr/>
            <p:nvPr/>
          </p:nvSpPr>
          <p:spPr>
            <a:xfrm>
              <a:off x="2942354" y="1670648"/>
              <a:ext cx="476650" cy="240290"/>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SUB</a:t>
              </a:r>
              <a:endParaRPr/>
            </a:p>
          </p:txBody>
        </p:sp>
        <p:sp>
          <p:nvSpPr>
            <p:cNvPr id="305" name="Google Shape;305;p20"/>
            <p:cNvSpPr/>
            <p:nvPr/>
          </p:nvSpPr>
          <p:spPr>
            <a:xfrm>
              <a:off x="2942354" y="2665730"/>
              <a:ext cx="476650" cy="240290"/>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REQ</a:t>
              </a:r>
              <a:endParaRPr/>
            </a:p>
          </p:txBody>
        </p:sp>
        <p:sp>
          <p:nvSpPr>
            <p:cNvPr id="306" name="Google Shape;306;p20"/>
            <p:cNvSpPr/>
            <p:nvPr/>
          </p:nvSpPr>
          <p:spPr>
            <a:xfrm>
              <a:off x="2948880" y="3808333"/>
              <a:ext cx="474407" cy="240290"/>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REQ</a:t>
              </a:r>
              <a:endParaRPr/>
            </a:p>
          </p:txBody>
        </p:sp>
        <p:sp>
          <p:nvSpPr>
            <p:cNvPr id="307" name="Google Shape;307;p20"/>
            <p:cNvSpPr/>
            <p:nvPr/>
          </p:nvSpPr>
          <p:spPr>
            <a:xfrm>
              <a:off x="2948014" y="4741889"/>
              <a:ext cx="476650" cy="240290"/>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REP</a:t>
              </a:r>
              <a:endParaRPr/>
            </a:p>
          </p:txBody>
        </p:sp>
        <p:sp>
          <p:nvSpPr>
            <p:cNvPr id="308" name="Google Shape;308;p20"/>
            <p:cNvSpPr/>
            <p:nvPr/>
          </p:nvSpPr>
          <p:spPr>
            <a:xfrm rot="-5400000">
              <a:off x="2789279" y="3811693"/>
              <a:ext cx="3188753" cy="368764"/>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200">
                  <a:solidFill>
                    <a:srgbClr val="000000"/>
                  </a:solidFill>
                  <a:latin typeface="Arial"/>
                  <a:ea typeface="Arial"/>
                  <a:cs typeface="Arial"/>
                  <a:sym typeface="Arial"/>
                </a:rPr>
                <a:t>Engineering Module</a:t>
              </a:r>
              <a:endParaRPr/>
            </a:p>
          </p:txBody>
        </p:sp>
        <p:sp>
          <p:nvSpPr>
            <p:cNvPr id="309" name="Google Shape;309;p20"/>
            <p:cNvSpPr/>
            <p:nvPr/>
          </p:nvSpPr>
          <p:spPr>
            <a:xfrm>
              <a:off x="6208185" y="2634347"/>
              <a:ext cx="1307237" cy="307489"/>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200">
                  <a:solidFill>
                    <a:srgbClr val="000000"/>
                  </a:solidFill>
                  <a:latin typeface="Arial"/>
                  <a:ea typeface="Arial"/>
                  <a:cs typeface="Arial"/>
                  <a:sym typeface="Arial"/>
                </a:rPr>
                <a:t>Science Module</a:t>
              </a:r>
              <a:endParaRPr/>
            </a:p>
          </p:txBody>
        </p:sp>
        <p:sp>
          <p:nvSpPr>
            <p:cNvPr id="310" name="Google Shape;310;p20"/>
            <p:cNvSpPr/>
            <p:nvPr/>
          </p:nvSpPr>
          <p:spPr>
            <a:xfrm>
              <a:off x="6214434" y="4230097"/>
              <a:ext cx="1307237" cy="456727"/>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100">
                  <a:solidFill>
                    <a:srgbClr val="000000"/>
                  </a:solidFill>
                  <a:latin typeface="Arial"/>
                  <a:ea typeface="Arial"/>
                  <a:cs typeface="Arial"/>
                  <a:sym typeface="Arial"/>
                </a:rPr>
                <a:t>Scheduler Module</a:t>
              </a:r>
              <a:endParaRPr/>
            </a:p>
          </p:txBody>
        </p:sp>
        <p:cxnSp>
          <p:nvCxnSpPr>
            <p:cNvPr id="311" name="Google Shape;311;p20"/>
            <p:cNvCxnSpPr>
              <a:stCxn id="305" idx="1"/>
              <a:endCxn id="302" idx="3"/>
            </p:cNvCxnSpPr>
            <p:nvPr/>
          </p:nvCxnSpPr>
          <p:spPr>
            <a:xfrm rot="10800000">
              <a:off x="1991954" y="2785875"/>
              <a:ext cx="950400" cy="0"/>
            </a:xfrm>
            <a:prstGeom prst="straightConnector1">
              <a:avLst/>
            </a:prstGeom>
            <a:noFill/>
            <a:ln cap="flat" cmpd="sng" w="28575">
              <a:solidFill>
                <a:srgbClr val="500000"/>
              </a:solidFill>
              <a:prstDash val="dash"/>
              <a:round/>
              <a:headEnd len="med" w="med" type="triangle"/>
              <a:tailEnd len="sm" w="sm" type="none"/>
            </a:ln>
          </p:spPr>
        </p:cxnSp>
        <p:cxnSp>
          <p:nvCxnSpPr>
            <p:cNvPr id="312" name="Google Shape;312;p20"/>
            <p:cNvCxnSpPr>
              <a:stCxn id="304" idx="1"/>
              <a:endCxn id="313" idx="3"/>
            </p:cNvCxnSpPr>
            <p:nvPr/>
          </p:nvCxnSpPr>
          <p:spPr>
            <a:xfrm rot="10800000">
              <a:off x="1991954" y="1789893"/>
              <a:ext cx="950400" cy="900"/>
            </a:xfrm>
            <a:prstGeom prst="straightConnector1">
              <a:avLst/>
            </a:prstGeom>
            <a:noFill/>
            <a:ln cap="flat" cmpd="sng" w="28575">
              <a:solidFill>
                <a:srgbClr val="500000"/>
              </a:solidFill>
              <a:prstDash val="dash"/>
              <a:round/>
              <a:headEnd len="med" w="med" type="triangle"/>
              <a:tailEnd len="sm" w="sm" type="none"/>
            </a:ln>
          </p:spPr>
        </p:cxnSp>
        <p:sp>
          <p:nvSpPr>
            <p:cNvPr id="314" name="Google Shape;314;p20"/>
            <p:cNvSpPr txBox="1"/>
            <p:nvPr/>
          </p:nvSpPr>
          <p:spPr>
            <a:xfrm>
              <a:off x="1973263" y="1586015"/>
              <a:ext cx="987207"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-Simulation Events</a:t>
              </a:r>
              <a:endParaRPr/>
            </a:p>
          </p:txBody>
        </p:sp>
        <p:cxnSp>
          <p:nvCxnSpPr>
            <p:cNvPr id="315" name="Google Shape;315;p20"/>
            <p:cNvCxnSpPr/>
            <p:nvPr/>
          </p:nvCxnSpPr>
          <p:spPr>
            <a:xfrm rot="10800000">
              <a:off x="1001627" y="4862033"/>
              <a:ext cx="1937261" cy="0"/>
            </a:xfrm>
            <a:prstGeom prst="straightConnector1">
              <a:avLst/>
            </a:prstGeom>
            <a:noFill/>
            <a:ln cap="flat" cmpd="sng" w="28575">
              <a:solidFill>
                <a:srgbClr val="500000"/>
              </a:solidFill>
              <a:prstDash val="dash"/>
              <a:round/>
              <a:headEnd len="sm" w="sm" type="none"/>
              <a:tailEnd len="med" w="med" type="triangle"/>
            </a:ln>
          </p:spPr>
        </p:cxnSp>
        <p:sp>
          <p:nvSpPr>
            <p:cNvPr id="316" name="Google Shape;316;p20"/>
            <p:cNvSpPr txBox="1"/>
            <p:nvPr/>
          </p:nvSpPr>
          <p:spPr>
            <a:xfrm>
              <a:off x="2028757" y="2812338"/>
              <a:ext cx="925497" cy="8463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-GP access info</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-GS access info</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-Agent access info</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-Agent state info</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-Measurement observation metrics info</a:t>
              </a:r>
              <a:endParaRPr/>
            </a:p>
          </p:txBody>
        </p:sp>
        <p:sp>
          <p:nvSpPr>
            <p:cNvPr id="317" name="Google Shape;317;p20"/>
            <p:cNvSpPr txBox="1"/>
            <p:nvPr/>
          </p:nvSpPr>
          <p:spPr>
            <a:xfrm>
              <a:off x="1238457" y="3960794"/>
              <a:ext cx="987207" cy="8463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-Information Requests</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Results</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-Planner Results</a:t>
              </a:r>
              <a:endParaRPr/>
            </a:p>
          </p:txBody>
        </p:sp>
        <p:cxnSp>
          <p:nvCxnSpPr>
            <p:cNvPr id="318" name="Google Shape;318;p20"/>
            <p:cNvCxnSpPr>
              <a:endCxn id="305" idx="3"/>
            </p:cNvCxnSpPr>
            <p:nvPr/>
          </p:nvCxnSpPr>
          <p:spPr>
            <a:xfrm rot="10800000">
              <a:off x="3419004" y="2785875"/>
              <a:ext cx="776700" cy="600"/>
            </a:xfrm>
            <a:prstGeom prst="straightConnector1">
              <a:avLst/>
            </a:prstGeom>
            <a:noFill/>
            <a:ln cap="flat" cmpd="sng" w="19050">
              <a:solidFill>
                <a:srgbClr val="500000"/>
              </a:solidFill>
              <a:prstDash val="dash"/>
              <a:round/>
              <a:headEnd len="med" w="med" type="triangle"/>
              <a:tailEnd len="sm" w="sm" type="none"/>
            </a:ln>
          </p:spPr>
        </p:cxnSp>
        <p:cxnSp>
          <p:nvCxnSpPr>
            <p:cNvPr id="319" name="Google Shape;319;p20"/>
            <p:cNvCxnSpPr>
              <a:stCxn id="306" idx="1"/>
            </p:cNvCxnSpPr>
            <p:nvPr/>
          </p:nvCxnSpPr>
          <p:spPr>
            <a:xfrm flipH="1">
              <a:off x="986280" y="3928478"/>
              <a:ext cx="1962600" cy="600"/>
            </a:xfrm>
            <a:prstGeom prst="straightConnector1">
              <a:avLst/>
            </a:prstGeom>
            <a:noFill/>
            <a:ln cap="flat" cmpd="sng" w="28575">
              <a:solidFill>
                <a:srgbClr val="500000"/>
              </a:solidFill>
              <a:prstDash val="dash"/>
              <a:round/>
              <a:headEnd len="med" w="med" type="triangle"/>
              <a:tailEnd len="sm" w="sm" type="none"/>
            </a:ln>
          </p:spPr>
        </p:cxnSp>
        <p:cxnSp>
          <p:nvCxnSpPr>
            <p:cNvPr id="320" name="Google Shape;320;p20"/>
            <p:cNvCxnSpPr>
              <a:endCxn id="306" idx="3"/>
            </p:cNvCxnSpPr>
            <p:nvPr/>
          </p:nvCxnSpPr>
          <p:spPr>
            <a:xfrm flipH="1">
              <a:off x="3423287" y="3927878"/>
              <a:ext cx="785700" cy="600"/>
            </a:xfrm>
            <a:prstGeom prst="straightConnector1">
              <a:avLst/>
            </a:prstGeom>
            <a:noFill/>
            <a:ln cap="flat" cmpd="sng" w="19050">
              <a:solidFill>
                <a:srgbClr val="500000"/>
              </a:solidFill>
              <a:prstDash val="dash"/>
              <a:round/>
              <a:headEnd len="med" w="med" type="triangle"/>
              <a:tailEnd len="sm" w="sm" type="none"/>
            </a:ln>
          </p:spPr>
        </p:cxnSp>
        <p:cxnSp>
          <p:nvCxnSpPr>
            <p:cNvPr id="321" name="Google Shape;321;p20"/>
            <p:cNvCxnSpPr>
              <a:endCxn id="307" idx="3"/>
            </p:cNvCxnSpPr>
            <p:nvPr/>
          </p:nvCxnSpPr>
          <p:spPr>
            <a:xfrm rot="10800000">
              <a:off x="3424664" y="4862034"/>
              <a:ext cx="759300" cy="5700"/>
            </a:xfrm>
            <a:prstGeom prst="straightConnector1">
              <a:avLst/>
            </a:prstGeom>
            <a:noFill/>
            <a:ln cap="flat" cmpd="sng" w="19050">
              <a:solidFill>
                <a:srgbClr val="500000"/>
              </a:solidFill>
              <a:prstDash val="dash"/>
              <a:round/>
              <a:headEnd len="sm" w="sm" type="none"/>
              <a:tailEnd len="med" w="med" type="triangle"/>
            </a:ln>
          </p:spPr>
        </p:cxnSp>
        <p:cxnSp>
          <p:nvCxnSpPr>
            <p:cNvPr id="322" name="Google Shape;322;p20"/>
            <p:cNvCxnSpPr/>
            <p:nvPr/>
          </p:nvCxnSpPr>
          <p:spPr>
            <a:xfrm rot="10800000">
              <a:off x="4568038" y="4317071"/>
              <a:ext cx="1655734" cy="0"/>
            </a:xfrm>
            <a:prstGeom prst="straightConnector1">
              <a:avLst/>
            </a:prstGeom>
            <a:noFill/>
            <a:ln cap="flat" cmpd="sng" w="19050">
              <a:solidFill>
                <a:srgbClr val="500000"/>
              </a:solidFill>
              <a:prstDash val="dot"/>
              <a:round/>
              <a:headEnd len="med" w="med" type="triangle"/>
              <a:tailEnd len="sm" w="sm" type="none"/>
            </a:ln>
          </p:spPr>
        </p:cxnSp>
        <p:cxnSp>
          <p:nvCxnSpPr>
            <p:cNvPr id="323" name="Google Shape;323;p20"/>
            <p:cNvCxnSpPr/>
            <p:nvPr/>
          </p:nvCxnSpPr>
          <p:spPr>
            <a:xfrm rot="10800000">
              <a:off x="4556138" y="4475795"/>
              <a:ext cx="1652047" cy="0"/>
            </a:xfrm>
            <a:prstGeom prst="straightConnector1">
              <a:avLst/>
            </a:prstGeom>
            <a:noFill/>
            <a:ln cap="flat" cmpd="sng" w="19050">
              <a:solidFill>
                <a:srgbClr val="500000"/>
              </a:solidFill>
              <a:prstDash val="dot"/>
              <a:round/>
              <a:headEnd len="sm" w="sm" type="none"/>
              <a:tailEnd len="med" w="med" type="triangle"/>
            </a:ln>
          </p:spPr>
        </p:cxnSp>
        <p:cxnSp>
          <p:nvCxnSpPr>
            <p:cNvPr id="324" name="Google Shape;324;p20"/>
            <p:cNvCxnSpPr/>
            <p:nvPr/>
          </p:nvCxnSpPr>
          <p:spPr>
            <a:xfrm>
              <a:off x="6757208" y="2941836"/>
              <a:ext cx="0" cy="1288262"/>
            </a:xfrm>
            <a:prstGeom prst="straightConnector1">
              <a:avLst/>
            </a:prstGeom>
            <a:noFill/>
            <a:ln cap="flat" cmpd="sng" w="19050">
              <a:solidFill>
                <a:srgbClr val="500000"/>
              </a:solidFill>
              <a:prstDash val="dot"/>
              <a:round/>
              <a:headEnd len="sm" w="sm" type="none"/>
              <a:tailEnd len="med" w="med" type="triangle"/>
            </a:ln>
          </p:spPr>
        </p:cxnSp>
        <p:sp>
          <p:nvSpPr>
            <p:cNvPr id="325" name="Google Shape;325;p20"/>
            <p:cNvSpPr/>
            <p:nvPr/>
          </p:nvSpPr>
          <p:spPr>
            <a:xfrm>
              <a:off x="4597716" y="1596953"/>
              <a:ext cx="1139027" cy="385750"/>
            </a:xfrm>
            <a:prstGeom prst="rect">
              <a:avLst/>
            </a:prstGeom>
            <a:solidFill>
              <a:srgbClr val="F2F2F2"/>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Event Handler</a:t>
              </a:r>
              <a:endParaRPr/>
            </a:p>
          </p:txBody>
        </p:sp>
        <p:sp>
          <p:nvSpPr>
            <p:cNvPr id="326" name="Google Shape;326;p20"/>
            <p:cNvSpPr/>
            <p:nvPr/>
          </p:nvSpPr>
          <p:spPr>
            <a:xfrm>
              <a:off x="6534757" y="1596390"/>
              <a:ext cx="1139027" cy="385750"/>
            </a:xfrm>
            <a:prstGeom prst="rect">
              <a:avLst/>
            </a:prstGeom>
            <a:solidFill>
              <a:srgbClr val="F2F2F2"/>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Sim Start/End</a:t>
              </a:r>
              <a:endParaRPr/>
            </a:p>
          </p:txBody>
        </p:sp>
        <p:cxnSp>
          <p:nvCxnSpPr>
            <p:cNvPr id="327" name="Google Shape;327;p20"/>
            <p:cNvCxnSpPr>
              <a:stCxn id="304" idx="3"/>
              <a:endCxn id="325" idx="1"/>
            </p:cNvCxnSpPr>
            <p:nvPr/>
          </p:nvCxnSpPr>
          <p:spPr>
            <a:xfrm flipH="1" rot="10800000">
              <a:off x="3419004" y="1789893"/>
              <a:ext cx="1178700" cy="900"/>
            </a:xfrm>
            <a:prstGeom prst="bentConnector3">
              <a:avLst>
                <a:gd fmla="val 50000" name="adj1"/>
              </a:avLst>
            </a:prstGeom>
            <a:noFill/>
            <a:ln cap="flat" cmpd="sng" w="19050">
              <a:solidFill>
                <a:srgbClr val="500000"/>
              </a:solidFill>
              <a:prstDash val="dash"/>
              <a:round/>
              <a:headEnd len="sm" w="sm" type="none"/>
              <a:tailEnd len="med" w="med" type="triangle"/>
            </a:ln>
          </p:spPr>
        </p:cxnSp>
        <p:cxnSp>
          <p:nvCxnSpPr>
            <p:cNvPr id="328" name="Google Shape;328;p20"/>
            <p:cNvCxnSpPr>
              <a:stCxn id="326" idx="1"/>
              <a:endCxn id="325" idx="3"/>
            </p:cNvCxnSpPr>
            <p:nvPr/>
          </p:nvCxnSpPr>
          <p:spPr>
            <a:xfrm flipH="1">
              <a:off x="5736757" y="1789265"/>
              <a:ext cx="798000" cy="600"/>
            </a:xfrm>
            <a:prstGeom prst="straightConnector1">
              <a:avLst/>
            </a:prstGeom>
            <a:noFill/>
            <a:ln cap="flat" cmpd="sng" w="19050">
              <a:solidFill>
                <a:srgbClr val="500000"/>
              </a:solidFill>
              <a:prstDash val="solid"/>
              <a:round/>
              <a:headEnd len="med" w="med" type="triangle"/>
              <a:tailEnd len="sm" w="sm" type="none"/>
            </a:ln>
          </p:spPr>
        </p:cxnSp>
        <p:sp>
          <p:nvSpPr>
            <p:cNvPr id="329" name="Google Shape;329;p20"/>
            <p:cNvSpPr/>
            <p:nvPr/>
          </p:nvSpPr>
          <p:spPr>
            <a:xfrm>
              <a:off x="4474389" y="1267548"/>
              <a:ext cx="3281173" cy="902555"/>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000000"/>
                  </a:solidFill>
                  <a:latin typeface="Arial"/>
                  <a:ea typeface="Arial"/>
                  <a:cs typeface="Arial"/>
                  <a:sym typeface="Arial"/>
                </a:rPr>
                <a:t>Simulation Module</a:t>
              </a:r>
              <a:endParaRPr/>
            </a:p>
          </p:txBody>
        </p:sp>
        <p:sp>
          <p:nvSpPr>
            <p:cNvPr id="330" name="Google Shape;330;p20"/>
            <p:cNvSpPr txBox="1"/>
            <p:nvPr/>
          </p:nvSpPr>
          <p:spPr>
            <a:xfrm>
              <a:off x="5777369" y="1767004"/>
              <a:ext cx="67521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-Simulation Events</a:t>
              </a:r>
              <a:endParaRPr/>
            </a:p>
          </p:txBody>
        </p:sp>
        <p:sp>
          <p:nvSpPr>
            <p:cNvPr id="331" name="Google Shape;331;p20"/>
            <p:cNvSpPr txBox="1"/>
            <p:nvPr/>
          </p:nvSpPr>
          <p:spPr>
            <a:xfrm>
              <a:off x="4817827" y="4492715"/>
              <a:ext cx="13879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-Scheduled Measurement Measurements </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 (out)</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-Planner Results (out)</a:t>
              </a:r>
              <a:endParaRPr/>
            </a:p>
          </p:txBody>
        </p:sp>
        <p:sp>
          <p:nvSpPr>
            <p:cNvPr id="332" name="Google Shape;332;p20"/>
            <p:cNvSpPr txBox="1"/>
            <p:nvPr/>
          </p:nvSpPr>
          <p:spPr>
            <a:xfrm>
              <a:off x="6757208" y="3387503"/>
              <a:ext cx="124549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-Information Requests</a:t>
              </a:r>
              <a:endParaRPr/>
            </a:p>
          </p:txBody>
        </p:sp>
        <p:cxnSp>
          <p:nvCxnSpPr>
            <p:cNvPr id="333" name="Google Shape;333;p20"/>
            <p:cNvCxnSpPr>
              <a:stCxn id="309" idx="1"/>
            </p:cNvCxnSpPr>
            <p:nvPr/>
          </p:nvCxnSpPr>
          <p:spPr>
            <a:xfrm flipH="1">
              <a:off x="4565985" y="2788092"/>
              <a:ext cx="1642200" cy="5700"/>
            </a:xfrm>
            <a:prstGeom prst="straightConnector1">
              <a:avLst/>
            </a:prstGeom>
            <a:noFill/>
            <a:ln cap="flat" cmpd="sng" w="19050">
              <a:solidFill>
                <a:srgbClr val="500000"/>
              </a:solidFill>
              <a:prstDash val="dot"/>
              <a:round/>
              <a:headEnd len="med" w="med" type="triangle"/>
              <a:tailEnd len="sm" w="sm" type="none"/>
            </a:ln>
          </p:spPr>
        </p:cxnSp>
        <p:sp>
          <p:nvSpPr>
            <p:cNvPr id="334" name="Google Shape;334;p20"/>
            <p:cNvSpPr/>
            <p:nvPr/>
          </p:nvSpPr>
          <p:spPr>
            <a:xfrm>
              <a:off x="2948880" y="4275111"/>
              <a:ext cx="474407" cy="240290"/>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SUB</a:t>
              </a:r>
              <a:endParaRPr/>
            </a:p>
          </p:txBody>
        </p:sp>
        <p:cxnSp>
          <p:nvCxnSpPr>
            <p:cNvPr id="335" name="Google Shape;335;p20"/>
            <p:cNvCxnSpPr>
              <a:stCxn id="334" idx="1"/>
            </p:cNvCxnSpPr>
            <p:nvPr/>
          </p:nvCxnSpPr>
          <p:spPr>
            <a:xfrm rot="10800000">
              <a:off x="1991880" y="3929956"/>
              <a:ext cx="957000" cy="465300"/>
            </a:xfrm>
            <a:prstGeom prst="bentConnector3">
              <a:avLst>
                <a:gd fmla="val 86099" name="adj1"/>
              </a:avLst>
            </a:prstGeom>
            <a:noFill/>
            <a:ln cap="flat" cmpd="sng" w="28575">
              <a:solidFill>
                <a:srgbClr val="500000"/>
              </a:solidFill>
              <a:prstDash val="dash"/>
              <a:round/>
              <a:headEnd len="med" w="med" type="triangle"/>
              <a:tailEnd len="sm" w="sm" type="none"/>
            </a:ln>
          </p:spPr>
        </p:cxnSp>
        <p:cxnSp>
          <p:nvCxnSpPr>
            <p:cNvPr id="336" name="Google Shape;336;p20"/>
            <p:cNvCxnSpPr>
              <a:endCxn id="334" idx="3"/>
            </p:cNvCxnSpPr>
            <p:nvPr/>
          </p:nvCxnSpPr>
          <p:spPr>
            <a:xfrm flipH="1">
              <a:off x="3423287" y="3931156"/>
              <a:ext cx="796200" cy="464100"/>
            </a:xfrm>
            <a:prstGeom prst="bentConnector3">
              <a:avLst>
                <a:gd fmla="val 50000" name="adj1"/>
              </a:avLst>
            </a:prstGeom>
            <a:noFill/>
            <a:ln cap="flat" cmpd="sng" w="28575">
              <a:solidFill>
                <a:srgbClr val="500000"/>
              </a:solidFill>
              <a:prstDash val="dash"/>
              <a:round/>
              <a:headEnd len="med" w="med" type="triangle"/>
              <a:tailEnd len="sm" w="sm" type="none"/>
            </a:ln>
          </p:spPr>
        </p:cxnSp>
        <p:sp>
          <p:nvSpPr>
            <p:cNvPr id="313" name="Google Shape;313;p20"/>
            <p:cNvSpPr/>
            <p:nvPr/>
          </p:nvSpPr>
          <p:spPr>
            <a:xfrm>
              <a:off x="546209" y="1576973"/>
              <a:ext cx="1445741" cy="425892"/>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Sim Manager</a:t>
              </a:r>
              <a:endParaRPr/>
            </a:p>
          </p:txBody>
        </p:sp>
        <p:sp>
          <p:nvSpPr>
            <p:cNvPr id="337" name="Google Shape;337;p20"/>
            <p:cNvSpPr/>
            <p:nvPr/>
          </p:nvSpPr>
          <p:spPr>
            <a:xfrm>
              <a:off x="2938888" y="5372835"/>
              <a:ext cx="476650" cy="240290"/>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PUSH</a:t>
              </a:r>
              <a:endParaRPr/>
            </a:p>
          </p:txBody>
        </p:sp>
        <p:sp>
          <p:nvSpPr>
            <p:cNvPr id="338" name="Google Shape;338;p20"/>
            <p:cNvSpPr/>
            <p:nvPr/>
          </p:nvSpPr>
          <p:spPr>
            <a:xfrm>
              <a:off x="551869" y="5632878"/>
              <a:ext cx="1445741" cy="425892"/>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Results Logger</a:t>
              </a:r>
              <a:endParaRPr/>
            </a:p>
          </p:txBody>
        </p:sp>
        <p:cxnSp>
          <p:nvCxnSpPr>
            <p:cNvPr id="339" name="Google Shape;339;p20"/>
            <p:cNvCxnSpPr>
              <a:stCxn id="338" idx="3"/>
              <a:endCxn id="337" idx="1"/>
            </p:cNvCxnSpPr>
            <p:nvPr/>
          </p:nvCxnSpPr>
          <p:spPr>
            <a:xfrm flipH="1" rot="10800000">
              <a:off x="1997610" y="5493024"/>
              <a:ext cx="941400" cy="352800"/>
            </a:xfrm>
            <a:prstGeom prst="bentConnector3">
              <a:avLst>
                <a:gd fmla="val 55757" name="adj1"/>
              </a:avLst>
            </a:prstGeom>
            <a:noFill/>
            <a:ln cap="flat" cmpd="sng" w="28575">
              <a:solidFill>
                <a:srgbClr val="500000"/>
              </a:solidFill>
              <a:prstDash val="dash"/>
              <a:round/>
              <a:headEnd len="med" w="med" type="triangle"/>
              <a:tailEnd len="sm" w="sm" type="none"/>
            </a:ln>
          </p:spPr>
        </p:cxnSp>
        <p:sp>
          <p:nvSpPr>
            <p:cNvPr id="340" name="Google Shape;340;p20"/>
            <p:cNvSpPr txBox="1"/>
            <p:nvPr/>
          </p:nvSpPr>
          <p:spPr>
            <a:xfrm>
              <a:off x="4817827" y="3915414"/>
              <a:ext cx="147442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-Agent State</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-Planner Results (in)</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 (in)</a:t>
              </a:r>
              <a:endParaRPr/>
            </a:p>
          </p:txBody>
        </p:sp>
        <p:sp>
          <p:nvSpPr>
            <p:cNvPr id="341" name="Google Shape;341;p20"/>
            <p:cNvSpPr txBox="1"/>
            <p:nvPr/>
          </p:nvSpPr>
          <p:spPr>
            <a:xfrm>
              <a:off x="4824130" y="2925125"/>
              <a:ext cx="1182257"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Data (out)</a:t>
              </a:r>
              <a:endParaRPr/>
            </a:p>
          </p:txBody>
        </p:sp>
        <p:cxnSp>
          <p:nvCxnSpPr>
            <p:cNvPr id="342" name="Google Shape;342;p20"/>
            <p:cNvCxnSpPr/>
            <p:nvPr/>
          </p:nvCxnSpPr>
          <p:spPr>
            <a:xfrm rot="10800000">
              <a:off x="4556136" y="2906020"/>
              <a:ext cx="1652047" cy="0"/>
            </a:xfrm>
            <a:prstGeom prst="straightConnector1">
              <a:avLst/>
            </a:prstGeom>
            <a:noFill/>
            <a:ln cap="flat" cmpd="sng" w="19050">
              <a:solidFill>
                <a:srgbClr val="500000"/>
              </a:solidFill>
              <a:prstDash val="dot"/>
              <a:round/>
              <a:headEnd len="sm" w="sm" type="none"/>
              <a:tailEnd len="med" w="med" type="triangle"/>
            </a:ln>
          </p:spPr>
        </p:cxnSp>
        <p:sp>
          <p:nvSpPr>
            <p:cNvPr id="343" name="Google Shape;343;p20"/>
            <p:cNvSpPr txBox="1"/>
            <p:nvPr/>
          </p:nvSpPr>
          <p:spPr>
            <a:xfrm>
              <a:off x="4817827" y="2365450"/>
              <a:ext cx="132761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Results (from self or other agents)</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-Information Request</a:t>
              </a:r>
              <a:endParaRPr/>
            </a:p>
          </p:txBody>
        </p:sp>
        <p:sp>
          <p:nvSpPr>
            <p:cNvPr id="344" name="Google Shape;344;p20"/>
            <p:cNvSpPr txBox="1"/>
            <p:nvPr/>
          </p:nvSpPr>
          <p:spPr>
            <a:xfrm>
              <a:off x="2050492" y="5891630"/>
              <a:ext cx="132761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595959"/>
                  </a:solidFill>
                  <a:latin typeface="Arial"/>
                  <a:ea typeface="Arial"/>
                  <a:cs typeface="Arial"/>
                  <a:sym typeface="Arial"/>
                </a:rPr>
                <a:t>-Agent State</a:t>
              </a:r>
              <a:endParaRPr/>
            </a:p>
            <a:p>
              <a:pPr indent="0" lvl="0" marL="0" marR="0" rtl="0" algn="l">
                <a:spcBef>
                  <a:spcPts val="0"/>
                </a:spcBef>
                <a:spcAft>
                  <a:spcPts val="0"/>
                </a:spcAft>
                <a:buNone/>
              </a:pPr>
              <a:r>
                <a:rPr i="1" lang="en-US" sz="700">
                  <a:solidFill>
                    <a:srgbClr val="595959"/>
                  </a:solidFill>
                  <a:latin typeface="Arial"/>
                  <a:ea typeface="Arial"/>
                  <a:cs typeface="Arial"/>
                  <a:sym typeface="Arial"/>
                </a:rPr>
                <a:t>-Actions performed</a:t>
              </a:r>
              <a:endParaRPr/>
            </a:p>
            <a:p>
              <a:pPr indent="0" lvl="0" marL="0" marR="0" rtl="0" algn="l">
                <a:spcBef>
                  <a:spcPts val="0"/>
                </a:spcBef>
                <a:spcAft>
                  <a:spcPts val="0"/>
                </a:spcAft>
                <a:buNone/>
              </a:pPr>
              <a:r>
                <a:rPr i="1" lang="en-US" sz="700">
                  <a:solidFill>
                    <a:srgbClr val="595959"/>
                  </a:solidFill>
                  <a:latin typeface="Arial"/>
                  <a:ea typeface="Arial"/>
                  <a:cs typeface="Arial"/>
                  <a:sym typeface="Arial"/>
                </a:rPr>
                <a:t>-Events detected/measured</a:t>
              </a:r>
              <a:endParaRPr/>
            </a:p>
          </p:txBody>
        </p:sp>
        <p:cxnSp>
          <p:nvCxnSpPr>
            <p:cNvPr id="345" name="Google Shape;345;p20"/>
            <p:cNvCxnSpPr/>
            <p:nvPr/>
          </p:nvCxnSpPr>
          <p:spPr>
            <a:xfrm rot="10800000">
              <a:off x="3415538" y="5487365"/>
              <a:ext cx="759244" cy="5614"/>
            </a:xfrm>
            <a:prstGeom prst="straightConnector1">
              <a:avLst/>
            </a:prstGeom>
            <a:noFill/>
            <a:ln cap="flat" cmpd="sng" w="19050">
              <a:solidFill>
                <a:srgbClr val="500000"/>
              </a:solidFill>
              <a:prstDash val="dash"/>
              <a:round/>
              <a:headEnd len="sm" w="sm" type="none"/>
              <a:tailEnd len="med" w="med" type="triangle"/>
            </a:ln>
          </p:spPr>
        </p:cxnSp>
      </p:grpSp>
      <p:sp>
        <p:nvSpPr>
          <p:cNvPr id="346" name="Google Shape;346;p20"/>
          <p:cNvSpPr txBox="1"/>
          <p:nvPr/>
        </p:nvSpPr>
        <p:spPr>
          <a:xfrm>
            <a:off x="453670" y="5675306"/>
            <a:ext cx="7859970" cy="73866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Message-Driven Internal Modules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Intra-agent modules modeled as concurrent asynchronous processes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Communicate by sending messages into asynchronous message queues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1"/>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Agent Node architecture</a:t>
            </a:r>
            <a:br>
              <a:rPr lang="en-US"/>
            </a:br>
            <a:r>
              <a:rPr lang="en-US"/>
              <a:t>Engineering Module</a:t>
            </a:r>
            <a:endParaRPr/>
          </a:p>
        </p:txBody>
      </p:sp>
      <p:sp>
        <p:nvSpPr>
          <p:cNvPr id="352" name="Google Shape;352;p21"/>
          <p:cNvSpPr txBox="1"/>
          <p:nvPr>
            <p:ph idx="1" type="body"/>
          </p:nvPr>
        </p:nvSpPr>
        <p:spPr>
          <a:xfrm>
            <a:off x="199663" y="1510453"/>
            <a:ext cx="3634636" cy="4924213"/>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spcBef>
                <a:spcPts val="0"/>
              </a:spcBef>
              <a:spcAft>
                <a:spcPts val="0"/>
              </a:spcAft>
              <a:buClr>
                <a:schemeClr val="dk1"/>
              </a:buClr>
              <a:buSzPct val="100000"/>
              <a:buFont typeface="Arimo"/>
              <a:buNone/>
            </a:pPr>
            <a:r>
              <a:rPr b="1" lang="en-US"/>
              <a:t>Desired Capabilities:	</a:t>
            </a:r>
            <a:endParaRPr/>
          </a:p>
          <a:p>
            <a:pPr indent="0" lvl="0" marL="0" rtl="0" algn="l">
              <a:spcBef>
                <a:spcPts val="228"/>
              </a:spcBef>
              <a:spcAft>
                <a:spcPts val="0"/>
              </a:spcAft>
              <a:buClr>
                <a:schemeClr val="dk1"/>
              </a:buClr>
              <a:buSzPct val="100000"/>
              <a:buFont typeface="Arimo"/>
              <a:buNone/>
            </a:pPr>
            <a:r>
              <a:rPr i="1" lang="en-US"/>
              <a:t>Agent State Tracking</a:t>
            </a:r>
            <a:endParaRPr/>
          </a:p>
          <a:p>
            <a:pPr indent="-130969" lvl="0" marL="130969" rtl="0" algn="l">
              <a:spcBef>
                <a:spcPts val="228"/>
              </a:spcBef>
              <a:spcAft>
                <a:spcPts val="0"/>
              </a:spcAft>
              <a:buClr>
                <a:schemeClr val="dk1"/>
              </a:buClr>
              <a:buSzPct val="100000"/>
              <a:buFont typeface="Arial"/>
              <a:buChar char="•"/>
            </a:pPr>
            <a:r>
              <a:rPr lang="en-US"/>
              <a:t>Sense and track agent’s external state (position, velocity, attitude, and  eclipse)</a:t>
            </a:r>
            <a:endParaRPr/>
          </a:p>
          <a:p>
            <a:pPr indent="-130969" lvl="0" marL="130969" rtl="0" algn="l">
              <a:spcBef>
                <a:spcPts val="228"/>
              </a:spcBef>
              <a:spcAft>
                <a:spcPts val="0"/>
              </a:spcAft>
              <a:buClr>
                <a:schemeClr val="dk1"/>
              </a:buClr>
              <a:buSzPct val="100000"/>
              <a:buFont typeface="Arial"/>
              <a:buChar char="•"/>
            </a:pPr>
            <a:r>
              <a:rPr lang="en-US"/>
              <a:t>Track agent’s internal state (power and data generation, storage, and consumption, component status, etc.)</a:t>
            </a:r>
            <a:endParaRPr/>
          </a:p>
          <a:p>
            <a:pPr indent="-130969" lvl="0" marL="130969" rtl="0" algn="l">
              <a:spcBef>
                <a:spcPts val="228"/>
              </a:spcBef>
              <a:spcAft>
                <a:spcPts val="0"/>
              </a:spcAft>
              <a:buClr>
                <a:schemeClr val="dk1"/>
              </a:buClr>
              <a:buSzPct val="100000"/>
              <a:buFont typeface="Arial"/>
              <a:buChar char="•"/>
            </a:pPr>
            <a:r>
              <a:rPr lang="en-US"/>
              <a:t>React to environment events</a:t>
            </a:r>
            <a:endParaRPr/>
          </a:p>
          <a:p>
            <a:pPr indent="-130969" lvl="1" marL="351235" rtl="0" algn="l">
              <a:spcBef>
                <a:spcPts val="190"/>
              </a:spcBef>
              <a:spcAft>
                <a:spcPts val="0"/>
              </a:spcAft>
              <a:buClr>
                <a:schemeClr val="dk1"/>
              </a:buClr>
              <a:buSzPct val="100000"/>
              <a:buFont typeface="Arimo"/>
              <a:buChar char="–"/>
            </a:pPr>
            <a:r>
              <a:rPr lang="en-US"/>
              <a:t>i.e., turn off solar panels if eclipse event occurs</a:t>
            </a:r>
            <a:endParaRPr i="1"/>
          </a:p>
          <a:p>
            <a:pPr indent="0" lvl="0" marL="0" rtl="0" algn="l">
              <a:spcBef>
                <a:spcPts val="228"/>
              </a:spcBef>
              <a:spcAft>
                <a:spcPts val="0"/>
              </a:spcAft>
              <a:buClr>
                <a:schemeClr val="dk1"/>
              </a:buClr>
              <a:buSzPct val="100000"/>
              <a:buFont typeface="Arimo"/>
              <a:buNone/>
            </a:pPr>
            <a:r>
              <a:t/>
            </a:r>
            <a:endParaRPr i="1"/>
          </a:p>
          <a:p>
            <a:pPr indent="0" lvl="0" marL="0" rtl="0" algn="l">
              <a:spcBef>
                <a:spcPts val="228"/>
              </a:spcBef>
              <a:spcAft>
                <a:spcPts val="0"/>
              </a:spcAft>
              <a:buClr>
                <a:schemeClr val="dk1"/>
              </a:buClr>
              <a:buSzPct val="100000"/>
              <a:buFont typeface="Arimo"/>
              <a:buNone/>
            </a:pPr>
            <a:r>
              <a:rPr i="1" lang="en-US"/>
              <a:t>Scheduler Action Performance and Rejection</a:t>
            </a:r>
            <a:endParaRPr/>
          </a:p>
          <a:p>
            <a:pPr indent="-130969" lvl="0" marL="130969" rtl="0" algn="l">
              <a:spcBef>
                <a:spcPts val="228"/>
              </a:spcBef>
              <a:spcAft>
                <a:spcPts val="0"/>
              </a:spcAft>
              <a:buClr>
                <a:schemeClr val="dk1"/>
              </a:buClr>
              <a:buSzPct val="100000"/>
              <a:buFont typeface="Arial"/>
              <a:buChar char="•"/>
            </a:pPr>
            <a:r>
              <a:rPr lang="en-US"/>
              <a:t>Receive and perform instructions from scheduler</a:t>
            </a:r>
            <a:endParaRPr/>
          </a:p>
          <a:p>
            <a:pPr indent="-130969" lvl="0" marL="130969" rtl="0" algn="l">
              <a:spcBef>
                <a:spcPts val="228"/>
              </a:spcBef>
              <a:spcAft>
                <a:spcPts val="0"/>
              </a:spcAft>
              <a:buClr>
                <a:schemeClr val="dk1"/>
              </a:buClr>
              <a:buSzPct val="100000"/>
              <a:buFont typeface="Arial"/>
              <a:buChar char="•"/>
            </a:pPr>
            <a:r>
              <a:rPr lang="en-US"/>
              <a:t>Revert actions or even turn off agent if a critical state is reached</a:t>
            </a:r>
            <a:endParaRPr/>
          </a:p>
          <a:p>
            <a:pPr indent="-130969" lvl="1" marL="351235" rtl="0" algn="l">
              <a:spcBef>
                <a:spcPts val="190"/>
              </a:spcBef>
              <a:spcAft>
                <a:spcPts val="0"/>
              </a:spcAft>
              <a:buClr>
                <a:schemeClr val="dk1"/>
              </a:buClr>
              <a:buSzPct val="100000"/>
              <a:buFont typeface="Arimo"/>
              <a:buChar char="–"/>
            </a:pPr>
            <a:r>
              <a:rPr lang="en-US"/>
              <a:t>i.e., interrupt a measurement if power consumption from instruments exceeds generation</a:t>
            </a:r>
            <a:endParaRPr i="1"/>
          </a:p>
          <a:p>
            <a:pPr indent="0" lvl="0" marL="0" rtl="0" algn="l">
              <a:spcBef>
                <a:spcPts val="228"/>
              </a:spcBef>
              <a:spcAft>
                <a:spcPts val="0"/>
              </a:spcAft>
              <a:buClr>
                <a:schemeClr val="dk1"/>
              </a:buClr>
              <a:buSzPct val="100000"/>
              <a:buFont typeface="Arimo"/>
              <a:buNone/>
            </a:pPr>
            <a:r>
              <a:t/>
            </a:r>
            <a:endParaRPr i="1"/>
          </a:p>
          <a:p>
            <a:pPr indent="0" lvl="0" marL="0" rtl="0" algn="l">
              <a:spcBef>
                <a:spcPts val="228"/>
              </a:spcBef>
              <a:spcAft>
                <a:spcPts val="0"/>
              </a:spcAft>
              <a:buClr>
                <a:schemeClr val="dk1"/>
              </a:buClr>
              <a:buSzPct val="100000"/>
              <a:buFont typeface="Arimo"/>
              <a:buNone/>
            </a:pPr>
            <a:r>
              <a:rPr i="1" lang="en-US"/>
              <a:t>Instrument Simulation</a:t>
            </a:r>
            <a:endParaRPr/>
          </a:p>
          <a:p>
            <a:pPr indent="-130969" lvl="0" marL="130969" rtl="0" algn="l">
              <a:spcBef>
                <a:spcPts val="228"/>
              </a:spcBef>
              <a:spcAft>
                <a:spcPts val="0"/>
              </a:spcAft>
              <a:buClr>
                <a:schemeClr val="dk1"/>
              </a:buClr>
              <a:buSzPct val="100000"/>
              <a:buFont typeface="Arial"/>
              <a:buChar char="•"/>
            </a:pPr>
            <a:r>
              <a:rPr lang="en-US"/>
              <a:t>Sense the environment </a:t>
            </a:r>
            <a:endParaRPr/>
          </a:p>
          <a:p>
            <a:pPr indent="-130969" lvl="0" marL="130969" rtl="0" algn="l">
              <a:spcBef>
                <a:spcPts val="228"/>
              </a:spcBef>
              <a:spcAft>
                <a:spcPts val="0"/>
              </a:spcAft>
              <a:buClr>
                <a:schemeClr val="dk1"/>
              </a:buClr>
              <a:buSzPct val="100000"/>
              <a:buFont typeface="Arial"/>
              <a:buChar char="•"/>
            </a:pPr>
            <a:r>
              <a:rPr lang="en-US"/>
              <a:t>Provide realistic measurement results to science module</a:t>
            </a:r>
            <a:endParaRPr/>
          </a:p>
          <a:p>
            <a:pPr indent="0" lvl="0" marL="0" rtl="0" algn="l">
              <a:spcBef>
                <a:spcPts val="228"/>
              </a:spcBef>
              <a:spcAft>
                <a:spcPts val="0"/>
              </a:spcAft>
              <a:buClr>
                <a:schemeClr val="dk1"/>
              </a:buClr>
              <a:buSzPct val="100000"/>
              <a:buFont typeface="Arimo"/>
              <a:buNone/>
            </a:pPr>
            <a:r>
              <a:t/>
            </a:r>
            <a:endParaRPr i="1"/>
          </a:p>
          <a:p>
            <a:pPr indent="0" lvl="0" marL="0" rtl="0" algn="l">
              <a:spcBef>
                <a:spcPts val="228"/>
              </a:spcBef>
              <a:spcAft>
                <a:spcPts val="0"/>
              </a:spcAft>
              <a:buClr>
                <a:schemeClr val="dk1"/>
              </a:buClr>
              <a:buSzPct val="100000"/>
              <a:buFont typeface="Arimo"/>
              <a:buNone/>
            </a:pPr>
            <a:r>
              <a:rPr i="1" lang="en-US"/>
              <a:t>Network Simulator</a:t>
            </a:r>
            <a:endParaRPr/>
          </a:p>
          <a:p>
            <a:pPr indent="-130969" lvl="0" marL="130969" rtl="0" algn="l">
              <a:spcBef>
                <a:spcPts val="228"/>
              </a:spcBef>
              <a:spcAft>
                <a:spcPts val="0"/>
              </a:spcAft>
              <a:buClr>
                <a:schemeClr val="dk1"/>
              </a:buClr>
              <a:buSzPct val="100000"/>
              <a:buFont typeface="Arial"/>
              <a:buChar char="•"/>
            </a:pPr>
            <a:r>
              <a:rPr lang="en-US"/>
              <a:t>Send and receive messages from/to other agents</a:t>
            </a:r>
            <a:endParaRPr/>
          </a:p>
          <a:p>
            <a:pPr indent="-130969" lvl="0" marL="130969" rtl="0" algn="l">
              <a:spcBef>
                <a:spcPts val="228"/>
              </a:spcBef>
              <a:spcAft>
                <a:spcPts val="0"/>
              </a:spcAft>
              <a:buClr>
                <a:schemeClr val="dk1"/>
              </a:buClr>
              <a:buSzPct val="100000"/>
              <a:buFont typeface="Arial"/>
              <a:buChar char="•"/>
            </a:pPr>
            <a:r>
              <a:rPr lang="en-US"/>
              <a:t>Capture network delays </a:t>
            </a:r>
            <a:endParaRPr/>
          </a:p>
          <a:p>
            <a:pPr indent="-130969" lvl="1" marL="351235" rtl="0" algn="l">
              <a:spcBef>
                <a:spcPts val="190"/>
              </a:spcBef>
              <a:spcAft>
                <a:spcPts val="0"/>
              </a:spcAft>
              <a:buClr>
                <a:schemeClr val="dk1"/>
              </a:buClr>
              <a:buSzPct val="100000"/>
              <a:buFont typeface="Arimo"/>
              <a:buChar char="–"/>
            </a:pPr>
            <a:r>
              <a:rPr lang="en-US"/>
              <a:t>Due to transmission latency and data-rate</a:t>
            </a:r>
            <a:endParaRPr/>
          </a:p>
          <a:p>
            <a:pPr indent="-130969" lvl="1" marL="351235" rtl="0" algn="l">
              <a:spcBef>
                <a:spcPts val="190"/>
              </a:spcBef>
              <a:spcAft>
                <a:spcPts val="0"/>
              </a:spcAft>
              <a:buClr>
                <a:schemeClr val="dk1"/>
              </a:buClr>
              <a:buSzPct val="100000"/>
              <a:buFont typeface="Arimo"/>
              <a:buChar char="–"/>
            </a:pPr>
            <a:r>
              <a:rPr lang="en-US"/>
              <a:t>Due to buffer saturation </a:t>
            </a:r>
            <a:endParaRPr/>
          </a:p>
        </p:txBody>
      </p:sp>
      <p:sp>
        <p:nvSpPr>
          <p:cNvPr id="353" name="Google Shape;353;p21"/>
          <p:cNvSpPr txBox="1"/>
          <p:nvPr/>
        </p:nvSpPr>
        <p:spPr>
          <a:xfrm>
            <a:off x="199663" y="1088522"/>
            <a:ext cx="3634636" cy="369332"/>
          </a:xfrm>
          <a:prstGeom prst="rect">
            <a:avLst/>
          </a:prstGeom>
          <a:solidFill>
            <a:srgbClr val="EAEAF9"/>
          </a:solidFill>
          <a:ln cap="flat" cmpd="sng" w="19050">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dk1"/>
                </a:solidFill>
                <a:latin typeface="Arial"/>
                <a:ea typeface="Arial"/>
                <a:cs typeface="Arial"/>
                <a:sym typeface="Arial"/>
              </a:rPr>
              <a:t>Objective</a:t>
            </a:r>
            <a:r>
              <a:rPr lang="en-US" sz="900">
                <a:solidFill>
                  <a:schemeClr val="dk1"/>
                </a:solidFill>
                <a:latin typeface="Arial"/>
                <a:ea typeface="Arial"/>
                <a:cs typeface="Arial"/>
                <a:sym typeface="Arial"/>
              </a:rPr>
              <a:t>: Simulate the agent’s internal state and provide realistic behavior and capabilities based on its components and operations</a:t>
            </a:r>
            <a:endParaRPr/>
          </a:p>
        </p:txBody>
      </p:sp>
      <p:grpSp>
        <p:nvGrpSpPr>
          <p:cNvPr id="354" name="Google Shape;354;p21"/>
          <p:cNvGrpSpPr/>
          <p:nvPr/>
        </p:nvGrpSpPr>
        <p:grpSpPr>
          <a:xfrm>
            <a:off x="3696992" y="1474921"/>
            <a:ext cx="5350232" cy="4593254"/>
            <a:chOff x="3915985" y="1285269"/>
            <a:chExt cx="5320894" cy="4593254"/>
          </a:xfrm>
        </p:grpSpPr>
        <p:sp>
          <p:nvSpPr>
            <p:cNvPr id="355" name="Google Shape;355;p21"/>
            <p:cNvSpPr/>
            <p:nvPr/>
          </p:nvSpPr>
          <p:spPr>
            <a:xfrm>
              <a:off x="4632289" y="1285269"/>
              <a:ext cx="4511712" cy="4287462"/>
            </a:xfrm>
            <a:prstGeom prst="roundRect">
              <a:avLst>
                <a:gd fmla="val 609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Agent</a:t>
              </a:r>
              <a:r>
                <a:rPr lang="en-US" sz="1400">
                  <a:solidFill>
                    <a:srgbClr val="000000"/>
                  </a:solidFill>
                  <a:latin typeface="Arial"/>
                  <a:ea typeface="Arial"/>
                  <a:cs typeface="Arial"/>
                  <a:sym typeface="Arial"/>
                </a:rPr>
                <a:t> Node</a:t>
              </a:r>
              <a:endParaRPr/>
            </a:p>
          </p:txBody>
        </p:sp>
        <p:sp>
          <p:nvSpPr>
            <p:cNvPr id="356" name="Google Shape;356;p21"/>
            <p:cNvSpPr/>
            <p:nvPr/>
          </p:nvSpPr>
          <p:spPr>
            <a:xfrm rot="-5400000">
              <a:off x="3890068" y="2606930"/>
              <a:ext cx="481650" cy="372493"/>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Env</a:t>
              </a:r>
              <a:endParaRPr/>
            </a:p>
          </p:txBody>
        </p:sp>
        <p:sp>
          <p:nvSpPr>
            <p:cNvPr id="357" name="Google Shape;357;p21"/>
            <p:cNvSpPr/>
            <p:nvPr/>
          </p:nvSpPr>
          <p:spPr>
            <a:xfrm rot="-5400000">
              <a:off x="3278659" y="3869255"/>
              <a:ext cx="1740600" cy="396730"/>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Other Agents</a:t>
              </a:r>
              <a:endParaRPr/>
            </a:p>
          </p:txBody>
        </p:sp>
        <p:sp>
          <p:nvSpPr>
            <p:cNvPr id="358" name="Google Shape;358;p21"/>
            <p:cNvSpPr/>
            <p:nvPr/>
          </p:nvSpPr>
          <p:spPr>
            <a:xfrm>
              <a:off x="4632286" y="1816733"/>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SUB</a:t>
              </a:r>
              <a:endParaRPr/>
            </a:p>
          </p:txBody>
        </p:sp>
        <p:sp>
          <p:nvSpPr>
            <p:cNvPr id="359" name="Google Shape;359;p21"/>
            <p:cNvSpPr/>
            <p:nvPr/>
          </p:nvSpPr>
          <p:spPr>
            <a:xfrm>
              <a:off x="4632286" y="2691850"/>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REQ</a:t>
              </a:r>
              <a:endParaRPr/>
            </a:p>
          </p:txBody>
        </p:sp>
        <p:sp>
          <p:nvSpPr>
            <p:cNvPr id="360" name="Google Shape;360;p21"/>
            <p:cNvSpPr/>
            <p:nvPr/>
          </p:nvSpPr>
          <p:spPr>
            <a:xfrm>
              <a:off x="4638225" y="3696703"/>
              <a:ext cx="431680"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REQ</a:t>
              </a:r>
              <a:endParaRPr/>
            </a:p>
          </p:txBody>
        </p:sp>
        <p:sp>
          <p:nvSpPr>
            <p:cNvPr id="361" name="Google Shape;361;p21"/>
            <p:cNvSpPr/>
            <p:nvPr/>
          </p:nvSpPr>
          <p:spPr>
            <a:xfrm>
              <a:off x="4637437" y="4517711"/>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REP</a:t>
              </a:r>
              <a:endParaRPr/>
            </a:p>
          </p:txBody>
        </p:sp>
        <p:sp>
          <p:nvSpPr>
            <p:cNvPr id="362" name="Google Shape;362;p21"/>
            <p:cNvSpPr/>
            <p:nvPr/>
          </p:nvSpPr>
          <p:spPr>
            <a:xfrm rot="-5400000">
              <a:off x="4541618" y="3694035"/>
              <a:ext cx="2804323" cy="335552"/>
            </a:xfrm>
            <a:prstGeom prst="roundRect">
              <a:avLst>
                <a:gd fmla="val 6097" name="adj"/>
              </a:avLst>
            </a:prstGeom>
            <a:solidFill>
              <a:srgbClr val="FDCBE4"/>
            </a:solid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200">
                  <a:solidFill>
                    <a:srgbClr val="000000"/>
                  </a:solidFill>
                  <a:latin typeface="Arial"/>
                  <a:ea typeface="Arial"/>
                  <a:cs typeface="Arial"/>
                  <a:sym typeface="Arial"/>
                </a:rPr>
                <a:t>Engineering Module</a:t>
              </a:r>
              <a:endParaRPr/>
            </a:p>
          </p:txBody>
        </p:sp>
        <p:sp>
          <p:nvSpPr>
            <p:cNvPr id="363" name="Google Shape;363;p21"/>
            <p:cNvSpPr/>
            <p:nvPr/>
          </p:nvSpPr>
          <p:spPr>
            <a:xfrm>
              <a:off x="7603985" y="2664250"/>
              <a:ext cx="1189502" cy="270419"/>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100">
                  <a:solidFill>
                    <a:srgbClr val="000000"/>
                  </a:solidFill>
                  <a:latin typeface="Arial"/>
                  <a:ea typeface="Arial"/>
                  <a:cs typeface="Arial"/>
                  <a:sym typeface="Arial"/>
                </a:rPr>
                <a:t>Science Module</a:t>
              </a:r>
              <a:endParaRPr/>
            </a:p>
          </p:txBody>
        </p:sp>
        <p:sp>
          <p:nvSpPr>
            <p:cNvPr id="364" name="Google Shape;364;p21"/>
            <p:cNvSpPr/>
            <p:nvPr/>
          </p:nvSpPr>
          <p:spPr>
            <a:xfrm>
              <a:off x="7609671" y="4067620"/>
              <a:ext cx="1189502" cy="401665"/>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100">
                  <a:solidFill>
                    <a:srgbClr val="000000"/>
                  </a:solidFill>
                  <a:latin typeface="Arial"/>
                  <a:ea typeface="Arial"/>
                  <a:cs typeface="Arial"/>
                  <a:sym typeface="Arial"/>
                </a:rPr>
                <a:t>Scheduler Module</a:t>
              </a:r>
              <a:endParaRPr/>
            </a:p>
          </p:txBody>
        </p:sp>
        <p:cxnSp>
          <p:nvCxnSpPr>
            <p:cNvPr id="365" name="Google Shape;365;p21"/>
            <p:cNvCxnSpPr>
              <a:stCxn id="359" idx="1"/>
              <a:endCxn id="356" idx="2"/>
            </p:cNvCxnSpPr>
            <p:nvPr/>
          </p:nvCxnSpPr>
          <p:spPr>
            <a:xfrm rot="10800000">
              <a:off x="4317286" y="2793311"/>
              <a:ext cx="315000" cy="4200"/>
            </a:xfrm>
            <a:prstGeom prst="straightConnector1">
              <a:avLst/>
            </a:prstGeom>
            <a:noFill/>
            <a:ln cap="flat" cmpd="sng" w="28575">
              <a:solidFill>
                <a:srgbClr val="500000"/>
              </a:solidFill>
              <a:prstDash val="dash"/>
              <a:round/>
              <a:headEnd len="med" w="med" type="triangle"/>
              <a:tailEnd len="sm" w="sm" type="none"/>
            </a:ln>
          </p:spPr>
        </p:cxnSp>
        <p:cxnSp>
          <p:nvCxnSpPr>
            <p:cNvPr id="366" name="Google Shape;366;p21"/>
            <p:cNvCxnSpPr>
              <a:stCxn id="358" idx="1"/>
              <a:endCxn id="367" idx="2"/>
            </p:cNvCxnSpPr>
            <p:nvPr/>
          </p:nvCxnSpPr>
          <p:spPr>
            <a:xfrm rot="10800000">
              <a:off x="4369486" y="1921194"/>
              <a:ext cx="262800" cy="1200"/>
            </a:xfrm>
            <a:prstGeom prst="straightConnector1">
              <a:avLst/>
            </a:prstGeom>
            <a:noFill/>
            <a:ln cap="flat" cmpd="sng" w="28575">
              <a:solidFill>
                <a:srgbClr val="500000"/>
              </a:solidFill>
              <a:prstDash val="dash"/>
              <a:round/>
              <a:headEnd len="med" w="med" type="triangle"/>
              <a:tailEnd len="sm" w="sm" type="none"/>
            </a:ln>
          </p:spPr>
        </p:cxnSp>
        <p:cxnSp>
          <p:nvCxnSpPr>
            <p:cNvPr id="368" name="Google Shape;368;p21"/>
            <p:cNvCxnSpPr/>
            <p:nvPr/>
          </p:nvCxnSpPr>
          <p:spPr>
            <a:xfrm rot="10800000">
              <a:off x="4350480" y="4623371"/>
              <a:ext cx="278652" cy="0"/>
            </a:xfrm>
            <a:prstGeom prst="straightConnector1">
              <a:avLst/>
            </a:prstGeom>
            <a:noFill/>
            <a:ln cap="flat" cmpd="sng" w="28575">
              <a:solidFill>
                <a:srgbClr val="500000"/>
              </a:solidFill>
              <a:prstDash val="dash"/>
              <a:round/>
              <a:headEnd len="sm" w="sm" type="none"/>
              <a:tailEnd len="med" w="med" type="triangle"/>
            </a:ln>
          </p:spPr>
        </p:cxnSp>
        <p:cxnSp>
          <p:nvCxnSpPr>
            <p:cNvPr id="369" name="Google Shape;369;p21"/>
            <p:cNvCxnSpPr>
              <a:endCxn id="359" idx="3"/>
            </p:cNvCxnSpPr>
            <p:nvPr/>
          </p:nvCxnSpPr>
          <p:spPr>
            <a:xfrm rot="10800000">
              <a:off x="5066007" y="2797511"/>
              <a:ext cx="706800" cy="600"/>
            </a:xfrm>
            <a:prstGeom prst="straightConnector1">
              <a:avLst/>
            </a:prstGeom>
            <a:noFill/>
            <a:ln cap="flat" cmpd="sng" w="19050">
              <a:solidFill>
                <a:srgbClr val="500000"/>
              </a:solidFill>
              <a:prstDash val="dash"/>
              <a:round/>
              <a:headEnd len="med" w="med" type="triangle"/>
              <a:tailEnd len="sm" w="sm" type="none"/>
            </a:ln>
          </p:spPr>
        </p:cxnSp>
        <p:cxnSp>
          <p:nvCxnSpPr>
            <p:cNvPr id="370" name="Google Shape;370;p21"/>
            <p:cNvCxnSpPr>
              <a:stCxn id="360" idx="1"/>
            </p:cNvCxnSpPr>
            <p:nvPr/>
          </p:nvCxnSpPr>
          <p:spPr>
            <a:xfrm rot="10800000">
              <a:off x="4374225" y="3802364"/>
              <a:ext cx="264000" cy="0"/>
            </a:xfrm>
            <a:prstGeom prst="straightConnector1">
              <a:avLst/>
            </a:prstGeom>
            <a:noFill/>
            <a:ln cap="flat" cmpd="sng" w="28575">
              <a:solidFill>
                <a:srgbClr val="500000"/>
              </a:solidFill>
              <a:prstDash val="dash"/>
              <a:round/>
              <a:headEnd len="med" w="med" type="triangle"/>
              <a:tailEnd len="sm" w="sm" type="none"/>
            </a:ln>
          </p:spPr>
        </p:cxnSp>
        <p:cxnSp>
          <p:nvCxnSpPr>
            <p:cNvPr id="371" name="Google Shape;371;p21"/>
            <p:cNvCxnSpPr>
              <a:endCxn id="360" idx="3"/>
            </p:cNvCxnSpPr>
            <p:nvPr/>
          </p:nvCxnSpPr>
          <p:spPr>
            <a:xfrm flipH="1">
              <a:off x="5069905" y="3801764"/>
              <a:ext cx="714900" cy="600"/>
            </a:xfrm>
            <a:prstGeom prst="straightConnector1">
              <a:avLst/>
            </a:prstGeom>
            <a:noFill/>
            <a:ln cap="flat" cmpd="sng" w="19050">
              <a:solidFill>
                <a:srgbClr val="500000"/>
              </a:solidFill>
              <a:prstDash val="dash"/>
              <a:round/>
              <a:headEnd len="med" w="med" type="triangle"/>
              <a:tailEnd len="sm" w="sm" type="none"/>
            </a:ln>
          </p:spPr>
        </p:cxnSp>
        <p:cxnSp>
          <p:nvCxnSpPr>
            <p:cNvPr id="372" name="Google Shape;372;p21"/>
            <p:cNvCxnSpPr>
              <a:endCxn id="361" idx="3"/>
            </p:cNvCxnSpPr>
            <p:nvPr/>
          </p:nvCxnSpPr>
          <p:spPr>
            <a:xfrm rot="10800000">
              <a:off x="5071158" y="4623372"/>
              <a:ext cx="690900" cy="4800"/>
            </a:xfrm>
            <a:prstGeom prst="straightConnector1">
              <a:avLst/>
            </a:prstGeom>
            <a:noFill/>
            <a:ln cap="flat" cmpd="sng" w="19050">
              <a:solidFill>
                <a:srgbClr val="500000"/>
              </a:solidFill>
              <a:prstDash val="dash"/>
              <a:round/>
              <a:headEnd len="sm" w="sm" type="none"/>
              <a:tailEnd len="med" w="med" type="triangle"/>
            </a:ln>
          </p:spPr>
        </p:cxnSp>
        <p:cxnSp>
          <p:nvCxnSpPr>
            <p:cNvPr id="373" name="Google Shape;373;p21"/>
            <p:cNvCxnSpPr/>
            <p:nvPr/>
          </p:nvCxnSpPr>
          <p:spPr>
            <a:xfrm rot="10800000">
              <a:off x="6111555" y="4144108"/>
              <a:ext cx="1506612" cy="0"/>
            </a:xfrm>
            <a:prstGeom prst="straightConnector1">
              <a:avLst/>
            </a:prstGeom>
            <a:noFill/>
            <a:ln cap="flat" cmpd="sng" w="19050">
              <a:solidFill>
                <a:srgbClr val="500000"/>
              </a:solidFill>
              <a:prstDash val="dot"/>
              <a:round/>
              <a:headEnd len="med" w="med" type="triangle"/>
              <a:tailEnd len="sm" w="sm" type="none"/>
            </a:ln>
          </p:spPr>
        </p:cxnSp>
        <p:cxnSp>
          <p:nvCxnSpPr>
            <p:cNvPr id="374" name="Google Shape;374;p21"/>
            <p:cNvCxnSpPr/>
            <p:nvPr/>
          </p:nvCxnSpPr>
          <p:spPr>
            <a:xfrm rot="10800000">
              <a:off x="6100727" y="4283697"/>
              <a:ext cx="1503258" cy="0"/>
            </a:xfrm>
            <a:prstGeom prst="straightConnector1">
              <a:avLst/>
            </a:prstGeom>
            <a:noFill/>
            <a:ln cap="flat" cmpd="sng" w="19050">
              <a:solidFill>
                <a:srgbClr val="500000"/>
              </a:solidFill>
              <a:prstDash val="dot"/>
              <a:round/>
              <a:headEnd len="sm" w="sm" type="none"/>
              <a:tailEnd len="med" w="med" type="triangle"/>
            </a:ln>
          </p:spPr>
        </p:cxnSp>
        <p:cxnSp>
          <p:nvCxnSpPr>
            <p:cNvPr id="375" name="Google Shape;375;p21"/>
            <p:cNvCxnSpPr/>
            <p:nvPr/>
          </p:nvCxnSpPr>
          <p:spPr>
            <a:xfrm>
              <a:off x="8103561" y="2934669"/>
              <a:ext cx="0" cy="1132951"/>
            </a:xfrm>
            <a:prstGeom prst="straightConnector1">
              <a:avLst/>
            </a:prstGeom>
            <a:noFill/>
            <a:ln cap="flat" cmpd="sng" w="19050">
              <a:solidFill>
                <a:srgbClr val="500000"/>
              </a:solidFill>
              <a:prstDash val="dot"/>
              <a:round/>
              <a:headEnd len="sm" w="sm" type="none"/>
              <a:tailEnd len="med" w="med" type="triangle"/>
            </a:ln>
          </p:spPr>
        </p:cxnSp>
        <p:sp>
          <p:nvSpPr>
            <p:cNvPr id="376" name="Google Shape;376;p21"/>
            <p:cNvSpPr/>
            <p:nvPr/>
          </p:nvSpPr>
          <p:spPr>
            <a:xfrm>
              <a:off x="6138560" y="1751923"/>
              <a:ext cx="1036442" cy="339245"/>
            </a:xfrm>
            <a:prstGeom prst="rect">
              <a:avLst/>
            </a:prstGeom>
            <a:solidFill>
              <a:srgbClr val="F2F2F2"/>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Event Handler</a:t>
              </a:r>
              <a:endParaRPr/>
            </a:p>
          </p:txBody>
        </p:sp>
        <p:sp>
          <p:nvSpPr>
            <p:cNvPr id="377" name="Google Shape;377;p21"/>
            <p:cNvSpPr/>
            <p:nvPr/>
          </p:nvSpPr>
          <p:spPr>
            <a:xfrm>
              <a:off x="7901144" y="1751428"/>
              <a:ext cx="1036442" cy="339245"/>
            </a:xfrm>
            <a:prstGeom prst="rect">
              <a:avLst/>
            </a:prstGeom>
            <a:solidFill>
              <a:srgbClr val="F2F2F2"/>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Sim Start/End</a:t>
              </a:r>
              <a:endParaRPr/>
            </a:p>
          </p:txBody>
        </p:sp>
        <p:cxnSp>
          <p:nvCxnSpPr>
            <p:cNvPr id="378" name="Google Shape;378;p21"/>
            <p:cNvCxnSpPr>
              <a:stCxn id="358" idx="3"/>
              <a:endCxn id="376" idx="1"/>
            </p:cNvCxnSpPr>
            <p:nvPr/>
          </p:nvCxnSpPr>
          <p:spPr>
            <a:xfrm flipH="1" rot="10800000">
              <a:off x="5066007" y="1921494"/>
              <a:ext cx="1072500" cy="900"/>
            </a:xfrm>
            <a:prstGeom prst="bentConnector3">
              <a:avLst>
                <a:gd fmla="val 69444" name="adj1"/>
              </a:avLst>
            </a:prstGeom>
            <a:noFill/>
            <a:ln cap="flat" cmpd="sng" w="19050">
              <a:solidFill>
                <a:srgbClr val="500000"/>
              </a:solidFill>
              <a:prstDash val="dash"/>
              <a:round/>
              <a:headEnd len="sm" w="sm" type="none"/>
              <a:tailEnd len="med" w="med" type="triangle"/>
            </a:ln>
          </p:spPr>
        </p:cxnSp>
        <p:cxnSp>
          <p:nvCxnSpPr>
            <p:cNvPr id="379" name="Google Shape;379;p21"/>
            <p:cNvCxnSpPr>
              <a:stCxn id="377" idx="1"/>
              <a:endCxn id="376" idx="3"/>
            </p:cNvCxnSpPr>
            <p:nvPr/>
          </p:nvCxnSpPr>
          <p:spPr>
            <a:xfrm flipH="1">
              <a:off x="7175144" y="1921051"/>
              <a:ext cx="726000" cy="600"/>
            </a:xfrm>
            <a:prstGeom prst="straightConnector1">
              <a:avLst/>
            </a:prstGeom>
            <a:noFill/>
            <a:ln cap="flat" cmpd="sng" w="19050">
              <a:solidFill>
                <a:srgbClr val="500000"/>
              </a:solidFill>
              <a:prstDash val="solid"/>
              <a:round/>
              <a:headEnd len="med" w="med" type="triangle"/>
              <a:tailEnd len="sm" w="sm" type="none"/>
            </a:ln>
          </p:spPr>
        </p:cxnSp>
        <p:sp>
          <p:nvSpPr>
            <p:cNvPr id="380" name="Google Shape;380;p21"/>
            <p:cNvSpPr/>
            <p:nvPr/>
          </p:nvSpPr>
          <p:spPr>
            <a:xfrm>
              <a:off x="6026341" y="1462230"/>
              <a:ext cx="2985658" cy="793745"/>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000000"/>
                  </a:solidFill>
                  <a:latin typeface="Arial"/>
                  <a:ea typeface="Arial"/>
                  <a:cs typeface="Arial"/>
                  <a:sym typeface="Arial"/>
                </a:rPr>
                <a:t>Simulation Module</a:t>
              </a:r>
              <a:endParaRPr/>
            </a:p>
          </p:txBody>
        </p:sp>
        <p:sp>
          <p:nvSpPr>
            <p:cNvPr id="381" name="Google Shape;381;p21"/>
            <p:cNvSpPr txBox="1"/>
            <p:nvPr/>
          </p:nvSpPr>
          <p:spPr>
            <a:xfrm>
              <a:off x="7211969" y="1901473"/>
              <a:ext cx="68917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-Simulation Events</a:t>
              </a:r>
              <a:endParaRPr/>
            </a:p>
          </p:txBody>
        </p:sp>
        <p:sp>
          <p:nvSpPr>
            <p:cNvPr id="382" name="Google Shape;382;p21"/>
            <p:cNvSpPr txBox="1"/>
            <p:nvPr/>
          </p:nvSpPr>
          <p:spPr>
            <a:xfrm>
              <a:off x="6338846" y="4298577"/>
              <a:ext cx="1262945" cy="4601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-Scheduled Measurement Measurements </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 (out)</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-Planner Results (out)</a:t>
              </a:r>
              <a:endParaRPr/>
            </a:p>
          </p:txBody>
        </p:sp>
        <p:sp>
          <p:nvSpPr>
            <p:cNvPr id="383" name="Google Shape;383;p21"/>
            <p:cNvSpPr txBox="1"/>
            <p:nvPr/>
          </p:nvSpPr>
          <p:spPr>
            <a:xfrm>
              <a:off x="8103561" y="3326607"/>
              <a:ext cx="1133317" cy="2706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-Information Requests</a:t>
              </a:r>
              <a:endParaRPr/>
            </a:p>
          </p:txBody>
        </p:sp>
        <p:cxnSp>
          <p:nvCxnSpPr>
            <p:cNvPr id="384" name="Google Shape;384;p21"/>
            <p:cNvCxnSpPr>
              <a:stCxn id="363" idx="1"/>
            </p:cNvCxnSpPr>
            <p:nvPr/>
          </p:nvCxnSpPr>
          <p:spPr>
            <a:xfrm flipH="1">
              <a:off x="6109685" y="2799460"/>
              <a:ext cx="1494300" cy="5100"/>
            </a:xfrm>
            <a:prstGeom prst="straightConnector1">
              <a:avLst/>
            </a:prstGeom>
            <a:noFill/>
            <a:ln cap="flat" cmpd="sng" w="19050">
              <a:solidFill>
                <a:srgbClr val="500000"/>
              </a:solidFill>
              <a:prstDash val="dot"/>
              <a:round/>
              <a:headEnd len="med" w="med" type="triangle"/>
              <a:tailEnd len="sm" w="sm" type="none"/>
            </a:ln>
          </p:spPr>
        </p:cxnSp>
        <p:sp>
          <p:nvSpPr>
            <p:cNvPr id="385" name="Google Shape;385;p21"/>
            <p:cNvSpPr/>
            <p:nvPr/>
          </p:nvSpPr>
          <p:spPr>
            <a:xfrm>
              <a:off x="4638225" y="4107207"/>
              <a:ext cx="431680"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SUB</a:t>
              </a:r>
              <a:endParaRPr/>
            </a:p>
          </p:txBody>
        </p:sp>
        <p:cxnSp>
          <p:nvCxnSpPr>
            <p:cNvPr id="386" name="Google Shape;386;p21"/>
            <p:cNvCxnSpPr>
              <a:stCxn id="385" idx="1"/>
            </p:cNvCxnSpPr>
            <p:nvPr/>
          </p:nvCxnSpPr>
          <p:spPr>
            <a:xfrm rot="10800000">
              <a:off x="4488225" y="3817768"/>
              <a:ext cx="150000" cy="395100"/>
            </a:xfrm>
            <a:prstGeom prst="bentConnector2">
              <a:avLst/>
            </a:prstGeom>
            <a:noFill/>
            <a:ln cap="flat" cmpd="sng" w="28575">
              <a:solidFill>
                <a:srgbClr val="500000"/>
              </a:solidFill>
              <a:prstDash val="dash"/>
              <a:round/>
              <a:headEnd len="med" w="med" type="triangle"/>
              <a:tailEnd len="sm" w="sm" type="none"/>
            </a:ln>
          </p:spPr>
        </p:cxnSp>
        <p:cxnSp>
          <p:nvCxnSpPr>
            <p:cNvPr id="387" name="Google Shape;387;p21"/>
            <p:cNvCxnSpPr>
              <a:endCxn id="385" idx="3"/>
            </p:cNvCxnSpPr>
            <p:nvPr/>
          </p:nvCxnSpPr>
          <p:spPr>
            <a:xfrm flipH="1">
              <a:off x="5069905" y="3804568"/>
              <a:ext cx="724500" cy="408300"/>
            </a:xfrm>
            <a:prstGeom prst="bentConnector3">
              <a:avLst>
                <a:gd fmla="val 21091" name="adj1"/>
              </a:avLst>
            </a:prstGeom>
            <a:noFill/>
            <a:ln cap="flat" cmpd="sng" w="28575">
              <a:solidFill>
                <a:srgbClr val="500000"/>
              </a:solidFill>
              <a:prstDash val="dash"/>
              <a:round/>
              <a:headEnd len="med" w="med" type="triangle"/>
              <a:tailEnd len="sm" w="sm" type="none"/>
            </a:ln>
          </p:spPr>
        </p:cxnSp>
        <p:sp>
          <p:nvSpPr>
            <p:cNvPr id="367" name="Google Shape;367;p21"/>
            <p:cNvSpPr/>
            <p:nvPr/>
          </p:nvSpPr>
          <p:spPr>
            <a:xfrm rot="-5400000">
              <a:off x="3731993" y="1695595"/>
              <a:ext cx="824102" cy="450911"/>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Sim Manager</a:t>
              </a:r>
              <a:endParaRPr/>
            </a:p>
          </p:txBody>
        </p:sp>
        <p:sp>
          <p:nvSpPr>
            <p:cNvPr id="388" name="Google Shape;388;p21"/>
            <p:cNvSpPr/>
            <p:nvPr/>
          </p:nvSpPr>
          <p:spPr>
            <a:xfrm>
              <a:off x="4629133" y="5072591"/>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PUSH</a:t>
              </a:r>
              <a:endParaRPr b="1" sz="800">
                <a:solidFill>
                  <a:schemeClr val="lt1"/>
                </a:solidFill>
                <a:latin typeface="Arial"/>
                <a:ea typeface="Arial"/>
                <a:cs typeface="Arial"/>
                <a:sym typeface="Arial"/>
              </a:endParaRPr>
            </a:p>
          </p:txBody>
        </p:sp>
        <p:sp>
          <p:nvSpPr>
            <p:cNvPr id="389" name="Google Shape;389;p21"/>
            <p:cNvSpPr/>
            <p:nvPr/>
          </p:nvSpPr>
          <p:spPr>
            <a:xfrm rot="-5400000">
              <a:off x="3738474" y="5250101"/>
              <a:ext cx="805932" cy="450911"/>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Results Logger</a:t>
              </a:r>
              <a:endParaRPr/>
            </a:p>
          </p:txBody>
        </p:sp>
        <p:cxnSp>
          <p:nvCxnSpPr>
            <p:cNvPr id="390" name="Google Shape;390;p21"/>
            <p:cNvCxnSpPr>
              <a:stCxn id="389" idx="2"/>
              <a:endCxn id="388" idx="1"/>
            </p:cNvCxnSpPr>
            <p:nvPr/>
          </p:nvCxnSpPr>
          <p:spPr>
            <a:xfrm flipH="1" rot="10800000">
              <a:off x="4366896" y="5178257"/>
              <a:ext cx="262200" cy="297300"/>
            </a:xfrm>
            <a:prstGeom prst="bentConnector3">
              <a:avLst>
                <a:gd fmla="val 131835" name="adj1"/>
              </a:avLst>
            </a:prstGeom>
            <a:noFill/>
            <a:ln cap="flat" cmpd="sng" w="28575">
              <a:solidFill>
                <a:srgbClr val="500000"/>
              </a:solidFill>
              <a:prstDash val="dash"/>
              <a:round/>
              <a:headEnd len="med" w="med" type="triangle"/>
              <a:tailEnd len="sm" w="sm" type="none"/>
            </a:ln>
          </p:spPr>
        </p:cxnSp>
        <p:sp>
          <p:nvSpPr>
            <p:cNvPr id="391" name="Google Shape;391;p21"/>
            <p:cNvSpPr txBox="1"/>
            <p:nvPr/>
          </p:nvSpPr>
          <p:spPr>
            <a:xfrm>
              <a:off x="6335432" y="3728149"/>
              <a:ext cx="1341629" cy="3654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-Agent State</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-Planner Results (in)</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 (in)</a:t>
              </a:r>
              <a:endParaRPr/>
            </a:p>
          </p:txBody>
        </p:sp>
        <p:sp>
          <p:nvSpPr>
            <p:cNvPr id="392" name="Google Shape;392;p21"/>
            <p:cNvSpPr txBox="1"/>
            <p:nvPr/>
          </p:nvSpPr>
          <p:spPr>
            <a:xfrm>
              <a:off x="6344583" y="2919973"/>
              <a:ext cx="1075779" cy="1759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Data (out)</a:t>
              </a:r>
              <a:endParaRPr/>
            </a:p>
          </p:txBody>
        </p:sp>
        <p:cxnSp>
          <p:nvCxnSpPr>
            <p:cNvPr id="393" name="Google Shape;393;p21"/>
            <p:cNvCxnSpPr/>
            <p:nvPr/>
          </p:nvCxnSpPr>
          <p:spPr>
            <a:xfrm rot="10800000">
              <a:off x="6100725" y="2903171"/>
              <a:ext cx="1503258" cy="0"/>
            </a:xfrm>
            <a:prstGeom prst="straightConnector1">
              <a:avLst/>
            </a:prstGeom>
            <a:noFill/>
            <a:ln cap="flat" cmpd="sng" w="19050">
              <a:solidFill>
                <a:srgbClr val="500000"/>
              </a:solidFill>
              <a:prstDash val="dot"/>
              <a:round/>
              <a:headEnd len="sm" w="sm" type="none"/>
              <a:tailEnd len="med" w="med" type="triangle"/>
            </a:ln>
          </p:spPr>
        </p:cxnSp>
        <p:sp>
          <p:nvSpPr>
            <p:cNvPr id="394" name="Google Shape;394;p21"/>
            <p:cNvSpPr txBox="1"/>
            <p:nvPr/>
          </p:nvSpPr>
          <p:spPr>
            <a:xfrm>
              <a:off x="6338846" y="2427771"/>
              <a:ext cx="1208050" cy="3654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Results (from self or other agents)</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-Information Request</a:t>
              </a:r>
              <a:endParaRPr/>
            </a:p>
          </p:txBody>
        </p:sp>
        <p:cxnSp>
          <p:nvCxnSpPr>
            <p:cNvPr id="395" name="Google Shape;395;p21"/>
            <p:cNvCxnSpPr/>
            <p:nvPr/>
          </p:nvCxnSpPr>
          <p:spPr>
            <a:xfrm rot="10800000">
              <a:off x="5062854" y="5173314"/>
              <a:ext cx="690864" cy="4937"/>
            </a:xfrm>
            <a:prstGeom prst="straightConnector1">
              <a:avLst/>
            </a:prstGeom>
            <a:noFill/>
            <a:ln cap="flat" cmpd="sng" w="19050">
              <a:solidFill>
                <a:srgbClr val="500000"/>
              </a:solidFill>
              <a:prstDash val="dash"/>
              <a:round/>
              <a:headEnd len="sm" w="sm" type="none"/>
              <a:tailEnd len="med" w="med" type="triangle"/>
            </a:ln>
          </p:spPr>
        </p:cxnSp>
      </p:grpSp>
      <p:sp>
        <p:nvSpPr>
          <p:cNvPr id="396" name="Google Shape;396;p21"/>
          <p:cNvSpPr txBox="1"/>
          <p:nvPr/>
        </p:nvSpPr>
        <p:spPr>
          <a:xfrm>
            <a:off x="5216657" y="5907900"/>
            <a:ext cx="259565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000">
                <a:solidFill>
                  <a:schemeClr val="dk1"/>
                </a:solidFill>
                <a:latin typeface="Arial"/>
                <a:ea typeface="Arial"/>
                <a:cs typeface="Arial"/>
                <a:sym typeface="Arial"/>
              </a:rPr>
              <a:t>DMAS Agent Node Framework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2"/>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Agent Node architecture</a:t>
            </a:r>
            <a:br>
              <a:rPr lang="en-US"/>
            </a:br>
            <a:r>
              <a:rPr lang="en-US"/>
              <a:t>Engineering Module</a:t>
            </a:r>
            <a:endParaRPr/>
          </a:p>
        </p:txBody>
      </p:sp>
      <p:sp>
        <p:nvSpPr>
          <p:cNvPr id="402" name="Google Shape;402;p22"/>
          <p:cNvSpPr/>
          <p:nvPr/>
        </p:nvSpPr>
        <p:spPr>
          <a:xfrm>
            <a:off x="1273567" y="1693778"/>
            <a:ext cx="6039353" cy="3887656"/>
          </a:xfrm>
          <a:prstGeom prst="roundRect">
            <a:avLst>
              <a:gd fmla="val 609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Agent</a:t>
            </a:r>
            <a:endParaRPr/>
          </a:p>
        </p:txBody>
      </p:sp>
      <p:sp>
        <p:nvSpPr>
          <p:cNvPr id="403" name="Google Shape;403;p22"/>
          <p:cNvSpPr/>
          <p:nvPr/>
        </p:nvSpPr>
        <p:spPr>
          <a:xfrm>
            <a:off x="1742367" y="2692459"/>
            <a:ext cx="3217187" cy="2840066"/>
          </a:xfrm>
          <a:prstGeom prst="roundRect">
            <a:avLst>
              <a:gd fmla="val 3300" name="adj"/>
            </a:avLst>
          </a:prstGeom>
          <a:solidFill>
            <a:srgbClr val="FDCBE4"/>
          </a:solidFill>
          <a:ln cap="flat" cmpd="sng" w="127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404" name="Google Shape;404;p22"/>
          <p:cNvSpPr/>
          <p:nvPr/>
        </p:nvSpPr>
        <p:spPr>
          <a:xfrm>
            <a:off x="5961216" y="3284856"/>
            <a:ext cx="1074583" cy="230617"/>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405" name="Google Shape;405;p22"/>
          <p:cNvSpPr/>
          <p:nvPr/>
        </p:nvSpPr>
        <p:spPr>
          <a:xfrm>
            <a:off x="5965903" y="4106166"/>
            <a:ext cx="1069895" cy="230617"/>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406" name="Google Shape;406;p22"/>
          <p:cNvCxnSpPr/>
          <p:nvPr/>
        </p:nvCxnSpPr>
        <p:spPr>
          <a:xfrm rot="10800000">
            <a:off x="1018449" y="4254387"/>
            <a:ext cx="809221" cy="6910"/>
          </a:xfrm>
          <a:prstGeom prst="straightConnector1">
            <a:avLst/>
          </a:prstGeom>
          <a:noFill/>
          <a:ln cap="flat" cmpd="sng" w="12700">
            <a:solidFill>
              <a:srgbClr val="500000"/>
            </a:solidFill>
            <a:prstDash val="dash"/>
            <a:round/>
            <a:headEnd len="sm" w="sm" type="none"/>
            <a:tailEnd len="med" w="med" type="triangle"/>
          </a:ln>
        </p:spPr>
      </p:cxnSp>
      <p:cxnSp>
        <p:nvCxnSpPr>
          <p:cNvPr id="407" name="Google Shape;407;p22"/>
          <p:cNvCxnSpPr/>
          <p:nvPr/>
        </p:nvCxnSpPr>
        <p:spPr>
          <a:xfrm rot="10800000">
            <a:off x="1035942" y="4858330"/>
            <a:ext cx="795140" cy="1961"/>
          </a:xfrm>
          <a:prstGeom prst="straightConnector1">
            <a:avLst/>
          </a:prstGeom>
          <a:noFill/>
          <a:ln cap="flat" cmpd="sng" w="12700">
            <a:solidFill>
              <a:srgbClr val="500000"/>
            </a:solidFill>
            <a:prstDash val="dash"/>
            <a:round/>
            <a:headEnd len="med" w="med" type="triangle"/>
            <a:tailEnd len="sm" w="sm" type="none"/>
          </a:ln>
        </p:spPr>
      </p:cxnSp>
      <p:cxnSp>
        <p:nvCxnSpPr>
          <p:cNvPr id="408" name="Google Shape;408;p22"/>
          <p:cNvCxnSpPr>
            <a:stCxn id="404" idx="2"/>
            <a:endCxn id="405" idx="0"/>
          </p:cNvCxnSpPr>
          <p:nvPr/>
        </p:nvCxnSpPr>
        <p:spPr>
          <a:xfrm>
            <a:off x="6498508" y="3515473"/>
            <a:ext cx="2400" cy="590700"/>
          </a:xfrm>
          <a:prstGeom prst="straightConnector1">
            <a:avLst/>
          </a:prstGeom>
          <a:noFill/>
          <a:ln cap="flat" cmpd="sng" w="12700">
            <a:solidFill>
              <a:srgbClr val="500000"/>
            </a:solidFill>
            <a:prstDash val="dot"/>
            <a:round/>
            <a:headEnd len="sm" w="sm" type="none"/>
            <a:tailEnd len="med" w="med" type="triangle"/>
          </a:ln>
        </p:spPr>
      </p:cxnSp>
      <p:sp>
        <p:nvSpPr>
          <p:cNvPr id="409" name="Google Shape;409;p22"/>
          <p:cNvSpPr/>
          <p:nvPr/>
        </p:nvSpPr>
        <p:spPr>
          <a:xfrm>
            <a:off x="2680523" y="2052024"/>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410" name="Google Shape;410;p22"/>
          <p:cNvSpPr/>
          <p:nvPr/>
        </p:nvSpPr>
        <p:spPr>
          <a:xfrm>
            <a:off x="4133304" y="2051602"/>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411" name="Google Shape;411;p22"/>
          <p:cNvCxnSpPr>
            <a:stCxn id="412" idx="2"/>
            <a:endCxn id="409" idx="1"/>
          </p:cNvCxnSpPr>
          <p:nvPr/>
        </p:nvCxnSpPr>
        <p:spPr>
          <a:xfrm>
            <a:off x="1018450" y="2195950"/>
            <a:ext cx="1662000" cy="600"/>
          </a:xfrm>
          <a:prstGeom prst="bentConnector3">
            <a:avLst>
              <a:gd fmla="val 50002" name="adj1"/>
            </a:avLst>
          </a:prstGeom>
          <a:noFill/>
          <a:ln cap="flat" cmpd="sng" w="12700">
            <a:solidFill>
              <a:srgbClr val="500000"/>
            </a:solidFill>
            <a:prstDash val="dash"/>
            <a:round/>
            <a:headEnd len="sm" w="sm" type="none"/>
            <a:tailEnd len="med" w="med" type="triangle"/>
          </a:ln>
        </p:spPr>
      </p:cxnSp>
      <p:cxnSp>
        <p:nvCxnSpPr>
          <p:cNvPr id="413" name="Google Shape;413;p22"/>
          <p:cNvCxnSpPr>
            <a:stCxn id="410" idx="1"/>
            <a:endCxn id="409" idx="3"/>
          </p:cNvCxnSpPr>
          <p:nvPr/>
        </p:nvCxnSpPr>
        <p:spPr>
          <a:xfrm flipH="1">
            <a:off x="3534804" y="2196259"/>
            <a:ext cx="598500" cy="300"/>
          </a:xfrm>
          <a:prstGeom prst="straightConnector1">
            <a:avLst/>
          </a:prstGeom>
          <a:noFill/>
          <a:ln cap="flat" cmpd="sng" w="12700">
            <a:solidFill>
              <a:srgbClr val="500000"/>
            </a:solidFill>
            <a:prstDash val="solid"/>
            <a:round/>
            <a:headEnd len="med" w="med" type="triangle"/>
            <a:tailEnd len="sm" w="sm" type="none"/>
          </a:ln>
        </p:spPr>
      </p:cxnSp>
      <p:sp>
        <p:nvSpPr>
          <p:cNvPr id="414" name="Google Shape;414;p22"/>
          <p:cNvSpPr/>
          <p:nvPr/>
        </p:nvSpPr>
        <p:spPr>
          <a:xfrm>
            <a:off x="2588028" y="1804971"/>
            <a:ext cx="2460880" cy="676916"/>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415" name="Google Shape;415;p22"/>
          <p:cNvSpPr txBox="1"/>
          <p:nvPr/>
        </p:nvSpPr>
        <p:spPr>
          <a:xfrm>
            <a:off x="3534793" y="1974360"/>
            <a:ext cx="59851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416" name="Google Shape;416;p22"/>
          <p:cNvSpPr txBox="1"/>
          <p:nvPr/>
        </p:nvSpPr>
        <p:spPr>
          <a:xfrm>
            <a:off x="6449738" y="3536926"/>
            <a:ext cx="962449"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(from self or towards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-Data Transmission Requests</a:t>
            </a:r>
            <a:endParaRPr/>
          </a:p>
        </p:txBody>
      </p:sp>
      <p:sp>
        <p:nvSpPr>
          <p:cNvPr id="417" name="Google Shape;417;p22"/>
          <p:cNvSpPr/>
          <p:nvPr/>
        </p:nvSpPr>
        <p:spPr>
          <a:xfrm rot="-5400000">
            <a:off x="1522271" y="4428337"/>
            <a:ext cx="886086" cy="268466"/>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418" name="Google Shape;418;p22"/>
          <p:cNvSpPr/>
          <p:nvPr/>
        </p:nvSpPr>
        <p:spPr>
          <a:xfrm>
            <a:off x="2452767" y="3015925"/>
            <a:ext cx="2438555" cy="2368484"/>
          </a:xfrm>
          <a:prstGeom prst="roundRect">
            <a:avLst>
              <a:gd fmla="val 3300"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419" name="Google Shape;419;p22"/>
          <p:cNvSpPr/>
          <p:nvPr/>
        </p:nvSpPr>
        <p:spPr>
          <a:xfrm>
            <a:off x="3070157" y="5037986"/>
            <a:ext cx="502943" cy="233355"/>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420" name="Google Shape;420;p22"/>
          <p:cNvCxnSpPr>
            <a:endCxn id="405" idx="1"/>
          </p:cNvCxnSpPr>
          <p:nvPr/>
        </p:nvCxnSpPr>
        <p:spPr>
          <a:xfrm>
            <a:off x="4153003" y="3810175"/>
            <a:ext cx="1812900" cy="411300"/>
          </a:xfrm>
          <a:prstGeom prst="bentConnector3">
            <a:avLst>
              <a:gd fmla="val 49997" name="adj1"/>
            </a:avLst>
          </a:prstGeom>
          <a:noFill/>
          <a:ln cap="flat" cmpd="sng" w="12700">
            <a:solidFill>
              <a:srgbClr val="500000"/>
            </a:solidFill>
            <a:prstDash val="dot"/>
            <a:round/>
            <a:headEnd len="med" w="med" type="triangle"/>
            <a:tailEnd len="sm" w="sm" type="none"/>
          </a:ln>
        </p:spPr>
      </p:cxnSp>
      <p:sp>
        <p:nvSpPr>
          <p:cNvPr id="421" name="Google Shape;421;p22"/>
          <p:cNvSpPr txBox="1"/>
          <p:nvPr/>
        </p:nvSpPr>
        <p:spPr>
          <a:xfrm>
            <a:off x="5035887" y="3677306"/>
            <a:ext cx="1053512"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-Tasks (for self or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Results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(out)</a:t>
            </a:r>
            <a:endParaRPr/>
          </a:p>
        </p:txBody>
      </p:sp>
      <p:cxnSp>
        <p:nvCxnSpPr>
          <p:cNvPr id="422" name="Google Shape;422;p22"/>
          <p:cNvCxnSpPr>
            <a:stCxn id="423" idx="0"/>
            <a:endCxn id="404" idx="1"/>
          </p:cNvCxnSpPr>
          <p:nvPr/>
        </p:nvCxnSpPr>
        <p:spPr>
          <a:xfrm flipH="1" rot="-5400000">
            <a:off x="4927373" y="2366295"/>
            <a:ext cx="65100" cy="2002500"/>
          </a:xfrm>
          <a:prstGeom prst="bentConnector4">
            <a:avLst>
              <a:gd fmla="val -351151" name="adj1"/>
              <a:gd fmla="val 56252" name="adj2"/>
            </a:avLst>
          </a:prstGeom>
          <a:noFill/>
          <a:ln cap="flat" cmpd="sng" w="12700">
            <a:solidFill>
              <a:srgbClr val="500000"/>
            </a:solidFill>
            <a:prstDash val="dot"/>
            <a:round/>
            <a:headEnd len="sm" w="sm" type="none"/>
            <a:tailEnd len="med" w="med" type="triangle"/>
          </a:ln>
        </p:spPr>
      </p:cxnSp>
      <p:sp>
        <p:nvSpPr>
          <p:cNvPr id="424" name="Google Shape;424;p22"/>
          <p:cNvSpPr txBox="1"/>
          <p:nvPr/>
        </p:nvSpPr>
        <p:spPr>
          <a:xfrm>
            <a:off x="5035887" y="4288508"/>
            <a:ext cx="1044874"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(in)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(in)</a:t>
            </a:r>
            <a:endParaRPr/>
          </a:p>
        </p:txBody>
      </p:sp>
      <p:sp>
        <p:nvSpPr>
          <p:cNvPr id="425" name="Google Shape;425;p22"/>
          <p:cNvSpPr/>
          <p:nvPr/>
        </p:nvSpPr>
        <p:spPr>
          <a:xfrm>
            <a:off x="2666632" y="3509089"/>
            <a:ext cx="500715" cy="178832"/>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426" name="Google Shape;426;p22"/>
          <p:cNvSpPr txBox="1"/>
          <p:nvPr/>
        </p:nvSpPr>
        <p:spPr>
          <a:xfrm>
            <a:off x="2404264" y="4151186"/>
            <a:ext cx="543361"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-Pos/Vel info</a:t>
            </a:r>
            <a:endParaRPr/>
          </a:p>
        </p:txBody>
      </p:sp>
      <p:sp>
        <p:nvSpPr>
          <p:cNvPr id="427" name="Google Shape;427;p22"/>
          <p:cNvSpPr txBox="1"/>
          <p:nvPr/>
        </p:nvSpPr>
        <p:spPr>
          <a:xfrm>
            <a:off x="3799429" y="4240729"/>
            <a:ext cx="580445"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-Subsystem State(s)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-Task completion status</a:t>
            </a:r>
            <a:endParaRPr/>
          </a:p>
        </p:txBody>
      </p:sp>
      <p:sp>
        <p:nvSpPr>
          <p:cNvPr id="428" name="Google Shape;428;p22"/>
          <p:cNvSpPr txBox="1"/>
          <p:nvPr/>
        </p:nvSpPr>
        <p:spPr>
          <a:xfrm>
            <a:off x="5035887" y="3097051"/>
            <a:ext cx="995714"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Results (from self or other agents)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a:t>
            </a:r>
            <a:endParaRPr/>
          </a:p>
        </p:txBody>
      </p:sp>
      <p:sp>
        <p:nvSpPr>
          <p:cNvPr id="429" name="Google Shape;429;p22"/>
          <p:cNvSpPr/>
          <p:nvPr/>
        </p:nvSpPr>
        <p:spPr>
          <a:xfrm>
            <a:off x="3070157" y="4744167"/>
            <a:ext cx="502943" cy="233355"/>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430" name="Google Shape;430;p22"/>
          <p:cNvSpPr/>
          <p:nvPr/>
        </p:nvSpPr>
        <p:spPr>
          <a:xfrm>
            <a:off x="3070157" y="4450349"/>
            <a:ext cx="502943" cy="233355"/>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431" name="Google Shape;431;p22"/>
          <p:cNvSpPr/>
          <p:nvPr/>
        </p:nvSpPr>
        <p:spPr>
          <a:xfrm>
            <a:off x="3070157" y="4156530"/>
            <a:ext cx="502943" cy="233355"/>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432" name="Google Shape;432;p22"/>
          <p:cNvSpPr/>
          <p:nvPr/>
        </p:nvSpPr>
        <p:spPr>
          <a:xfrm>
            <a:off x="2618014" y="3255591"/>
            <a:ext cx="1931444" cy="818062"/>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423" name="Google Shape;423;p22"/>
          <p:cNvSpPr/>
          <p:nvPr/>
        </p:nvSpPr>
        <p:spPr>
          <a:xfrm>
            <a:off x="3708315" y="3334995"/>
            <a:ext cx="500715" cy="221918"/>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433" name="Google Shape;433;p22"/>
          <p:cNvSpPr/>
          <p:nvPr/>
        </p:nvSpPr>
        <p:spPr>
          <a:xfrm>
            <a:off x="3578873" y="3779757"/>
            <a:ext cx="574027" cy="186091"/>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434" name="Google Shape;434;p22"/>
          <p:cNvCxnSpPr>
            <a:stCxn id="431" idx="1"/>
            <a:endCxn id="433" idx="1"/>
          </p:cNvCxnSpPr>
          <p:nvPr/>
        </p:nvCxnSpPr>
        <p:spPr>
          <a:xfrm flipH="1" rot="10800000">
            <a:off x="3070157" y="3872708"/>
            <a:ext cx="508800" cy="400500"/>
          </a:xfrm>
          <a:prstGeom prst="bentConnector3">
            <a:avLst>
              <a:gd fmla="val -44930" name="adj1"/>
            </a:avLst>
          </a:prstGeom>
          <a:noFill/>
          <a:ln cap="flat" cmpd="sng" w="12700">
            <a:solidFill>
              <a:srgbClr val="500000"/>
            </a:solidFill>
            <a:prstDash val="dot"/>
            <a:round/>
            <a:headEnd len="med" w="med" type="triangle"/>
            <a:tailEnd len="sm" w="sm" type="none"/>
          </a:ln>
        </p:spPr>
      </p:cxnSp>
      <p:cxnSp>
        <p:nvCxnSpPr>
          <p:cNvPr id="435" name="Google Shape;435;p22"/>
          <p:cNvCxnSpPr>
            <a:stCxn id="430" idx="1"/>
            <a:endCxn id="433" idx="1"/>
          </p:cNvCxnSpPr>
          <p:nvPr/>
        </p:nvCxnSpPr>
        <p:spPr>
          <a:xfrm flipH="1" rot="10800000">
            <a:off x="3070157" y="3872827"/>
            <a:ext cx="508800" cy="694200"/>
          </a:xfrm>
          <a:prstGeom prst="bentConnector3">
            <a:avLst>
              <a:gd fmla="val -44930" name="adj1"/>
            </a:avLst>
          </a:prstGeom>
          <a:noFill/>
          <a:ln cap="flat" cmpd="sng" w="12700">
            <a:solidFill>
              <a:srgbClr val="500000"/>
            </a:solidFill>
            <a:prstDash val="dot"/>
            <a:round/>
            <a:headEnd len="med" w="med" type="triangle"/>
            <a:tailEnd len="sm" w="sm" type="none"/>
          </a:ln>
        </p:spPr>
      </p:cxnSp>
      <p:cxnSp>
        <p:nvCxnSpPr>
          <p:cNvPr id="436" name="Google Shape;436;p22"/>
          <p:cNvCxnSpPr>
            <a:stCxn id="429" idx="1"/>
            <a:endCxn id="433" idx="1"/>
          </p:cNvCxnSpPr>
          <p:nvPr/>
        </p:nvCxnSpPr>
        <p:spPr>
          <a:xfrm flipH="1" rot="10800000">
            <a:off x="3070157" y="3872945"/>
            <a:ext cx="508800" cy="987900"/>
          </a:xfrm>
          <a:prstGeom prst="bentConnector3">
            <a:avLst>
              <a:gd fmla="val -44930" name="adj1"/>
            </a:avLst>
          </a:prstGeom>
          <a:noFill/>
          <a:ln cap="flat" cmpd="sng" w="12700">
            <a:solidFill>
              <a:srgbClr val="500000"/>
            </a:solidFill>
            <a:prstDash val="dot"/>
            <a:round/>
            <a:headEnd len="med" w="med" type="triangle"/>
            <a:tailEnd len="sm" w="sm" type="none"/>
          </a:ln>
        </p:spPr>
      </p:cxnSp>
      <p:cxnSp>
        <p:nvCxnSpPr>
          <p:cNvPr id="437" name="Google Shape;437;p22"/>
          <p:cNvCxnSpPr>
            <a:stCxn id="419" idx="1"/>
            <a:endCxn id="433" idx="1"/>
          </p:cNvCxnSpPr>
          <p:nvPr/>
        </p:nvCxnSpPr>
        <p:spPr>
          <a:xfrm flipH="1" rot="10800000">
            <a:off x="3070157" y="3872764"/>
            <a:ext cx="508800" cy="1281900"/>
          </a:xfrm>
          <a:prstGeom prst="bentConnector3">
            <a:avLst>
              <a:gd fmla="val -44930" name="adj1"/>
            </a:avLst>
          </a:prstGeom>
          <a:noFill/>
          <a:ln cap="flat" cmpd="sng" w="12700">
            <a:solidFill>
              <a:srgbClr val="500000"/>
            </a:solidFill>
            <a:prstDash val="dot"/>
            <a:round/>
            <a:headEnd len="med" w="med" type="triangle"/>
            <a:tailEnd len="sm" w="sm" type="none"/>
          </a:ln>
        </p:spPr>
      </p:cxnSp>
      <p:cxnSp>
        <p:nvCxnSpPr>
          <p:cNvPr id="438" name="Google Shape;438;p22"/>
          <p:cNvCxnSpPr>
            <a:stCxn id="433" idx="2"/>
            <a:endCxn id="431" idx="3"/>
          </p:cNvCxnSpPr>
          <p:nvPr/>
        </p:nvCxnSpPr>
        <p:spPr>
          <a:xfrm rot="5400000">
            <a:off x="3565737" y="3973198"/>
            <a:ext cx="307500" cy="292800"/>
          </a:xfrm>
          <a:prstGeom prst="bentConnector2">
            <a:avLst/>
          </a:prstGeom>
          <a:noFill/>
          <a:ln cap="flat" cmpd="sng" w="12700">
            <a:solidFill>
              <a:srgbClr val="500000"/>
            </a:solidFill>
            <a:prstDash val="dot"/>
            <a:round/>
            <a:headEnd len="med" w="med" type="triangle"/>
            <a:tailEnd len="sm" w="sm" type="none"/>
          </a:ln>
        </p:spPr>
      </p:cxnSp>
      <p:cxnSp>
        <p:nvCxnSpPr>
          <p:cNvPr id="439" name="Google Shape;439;p22"/>
          <p:cNvCxnSpPr>
            <a:stCxn id="433" idx="2"/>
            <a:endCxn id="430" idx="3"/>
          </p:cNvCxnSpPr>
          <p:nvPr/>
        </p:nvCxnSpPr>
        <p:spPr>
          <a:xfrm rot="5400000">
            <a:off x="3418887" y="4120048"/>
            <a:ext cx="601200" cy="292800"/>
          </a:xfrm>
          <a:prstGeom prst="bentConnector2">
            <a:avLst/>
          </a:prstGeom>
          <a:noFill/>
          <a:ln cap="flat" cmpd="sng" w="12700">
            <a:solidFill>
              <a:srgbClr val="500000"/>
            </a:solidFill>
            <a:prstDash val="dot"/>
            <a:round/>
            <a:headEnd len="med" w="med" type="triangle"/>
            <a:tailEnd len="sm" w="sm" type="none"/>
          </a:ln>
        </p:spPr>
      </p:cxnSp>
      <p:cxnSp>
        <p:nvCxnSpPr>
          <p:cNvPr id="440" name="Google Shape;440;p22"/>
          <p:cNvCxnSpPr>
            <a:stCxn id="433" idx="2"/>
            <a:endCxn id="429" idx="3"/>
          </p:cNvCxnSpPr>
          <p:nvPr/>
        </p:nvCxnSpPr>
        <p:spPr>
          <a:xfrm rot="5400000">
            <a:off x="3272037" y="4266898"/>
            <a:ext cx="894900" cy="292800"/>
          </a:xfrm>
          <a:prstGeom prst="bentConnector2">
            <a:avLst/>
          </a:prstGeom>
          <a:noFill/>
          <a:ln cap="flat" cmpd="sng" w="12700">
            <a:solidFill>
              <a:srgbClr val="500000"/>
            </a:solidFill>
            <a:prstDash val="dot"/>
            <a:round/>
            <a:headEnd len="med" w="med" type="triangle"/>
            <a:tailEnd len="sm" w="sm" type="none"/>
          </a:ln>
        </p:spPr>
      </p:cxnSp>
      <p:cxnSp>
        <p:nvCxnSpPr>
          <p:cNvPr id="441" name="Google Shape;441;p22"/>
          <p:cNvCxnSpPr>
            <a:stCxn id="433" idx="2"/>
            <a:endCxn id="419" idx="3"/>
          </p:cNvCxnSpPr>
          <p:nvPr/>
        </p:nvCxnSpPr>
        <p:spPr>
          <a:xfrm rot="5400000">
            <a:off x="3125037" y="4413898"/>
            <a:ext cx="1188900" cy="292800"/>
          </a:xfrm>
          <a:prstGeom prst="bentConnector2">
            <a:avLst/>
          </a:prstGeom>
          <a:noFill/>
          <a:ln cap="flat" cmpd="sng" w="12700">
            <a:solidFill>
              <a:srgbClr val="500000"/>
            </a:solidFill>
            <a:prstDash val="dot"/>
            <a:round/>
            <a:headEnd len="med" w="med" type="triangle"/>
            <a:tailEnd len="sm" w="sm" type="none"/>
          </a:ln>
        </p:spPr>
      </p:cxnSp>
      <p:cxnSp>
        <p:nvCxnSpPr>
          <p:cNvPr id="442" name="Google Shape;442;p22"/>
          <p:cNvCxnSpPr>
            <a:endCxn id="417" idx="2"/>
          </p:cNvCxnSpPr>
          <p:nvPr/>
        </p:nvCxnSpPr>
        <p:spPr>
          <a:xfrm rot="10800000">
            <a:off x="2099547" y="4562570"/>
            <a:ext cx="970500" cy="386700"/>
          </a:xfrm>
          <a:prstGeom prst="bentConnector3">
            <a:avLst>
              <a:gd fmla="val 87682" name="adj1"/>
            </a:avLst>
          </a:prstGeom>
          <a:noFill/>
          <a:ln cap="flat" cmpd="sng" w="12700">
            <a:solidFill>
              <a:srgbClr val="500000"/>
            </a:solidFill>
            <a:prstDash val="dot"/>
            <a:round/>
            <a:headEnd len="med" w="med" type="triangle"/>
            <a:tailEnd len="med" w="med" type="triangle"/>
          </a:ln>
        </p:spPr>
      </p:cxnSp>
      <p:cxnSp>
        <p:nvCxnSpPr>
          <p:cNvPr id="443" name="Google Shape;443;p22"/>
          <p:cNvCxnSpPr>
            <a:stCxn id="423" idx="3"/>
          </p:cNvCxnSpPr>
          <p:nvPr/>
        </p:nvCxnSpPr>
        <p:spPr>
          <a:xfrm flipH="1">
            <a:off x="3577830" y="3445954"/>
            <a:ext cx="631200" cy="1809900"/>
          </a:xfrm>
          <a:prstGeom prst="bentConnector4">
            <a:avLst>
              <a:gd fmla="val -27162" name="adj1"/>
              <a:gd fmla="val 99379" name="adj2"/>
            </a:avLst>
          </a:prstGeom>
          <a:noFill/>
          <a:ln cap="flat" cmpd="sng" w="12700">
            <a:solidFill>
              <a:srgbClr val="500000"/>
            </a:solidFill>
            <a:prstDash val="dot"/>
            <a:round/>
            <a:headEnd len="med" w="med" type="triangle"/>
            <a:tailEnd len="sm" w="sm" type="none"/>
          </a:ln>
        </p:spPr>
      </p:cxnSp>
      <p:cxnSp>
        <p:nvCxnSpPr>
          <p:cNvPr id="444" name="Google Shape;444;p22"/>
          <p:cNvCxnSpPr>
            <a:stCxn id="423" idx="3"/>
          </p:cNvCxnSpPr>
          <p:nvPr/>
        </p:nvCxnSpPr>
        <p:spPr>
          <a:xfrm flipH="1">
            <a:off x="3576030" y="3445954"/>
            <a:ext cx="633000" cy="1503300"/>
          </a:xfrm>
          <a:prstGeom prst="bentConnector4">
            <a:avLst>
              <a:gd fmla="val -27086" name="adj1"/>
              <a:gd fmla="val 99562" name="adj2"/>
            </a:avLst>
          </a:prstGeom>
          <a:noFill/>
          <a:ln cap="flat" cmpd="sng" w="12700">
            <a:solidFill>
              <a:srgbClr val="500000"/>
            </a:solidFill>
            <a:prstDash val="dot"/>
            <a:round/>
            <a:headEnd len="med" w="med" type="triangle"/>
            <a:tailEnd len="sm" w="sm" type="none"/>
          </a:ln>
        </p:spPr>
      </p:cxnSp>
      <p:cxnSp>
        <p:nvCxnSpPr>
          <p:cNvPr id="445" name="Google Shape;445;p22"/>
          <p:cNvCxnSpPr>
            <a:stCxn id="433" idx="3"/>
          </p:cNvCxnSpPr>
          <p:nvPr/>
        </p:nvCxnSpPr>
        <p:spPr>
          <a:xfrm>
            <a:off x="4152900" y="3872803"/>
            <a:ext cx="1812900" cy="411300"/>
          </a:xfrm>
          <a:prstGeom prst="bentConnector3">
            <a:avLst>
              <a:gd fmla="val 50003" name="adj1"/>
            </a:avLst>
          </a:prstGeom>
          <a:noFill/>
          <a:ln cap="flat" cmpd="sng" w="12700">
            <a:solidFill>
              <a:srgbClr val="500000"/>
            </a:solidFill>
            <a:prstDash val="dot"/>
            <a:round/>
            <a:headEnd len="sm" w="sm" type="none"/>
            <a:tailEnd len="med" w="med" type="triangle"/>
          </a:ln>
        </p:spPr>
      </p:cxnSp>
      <p:cxnSp>
        <p:nvCxnSpPr>
          <p:cNvPr id="446" name="Google Shape;446;p22"/>
          <p:cNvCxnSpPr>
            <a:stCxn id="425" idx="3"/>
          </p:cNvCxnSpPr>
          <p:nvPr/>
        </p:nvCxnSpPr>
        <p:spPr>
          <a:xfrm>
            <a:off x="3167347" y="3598505"/>
            <a:ext cx="405900" cy="191400"/>
          </a:xfrm>
          <a:prstGeom prst="bentConnector3">
            <a:avLst>
              <a:gd fmla="val 49982" name="adj1"/>
            </a:avLst>
          </a:prstGeom>
          <a:noFill/>
          <a:ln cap="flat" cmpd="sng" w="12700">
            <a:solidFill>
              <a:srgbClr val="500000"/>
            </a:solidFill>
            <a:prstDash val="dot"/>
            <a:round/>
            <a:headEnd len="med" w="med" type="triangle"/>
            <a:tailEnd len="sm" w="sm" type="none"/>
          </a:ln>
        </p:spPr>
      </p:cxnSp>
      <p:cxnSp>
        <p:nvCxnSpPr>
          <p:cNvPr id="447" name="Google Shape;447;p22"/>
          <p:cNvCxnSpPr/>
          <p:nvPr/>
        </p:nvCxnSpPr>
        <p:spPr>
          <a:xfrm rot="10800000">
            <a:off x="3166604" y="3688044"/>
            <a:ext cx="406500" cy="145500"/>
          </a:xfrm>
          <a:prstGeom prst="bentConnector3">
            <a:avLst>
              <a:gd fmla="val 60562" name="adj1"/>
            </a:avLst>
          </a:prstGeom>
          <a:noFill/>
          <a:ln cap="flat" cmpd="sng" w="12700">
            <a:solidFill>
              <a:srgbClr val="500000"/>
            </a:solidFill>
            <a:prstDash val="dot"/>
            <a:round/>
            <a:headEnd len="med" w="med" type="triangle"/>
            <a:tailEnd len="sm" w="sm" type="none"/>
          </a:ln>
        </p:spPr>
      </p:cxnSp>
      <p:sp>
        <p:nvSpPr>
          <p:cNvPr id="448" name="Google Shape;448;p22"/>
          <p:cNvSpPr txBox="1"/>
          <p:nvPr/>
        </p:nvSpPr>
        <p:spPr>
          <a:xfrm>
            <a:off x="4345675" y="4716148"/>
            <a:ext cx="49261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-Received Data</a:t>
            </a:r>
            <a:endParaRPr/>
          </a:p>
        </p:txBody>
      </p:sp>
      <p:sp>
        <p:nvSpPr>
          <p:cNvPr id="449" name="Google Shape;449;p22"/>
          <p:cNvSpPr txBox="1"/>
          <p:nvPr/>
        </p:nvSpPr>
        <p:spPr>
          <a:xfrm>
            <a:off x="2785252" y="3867371"/>
            <a:ext cx="650115"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-Itemized task instructions</a:t>
            </a:r>
            <a:endParaRPr/>
          </a:p>
          <a:p>
            <a:pPr indent="0" lvl="0" marL="0" marR="0" rtl="0" algn="l">
              <a:spcBef>
                <a:spcPts val="0"/>
              </a:spcBef>
              <a:spcAft>
                <a:spcPts val="0"/>
              </a:spcAft>
              <a:buNone/>
            </a:pPr>
            <a:r>
              <a:t/>
            </a:r>
            <a:endParaRPr i="1" sz="525">
              <a:solidFill>
                <a:srgbClr val="595959"/>
              </a:solidFill>
              <a:latin typeface="Arial"/>
              <a:ea typeface="Arial"/>
              <a:cs typeface="Arial"/>
              <a:sym typeface="Arial"/>
            </a:endParaRPr>
          </a:p>
        </p:txBody>
      </p:sp>
      <p:sp>
        <p:nvSpPr>
          <p:cNvPr id="450" name="Google Shape;450;p22"/>
          <p:cNvSpPr txBox="1"/>
          <p:nvPr/>
        </p:nvSpPr>
        <p:spPr>
          <a:xfrm>
            <a:off x="2404264" y="4941259"/>
            <a:ext cx="522904"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-Msgs</a:t>
            </a:r>
            <a:endParaRPr i="1" sz="525">
              <a:solidFill>
                <a:srgbClr val="595959"/>
              </a:solidFill>
              <a:latin typeface="Arial"/>
              <a:ea typeface="Arial"/>
              <a:cs typeface="Arial"/>
              <a:sym typeface="Arial"/>
            </a:endParaRPr>
          </a:p>
        </p:txBody>
      </p:sp>
      <p:cxnSp>
        <p:nvCxnSpPr>
          <p:cNvPr id="451" name="Google Shape;451;p22"/>
          <p:cNvCxnSpPr>
            <a:endCxn id="423" idx="1"/>
          </p:cNvCxnSpPr>
          <p:nvPr/>
        </p:nvCxnSpPr>
        <p:spPr>
          <a:xfrm flipH="1" rot="5400000">
            <a:off x="3557565" y="3596704"/>
            <a:ext cx="333900" cy="32400"/>
          </a:xfrm>
          <a:prstGeom prst="bentConnector4">
            <a:avLst>
              <a:gd fmla="val 33399" name="adj1"/>
              <a:gd fmla="val 302847" name="adj2"/>
            </a:avLst>
          </a:prstGeom>
          <a:noFill/>
          <a:ln cap="flat" cmpd="sng" w="12700">
            <a:solidFill>
              <a:srgbClr val="500000"/>
            </a:solidFill>
            <a:prstDash val="dot"/>
            <a:round/>
            <a:headEnd len="med" w="med" type="triangle"/>
            <a:tailEnd len="sm" w="sm" type="none"/>
          </a:ln>
        </p:spPr>
      </p:cxnSp>
      <p:sp>
        <p:nvSpPr>
          <p:cNvPr id="452" name="Google Shape;452;p22"/>
          <p:cNvSpPr txBox="1"/>
          <p:nvPr/>
        </p:nvSpPr>
        <p:spPr>
          <a:xfrm>
            <a:off x="3083014" y="3347028"/>
            <a:ext cx="403087"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p:txBody>
      </p:sp>
      <p:sp>
        <p:nvSpPr>
          <p:cNvPr id="453" name="Google Shape;453;p22"/>
          <p:cNvSpPr txBox="1"/>
          <p:nvPr/>
        </p:nvSpPr>
        <p:spPr>
          <a:xfrm>
            <a:off x="2841723" y="3650380"/>
            <a:ext cx="71745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-Emergency Task(s)</a:t>
            </a:r>
            <a:endParaRPr/>
          </a:p>
        </p:txBody>
      </p:sp>
      <p:cxnSp>
        <p:nvCxnSpPr>
          <p:cNvPr id="454" name="Google Shape;454;p22"/>
          <p:cNvCxnSpPr>
            <a:stCxn id="455" idx="2"/>
          </p:cNvCxnSpPr>
          <p:nvPr/>
        </p:nvCxnSpPr>
        <p:spPr>
          <a:xfrm>
            <a:off x="1018648" y="3347028"/>
            <a:ext cx="2060100" cy="1019700"/>
          </a:xfrm>
          <a:prstGeom prst="bentConnector3">
            <a:avLst>
              <a:gd fmla="val 65389" name="adj1"/>
            </a:avLst>
          </a:prstGeom>
          <a:noFill/>
          <a:ln cap="flat" cmpd="sng" w="12700">
            <a:solidFill>
              <a:srgbClr val="500000"/>
            </a:solidFill>
            <a:prstDash val="dash"/>
            <a:round/>
            <a:headEnd len="sm" w="sm" type="none"/>
            <a:tailEnd len="med" w="med" type="triangle"/>
          </a:ln>
        </p:spPr>
      </p:cxnSp>
      <p:cxnSp>
        <p:nvCxnSpPr>
          <p:cNvPr id="456" name="Google Shape;456;p22"/>
          <p:cNvCxnSpPr>
            <a:stCxn id="455" idx="2"/>
          </p:cNvCxnSpPr>
          <p:nvPr/>
        </p:nvCxnSpPr>
        <p:spPr>
          <a:xfrm>
            <a:off x="1018648" y="3347028"/>
            <a:ext cx="1345200" cy="1320600"/>
          </a:xfrm>
          <a:prstGeom prst="bentConnector3">
            <a:avLst>
              <a:gd fmla="val 99849" name="adj1"/>
            </a:avLst>
          </a:prstGeom>
          <a:noFill/>
          <a:ln cap="flat" cmpd="sng" w="12700">
            <a:solidFill>
              <a:srgbClr val="500000"/>
            </a:solidFill>
            <a:prstDash val="dash"/>
            <a:round/>
            <a:headEnd len="sm" w="sm" type="none"/>
            <a:tailEnd len="sm" w="sm" type="none"/>
          </a:ln>
        </p:spPr>
      </p:cxnSp>
      <p:cxnSp>
        <p:nvCxnSpPr>
          <p:cNvPr id="457" name="Google Shape;457;p22"/>
          <p:cNvCxnSpPr/>
          <p:nvPr/>
        </p:nvCxnSpPr>
        <p:spPr>
          <a:xfrm>
            <a:off x="2375230" y="4658052"/>
            <a:ext cx="690471" cy="0"/>
          </a:xfrm>
          <a:prstGeom prst="straightConnector1">
            <a:avLst/>
          </a:prstGeom>
          <a:noFill/>
          <a:ln cap="flat" cmpd="sng" w="12700">
            <a:solidFill>
              <a:srgbClr val="500000"/>
            </a:solidFill>
            <a:prstDash val="dash"/>
            <a:round/>
            <a:headEnd len="sm" w="sm" type="none"/>
            <a:tailEnd len="med" w="med" type="triangle"/>
          </a:ln>
        </p:spPr>
      </p:cxnSp>
      <p:cxnSp>
        <p:nvCxnSpPr>
          <p:cNvPr id="458" name="Google Shape;458;p22"/>
          <p:cNvCxnSpPr>
            <a:stCxn id="455" idx="2"/>
          </p:cNvCxnSpPr>
          <p:nvPr/>
        </p:nvCxnSpPr>
        <p:spPr>
          <a:xfrm>
            <a:off x="1018648" y="3347028"/>
            <a:ext cx="1343700" cy="1473900"/>
          </a:xfrm>
          <a:prstGeom prst="bentConnector2">
            <a:avLst/>
          </a:prstGeom>
          <a:noFill/>
          <a:ln cap="flat" cmpd="sng" w="12700">
            <a:solidFill>
              <a:srgbClr val="500000"/>
            </a:solidFill>
            <a:prstDash val="dash"/>
            <a:round/>
            <a:headEnd len="sm" w="sm" type="none"/>
            <a:tailEnd len="sm" w="sm" type="none"/>
          </a:ln>
        </p:spPr>
      </p:cxnSp>
      <p:cxnSp>
        <p:nvCxnSpPr>
          <p:cNvPr id="459" name="Google Shape;459;p22"/>
          <p:cNvCxnSpPr>
            <a:stCxn id="455" idx="2"/>
          </p:cNvCxnSpPr>
          <p:nvPr/>
        </p:nvCxnSpPr>
        <p:spPr>
          <a:xfrm>
            <a:off x="1018648" y="3347028"/>
            <a:ext cx="1342500" cy="1896300"/>
          </a:xfrm>
          <a:prstGeom prst="bentConnector2">
            <a:avLst/>
          </a:prstGeom>
          <a:noFill/>
          <a:ln cap="flat" cmpd="sng" w="12700">
            <a:solidFill>
              <a:srgbClr val="500000"/>
            </a:solidFill>
            <a:prstDash val="dash"/>
            <a:round/>
            <a:headEnd len="sm" w="sm" type="none"/>
            <a:tailEnd len="sm" w="sm" type="none"/>
          </a:ln>
        </p:spPr>
      </p:cxnSp>
      <p:cxnSp>
        <p:nvCxnSpPr>
          <p:cNvPr id="460" name="Google Shape;460;p22"/>
          <p:cNvCxnSpPr/>
          <p:nvPr/>
        </p:nvCxnSpPr>
        <p:spPr>
          <a:xfrm>
            <a:off x="2378122" y="5235302"/>
            <a:ext cx="690471" cy="0"/>
          </a:xfrm>
          <a:prstGeom prst="straightConnector1">
            <a:avLst/>
          </a:prstGeom>
          <a:noFill/>
          <a:ln cap="flat" cmpd="sng" w="12700">
            <a:solidFill>
              <a:srgbClr val="500000"/>
            </a:solidFill>
            <a:prstDash val="dash"/>
            <a:round/>
            <a:headEnd len="sm" w="sm" type="none"/>
            <a:tailEnd len="med" w="med" type="triangle"/>
          </a:ln>
        </p:spPr>
      </p:cxnSp>
      <p:sp>
        <p:nvSpPr>
          <p:cNvPr id="461" name="Google Shape;461;p22"/>
          <p:cNvSpPr txBox="1"/>
          <p:nvPr/>
        </p:nvSpPr>
        <p:spPr>
          <a:xfrm>
            <a:off x="2415765" y="5215163"/>
            <a:ext cx="734450"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-GP Measurement</a:t>
            </a:r>
            <a:endParaRPr/>
          </a:p>
        </p:txBody>
      </p:sp>
      <p:cxnSp>
        <p:nvCxnSpPr>
          <p:cNvPr id="462" name="Google Shape;462;p22"/>
          <p:cNvCxnSpPr>
            <a:stCxn id="455" idx="2"/>
            <a:endCxn id="417" idx="3"/>
          </p:cNvCxnSpPr>
          <p:nvPr/>
        </p:nvCxnSpPr>
        <p:spPr>
          <a:xfrm>
            <a:off x="1018648" y="3347028"/>
            <a:ext cx="946800" cy="772500"/>
          </a:xfrm>
          <a:prstGeom prst="bentConnector2">
            <a:avLst/>
          </a:prstGeom>
          <a:noFill/>
          <a:ln cap="flat" cmpd="sng" w="12700">
            <a:solidFill>
              <a:srgbClr val="500000"/>
            </a:solidFill>
            <a:prstDash val="dash"/>
            <a:round/>
            <a:headEnd len="sm" w="sm" type="none"/>
            <a:tailEnd len="med" w="med" type="triangle"/>
          </a:ln>
        </p:spPr>
      </p:cxnSp>
      <p:sp>
        <p:nvSpPr>
          <p:cNvPr id="463" name="Google Shape;463;p22"/>
          <p:cNvSpPr txBox="1"/>
          <p:nvPr/>
        </p:nvSpPr>
        <p:spPr>
          <a:xfrm>
            <a:off x="2404264" y="4450439"/>
            <a:ext cx="499704"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-Eclipse info</a:t>
            </a:r>
            <a:endParaRPr/>
          </a:p>
        </p:txBody>
      </p:sp>
      <p:sp>
        <p:nvSpPr>
          <p:cNvPr id="464" name="Google Shape;464;p22"/>
          <p:cNvSpPr txBox="1"/>
          <p:nvPr/>
        </p:nvSpPr>
        <p:spPr>
          <a:xfrm>
            <a:off x="3368252" y="3389823"/>
            <a:ext cx="391029"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-State</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-Data (out)</a:t>
            </a:r>
            <a:endParaRPr/>
          </a:p>
        </p:txBody>
      </p:sp>
      <p:sp>
        <p:nvSpPr>
          <p:cNvPr id="465" name="Google Shape;465;p22"/>
          <p:cNvSpPr/>
          <p:nvPr/>
        </p:nvSpPr>
        <p:spPr>
          <a:xfrm>
            <a:off x="7449599" y="1693778"/>
            <a:ext cx="1585932" cy="3987694"/>
          </a:xfrm>
          <a:prstGeom prst="rect">
            <a:avLst/>
          </a:prstGeom>
          <a:no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rgbClr val="000000"/>
                </a:solidFill>
                <a:latin typeface="Arial"/>
                <a:ea typeface="Arial"/>
                <a:cs typeface="Arial"/>
                <a:sym typeface="Arial"/>
              </a:rPr>
              <a:t>Engineering Module - Initial Implementation :</a:t>
            </a:r>
            <a:endParaRPr/>
          </a:p>
          <a:p>
            <a:pPr indent="0" lvl="0" marL="0" marR="0" rtl="0" algn="l">
              <a:spcBef>
                <a:spcPts val="0"/>
              </a:spcBef>
              <a:spcAft>
                <a:spcPts val="0"/>
              </a:spcAft>
              <a:buNone/>
            </a:pPr>
            <a:r>
              <a:t/>
            </a:r>
            <a:endParaRPr b="1" sz="750">
              <a:solidFill>
                <a:srgbClr val="000000"/>
              </a:solidFill>
              <a:latin typeface="Arial"/>
              <a:ea typeface="Arial"/>
              <a:cs typeface="Arial"/>
              <a:sym typeface="Arial"/>
            </a:endParaRPr>
          </a:p>
          <a:p>
            <a:pPr indent="0" lvl="0" marL="0" marR="0" rtl="0" algn="l">
              <a:spcBef>
                <a:spcPts val="0"/>
              </a:spcBef>
              <a:spcAft>
                <a:spcPts val="0"/>
              </a:spcAft>
              <a:buNone/>
            </a:pPr>
            <a:r>
              <a:rPr b="1" i="1" lang="en-US" sz="750">
                <a:solidFill>
                  <a:srgbClr val="000000"/>
                </a:solidFill>
                <a:latin typeface="Arial"/>
                <a:ea typeface="Arial"/>
                <a:cs typeface="Arial"/>
                <a:sym typeface="Arial"/>
              </a:rPr>
              <a:t>Platform Emulator</a:t>
            </a:r>
            <a:endParaRPr/>
          </a:p>
          <a:p>
            <a:pPr indent="0" lvl="0" marL="0" marR="0" rtl="0" algn="l">
              <a:spcBef>
                <a:spcPts val="0"/>
              </a:spcBef>
              <a:spcAft>
                <a:spcPts val="0"/>
              </a:spcAft>
              <a:buNone/>
            </a:pPr>
            <a:r>
              <a:rPr lang="en-US" sz="675">
                <a:solidFill>
                  <a:srgbClr val="000000"/>
                </a:solidFill>
                <a:latin typeface="Arial"/>
                <a:ea typeface="Arial"/>
                <a:cs typeface="Arial"/>
                <a:sym typeface="Arial"/>
              </a:rPr>
              <a:t>Simulates the agent’s on-board subsystems</a:t>
            </a:r>
            <a:endParaRPr/>
          </a:p>
          <a:p>
            <a:pPr indent="0" lvl="0" marL="0" marR="0" rtl="0" algn="l">
              <a:spcBef>
                <a:spcPts val="0"/>
              </a:spcBef>
              <a:spcAft>
                <a:spcPts val="0"/>
              </a:spcAft>
              <a:buNone/>
            </a:pPr>
            <a:r>
              <a:t/>
            </a:r>
            <a:endParaRPr b="1" i="1" sz="750">
              <a:solidFill>
                <a:srgbClr val="000000"/>
              </a:solidFill>
              <a:latin typeface="Arial"/>
              <a:ea typeface="Arial"/>
              <a:cs typeface="Arial"/>
              <a:sym typeface="Arial"/>
            </a:endParaRPr>
          </a:p>
          <a:p>
            <a:pPr indent="0" lvl="0" marL="0" marR="0" rtl="0" algn="l">
              <a:spcBef>
                <a:spcPts val="0"/>
              </a:spcBef>
              <a:spcAft>
                <a:spcPts val="0"/>
              </a:spcAft>
              <a:buNone/>
            </a:pPr>
            <a:r>
              <a:rPr i="1" lang="en-US" sz="675">
                <a:solidFill>
                  <a:srgbClr val="000000"/>
                </a:solidFill>
                <a:latin typeface="Arial"/>
                <a:ea typeface="Arial"/>
                <a:cs typeface="Arial"/>
                <a:sym typeface="Arial"/>
              </a:rPr>
              <a:t>Command and Data Handling (CDH)</a:t>
            </a:r>
            <a:endParaRPr/>
          </a:p>
          <a:p>
            <a:pPr indent="-128588" lvl="0" marL="128588" marR="0" rtl="0" algn="l">
              <a:spcBef>
                <a:spcPts val="0"/>
              </a:spcBef>
              <a:spcAft>
                <a:spcPts val="0"/>
              </a:spcAft>
              <a:buClr>
                <a:srgbClr val="000000"/>
              </a:buClr>
              <a:buSzPts val="675"/>
              <a:buFont typeface="Arial"/>
              <a:buChar char="•"/>
            </a:pPr>
            <a:r>
              <a:rPr lang="en-US" sz="675">
                <a:solidFill>
                  <a:srgbClr val="000000"/>
                </a:solidFill>
                <a:latin typeface="Arial"/>
                <a:ea typeface="Arial"/>
                <a:cs typeface="Arial"/>
                <a:sym typeface="Arial"/>
              </a:rPr>
              <a:t>Receive commands to perform from planner</a:t>
            </a:r>
            <a:endParaRPr/>
          </a:p>
          <a:p>
            <a:pPr indent="-128588" lvl="0" marL="128588" marR="0" rtl="0" algn="l">
              <a:spcBef>
                <a:spcPts val="0"/>
              </a:spcBef>
              <a:spcAft>
                <a:spcPts val="0"/>
              </a:spcAft>
              <a:buClr>
                <a:srgbClr val="000000"/>
              </a:buClr>
              <a:buSzPts val="675"/>
              <a:buFont typeface="Arial"/>
              <a:buChar char="•"/>
            </a:pPr>
            <a:r>
              <a:rPr lang="en-US" sz="675">
                <a:solidFill>
                  <a:srgbClr val="000000"/>
                </a:solidFill>
                <a:latin typeface="Arial"/>
                <a:ea typeface="Arial"/>
                <a:cs typeface="Arial"/>
                <a:sym typeface="Arial"/>
              </a:rPr>
              <a:t>Track and manage agent’s internal memory state</a:t>
            </a:r>
            <a:endParaRPr/>
          </a:p>
          <a:p>
            <a:pPr indent="-128588" lvl="0" marL="128588" marR="0" rtl="0" algn="l">
              <a:spcBef>
                <a:spcPts val="0"/>
              </a:spcBef>
              <a:spcAft>
                <a:spcPts val="0"/>
              </a:spcAft>
              <a:buClr>
                <a:srgbClr val="000000"/>
              </a:buClr>
              <a:buSzPts val="675"/>
              <a:buFont typeface="Arial"/>
              <a:buChar char="•"/>
            </a:pPr>
            <a:r>
              <a:rPr lang="en-US" sz="675">
                <a:solidFill>
                  <a:srgbClr val="000000"/>
                </a:solidFill>
                <a:latin typeface="Arial"/>
                <a:ea typeface="Arial"/>
                <a:cs typeface="Arial"/>
                <a:sym typeface="Arial"/>
              </a:rPr>
              <a:t>React to the platform’s critical or failure states </a:t>
            </a:r>
            <a:endParaRPr/>
          </a:p>
          <a:p>
            <a:pPr indent="0" lvl="0" marL="0" marR="0" rtl="0" algn="l">
              <a:spcBef>
                <a:spcPts val="0"/>
              </a:spcBef>
              <a:spcAft>
                <a:spcPts val="0"/>
              </a:spcAft>
              <a:buNone/>
            </a:pPr>
            <a:r>
              <a:rPr i="1" lang="en-US" sz="675">
                <a:solidFill>
                  <a:srgbClr val="000000"/>
                </a:solidFill>
                <a:latin typeface="Arial"/>
                <a:ea typeface="Arial"/>
                <a:cs typeface="Arial"/>
                <a:sym typeface="Arial"/>
              </a:rPr>
              <a:t>Guidance Navigation and Control (GNC)</a:t>
            </a:r>
            <a:endParaRPr/>
          </a:p>
          <a:p>
            <a:pPr indent="-128588" lvl="0" marL="128588" marR="0" rtl="0" algn="l">
              <a:spcBef>
                <a:spcPts val="0"/>
              </a:spcBef>
              <a:spcAft>
                <a:spcPts val="0"/>
              </a:spcAft>
              <a:buClr>
                <a:srgbClr val="000000"/>
              </a:buClr>
              <a:buSzPts val="675"/>
              <a:buFont typeface="Arial"/>
              <a:buChar char="•"/>
            </a:pPr>
            <a:r>
              <a:rPr lang="en-US" sz="675">
                <a:solidFill>
                  <a:srgbClr val="000000"/>
                </a:solidFill>
                <a:latin typeface="Arial"/>
                <a:ea typeface="Arial"/>
                <a:cs typeface="Arial"/>
                <a:sym typeface="Arial"/>
              </a:rPr>
              <a:t>Sense and track agent’s position and velocity vector</a:t>
            </a:r>
            <a:endParaRPr/>
          </a:p>
          <a:p>
            <a:pPr indent="-128588" lvl="0" marL="128588" marR="0" rtl="0" algn="l">
              <a:spcBef>
                <a:spcPts val="0"/>
              </a:spcBef>
              <a:spcAft>
                <a:spcPts val="0"/>
              </a:spcAft>
              <a:buClr>
                <a:srgbClr val="000000"/>
              </a:buClr>
              <a:buSzPts val="675"/>
              <a:buFont typeface="Arial"/>
              <a:buChar char="•"/>
            </a:pPr>
            <a:r>
              <a:rPr lang="en-US" sz="675">
                <a:solidFill>
                  <a:srgbClr val="000000"/>
                </a:solidFill>
                <a:latin typeface="Arial"/>
                <a:ea typeface="Arial"/>
                <a:cs typeface="Arial"/>
                <a:sym typeface="Arial"/>
              </a:rPr>
              <a:t>Sense and track agent’s eclipse state</a:t>
            </a:r>
            <a:endParaRPr/>
          </a:p>
          <a:p>
            <a:pPr indent="0" lvl="0" marL="0" marR="0" rtl="0" algn="l">
              <a:spcBef>
                <a:spcPts val="0"/>
              </a:spcBef>
              <a:spcAft>
                <a:spcPts val="0"/>
              </a:spcAft>
              <a:buNone/>
            </a:pPr>
            <a:r>
              <a:rPr i="1" lang="en-US" sz="675">
                <a:solidFill>
                  <a:srgbClr val="000000"/>
                </a:solidFill>
                <a:latin typeface="Arial"/>
                <a:ea typeface="Arial"/>
                <a:cs typeface="Arial"/>
                <a:sym typeface="Arial"/>
              </a:rPr>
              <a:t>Electrical Power Subsystem (EPS)</a:t>
            </a:r>
            <a:endParaRPr/>
          </a:p>
          <a:p>
            <a:pPr indent="-128588" lvl="0" marL="128588" marR="0" rtl="0" algn="l">
              <a:spcBef>
                <a:spcPts val="0"/>
              </a:spcBef>
              <a:spcAft>
                <a:spcPts val="0"/>
              </a:spcAft>
              <a:buClr>
                <a:srgbClr val="000000"/>
              </a:buClr>
              <a:buSzPts val="675"/>
              <a:buFont typeface="Arial"/>
              <a:buChar char="•"/>
            </a:pPr>
            <a:r>
              <a:rPr lang="en-US" sz="675">
                <a:solidFill>
                  <a:srgbClr val="000000"/>
                </a:solidFill>
                <a:latin typeface="Arial"/>
                <a:ea typeface="Arial"/>
                <a:cs typeface="Arial"/>
                <a:sym typeface="Arial"/>
              </a:rPr>
              <a:t>Track power generation/consumption</a:t>
            </a:r>
            <a:endParaRPr/>
          </a:p>
          <a:p>
            <a:pPr indent="0" lvl="0" marL="0" marR="0" rtl="0" algn="l">
              <a:spcBef>
                <a:spcPts val="0"/>
              </a:spcBef>
              <a:spcAft>
                <a:spcPts val="0"/>
              </a:spcAft>
              <a:buNone/>
            </a:pPr>
            <a:r>
              <a:rPr i="1" lang="en-US" sz="675">
                <a:solidFill>
                  <a:srgbClr val="000000"/>
                </a:solidFill>
                <a:latin typeface="Arial"/>
                <a:ea typeface="Arial"/>
                <a:cs typeface="Arial"/>
                <a:sym typeface="Arial"/>
              </a:rPr>
              <a:t>Comms</a:t>
            </a:r>
            <a:endParaRPr/>
          </a:p>
          <a:p>
            <a:pPr indent="-128588" lvl="0" marL="128588" marR="0" rtl="0" algn="l">
              <a:spcBef>
                <a:spcPts val="0"/>
              </a:spcBef>
              <a:spcAft>
                <a:spcPts val="0"/>
              </a:spcAft>
              <a:buClr>
                <a:srgbClr val="000000"/>
              </a:buClr>
              <a:buSzPts val="675"/>
              <a:buFont typeface="Arial"/>
              <a:buChar char="•"/>
            </a:pPr>
            <a:r>
              <a:rPr lang="en-US" sz="675">
                <a:solidFill>
                  <a:srgbClr val="000000"/>
                </a:solidFill>
                <a:latin typeface="Arial"/>
                <a:ea typeface="Arial"/>
                <a:cs typeface="Arial"/>
                <a:sym typeface="Arial"/>
              </a:rPr>
              <a:t>Emulate transceiver buffers</a:t>
            </a:r>
            <a:endParaRPr/>
          </a:p>
          <a:p>
            <a:pPr indent="-128588" lvl="0" marL="128588" marR="0" rtl="0" algn="l">
              <a:spcBef>
                <a:spcPts val="0"/>
              </a:spcBef>
              <a:spcAft>
                <a:spcPts val="0"/>
              </a:spcAft>
              <a:buClr>
                <a:srgbClr val="000000"/>
              </a:buClr>
              <a:buSzPts val="675"/>
              <a:buFont typeface="Arial"/>
              <a:buChar char="•"/>
            </a:pPr>
            <a:r>
              <a:rPr lang="en-US" sz="675">
                <a:solidFill>
                  <a:srgbClr val="000000"/>
                </a:solidFill>
                <a:latin typeface="Arial"/>
                <a:ea typeface="Arial"/>
                <a:cs typeface="Arial"/>
                <a:sym typeface="Arial"/>
              </a:rPr>
              <a:t>Discards messages that cannot fit in buffers</a:t>
            </a:r>
            <a:endParaRPr/>
          </a:p>
          <a:p>
            <a:pPr indent="0" lvl="0" marL="0" marR="0" rtl="0" algn="l">
              <a:spcBef>
                <a:spcPts val="0"/>
              </a:spcBef>
              <a:spcAft>
                <a:spcPts val="0"/>
              </a:spcAft>
              <a:buNone/>
            </a:pPr>
            <a:r>
              <a:rPr i="1" lang="en-US" sz="675">
                <a:solidFill>
                  <a:srgbClr val="000000"/>
                </a:solidFill>
                <a:latin typeface="Arial"/>
                <a:ea typeface="Arial"/>
                <a:cs typeface="Arial"/>
                <a:sym typeface="Arial"/>
              </a:rPr>
              <a:t>Payload</a:t>
            </a:r>
            <a:endParaRPr/>
          </a:p>
          <a:p>
            <a:pPr indent="-128588" lvl="0" marL="128588" marR="0" rtl="0" algn="l">
              <a:spcBef>
                <a:spcPts val="0"/>
              </a:spcBef>
              <a:spcAft>
                <a:spcPts val="0"/>
              </a:spcAft>
              <a:buClr>
                <a:srgbClr val="000000"/>
              </a:buClr>
              <a:buSzPts val="675"/>
              <a:buFont typeface="Arial"/>
              <a:buChar char="•"/>
            </a:pPr>
            <a:r>
              <a:rPr lang="en-US" sz="675">
                <a:solidFill>
                  <a:srgbClr val="000000"/>
                </a:solidFill>
                <a:latin typeface="Arial"/>
                <a:ea typeface="Arial"/>
                <a:cs typeface="Arial"/>
                <a:sym typeface="Arial"/>
              </a:rPr>
              <a:t>Requests measurement information to the environment</a:t>
            </a:r>
            <a:endParaRPr/>
          </a:p>
          <a:p>
            <a:pPr indent="-128588" lvl="0" marL="128588" marR="0" rtl="0" algn="l">
              <a:spcBef>
                <a:spcPts val="0"/>
              </a:spcBef>
              <a:spcAft>
                <a:spcPts val="0"/>
              </a:spcAft>
              <a:buClr>
                <a:srgbClr val="000000"/>
              </a:buClr>
              <a:buSzPts val="675"/>
              <a:buFont typeface="Arial"/>
              <a:buChar char="•"/>
            </a:pPr>
            <a:r>
              <a:rPr lang="en-US" sz="675">
                <a:solidFill>
                  <a:srgbClr val="000000"/>
                </a:solidFill>
                <a:latin typeface="Arial"/>
                <a:ea typeface="Arial"/>
                <a:cs typeface="Arial"/>
                <a:sym typeface="Arial"/>
              </a:rPr>
              <a:t>Provides CDH with simulated instrument results from an observation</a:t>
            </a:r>
            <a:endParaRPr/>
          </a:p>
          <a:p>
            <a:pPr indent="0" lvl="0" marL="0" marR="0" rtl="0" algn="l">
              <a:spcBef>
                <a:spcPts val="0"/>
              </a:spcBef>
              <a:spcAft>
                <a:spcPts val="0"/>
              </a:spcAft>
              <a:buNone/>
            </a:pPr>
            <a:r>
              <a:t/>
            </a:r>
            <a:endParaRPr sz="750">
              <a:solidFill>
                <a:srgbClr val="000000"/>
              </a:solidFill>
              <a:latin typeface="Arial"/>
              <a:ea typeface="Arial"/>
              <a:cs typeface="Arial"/>
              <a:sym typeface="Arial"/>
            </a:endParaRPr>
          </a:p>
          <a:p>
            <a:pPr indent="0" lvl="0" marL="0" marR="0" rtl="0" algn="l">
              <a:spcBef>
                <a:spcPts val="0"/>
              </a:spcBef>
              <a:spcAft>
                <a:spcPts val="0"/>
              </a:spcAft>
              <a:buNone/>
            </a:pPr>
            <a:r>
              <a:rPr b="1" i="1" lang="en-US" sz="750">
                <a:solidFill>
                  <a:srgbClr val="000000"/>
                </a:solidFill>
                <a:latin typeface="Arial"/>
                <a:ea typeface="Arial"/>
                <a:cs typeface="Arial"/>
                <a:sym typeface="Arial"/>
              </a:rPr>
              <a:t>Network Emulator</a:t>
            </a:r>
            <a:endParaRPr/>
          </a:p>
          <a:p>
            <a:pPr indent="0" lvl="0" marL="0" marR="0" rtl="0" algn="l">
              <a:spcBef>
                <a:spcPts val="0"/>
              </a:spcBef>
              <a:spcAft>
                <a:spcPts val="0"/>
              </a:spcAft>
              <a:buNone/>
            </a:pPr>
            <a:r>
              <a:rPr lang="en-US" sz="675">
                <a:solidFill>
                  <a:srgbClr val="000000"/>
                </a:solidFill>
                <a:latin typeface="Arial"/>
                <a:ea typeface="Arial"/>
                <a:cs typeface="Arial"/>
                <a:sym typeface="Arial"/>
              </a:rPr>
              <a:t>Simulate latency due to range latency or channel data-rate</a:t>
            </a:r>
            <a:endParaRPr sz="750">
              <a:solidFill>
                <a:srgbClr val="000000"/>
              </a:solidFill>
              <a:latin typeface="Arial"/>
              <a:ea typeface="Arial"/>
              <a:cs typeface="Arial"/>
              <a:sym typeface="Arial"/>
            </a:endParaRPr>
          </a:p>
          <a:p>
            <a:pPr indent="0" lvl="0" marL="0" marR="0" rtl="0" algn="l">
              <a:spcBef>
                <a:spcPts val="0"/>
              </a:spcBef>
              <a:spcAft>
                <a:spcPts val="0"/>
              </a:spcAft>
              <a:buNone/>
            </a:pPr>
            <a:r>
              <a:t/>
            </a:r>
            <a:endParaRPr sz="750">
              <a:solidFill>
                <a:srgbClr val="000000"/>
              </a:solidFill>
              <a:latin typeface="Arial"/>
              <a:ea typeface="Arial"/>
              <a:cs typeface="Arial"/>
              <a:sym typeface="Arial"/>
            </a:endParaRPr>
          </a:p>
        </p:txBody>
      </p:sp>
      <p:sp>
        <p:nvSpPr>
          <p:cNvPr id="466" name="Google Shape;466;p22"/>
          <p:cNvSpPr txBox="1"/>
          <p:nvPr/>
        </p:nvSpPr>
        <p:spPr>
          <a:xfrm>
            <a:off x="5035887" y="3472968"/>
            <a:ext cx="964756"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Data (out)</a:t>
            </a:r>
            <a:endParaRPr/>
          </a:p>
        </p:txBody>
      </p:sp>
      <p:cxnSp>
        <p:nvCxnSpPr>
          <p:cNvPr id="467" name="Google Shape;467;p22"/>
          <p:cNvCxnSpPr/>
          <p:nvPr/>
        </p:nvCxnSpPr>
        <p:spPr>
          <a:xfrm rot="10800000">
            <a:off x="4214015" y="3370197"/>
            <a:ext cx="1745400" cy="108900"/>
          </a:xfrm>
          <a:prstGeom prst="bentConnector3">
            <a:avLst>
              <a:gd fmla="val 67709" name="adj1"/>
            </a:avLst>
          </a:prstGeom>
          <a:noFill/>
          <a:ln cap="flat" cmpd="sng" w="12700">
            <a:solidFill>
              <a:srgbClr val="500000"/>
            </a:solidFill>
            <a:prstDash val="dot"/>
            <a:round/>
            <a:headEnd len="sm" w="sm" type="none"/>
            <a:tailEnd len="med" w="med" type="triangle"/>
          </a:ln>
        </p:spPr>
      </p:cxnSp>
      <p:cxnSp>
        <p:nvCxnSpPr>
          <p:cNvPr id="468" name="Google Shape;468;p22"/>
          <p:cNvCxnSpPr/>
          <p:nvPr/>
        </p:nvCxnSpPr>
        <p:spPr>
          <a:xfrm>
            <a:off x="2388377" y="4778102"/>
            <a:ext cx="690471" cy="0"/>
          </a:xfrm>
          <a:prstGeom prst="straightConnector1">
            <a:avLst/>
          </a:prstGeom>
          <a:noFill/>
          <a:ln cap="flat" cmpd="sng" w="12700">
            <a:solidFill>
              <a:srgbClr val="500000"/>
            </a:solidFill>
            <a:prstDash val="dash"/>
            <a:round/>
            <a:headEnd len="sm" w="sm" type="none"/>
            <a:tailEnd len="med" w="med" type="triangle"/>
          </a:ln>
        </p:spPr>
      </p:cxnSp>
      <p:sp>
        <p:nvSpPr>
          <p:cNvPr id="469" name="Google Shape;469;p22"/>
          <p:cNvSpPr txBox="1"/>
          <p:nvPr/>
        </p:nvSpPr>
        <p:spPr>
          <a:xfrm>
            <a:off x="1899012" y="3417266"/>
            <a:ext cx="466756"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access info</a:t>
            </a:r>
            <a:endParaRPr/>
          </a:p>
        </p:txBody>
      </p:sp>
      <p:cxnSp>
        <p:nvCxnSpPr>
          <p:cNvPr id="470" name="Google Shape;470;p22"/>
          <p:cNvCxnSpPr>
            <a:stCxn id="433" idx="0"/>
            <a:endCxn id="423" idx="2"/>
          </p:cNvCxnSpPr>
          <p:nvPr/>
        </p:nvCxnSpPr>
        <p:spPr>
          <a:xfrm rot="-5400000">
            <a:off x="3800787" y="3621957"/>
            <a:ext cx="222900" cy="92700"/>
          </a:xfrm>
          <a:prstGeom prst="bentConnector3">
            <a:avLst>
              <a:gd fmla="val 49987" name="adj1"/>
            </a:avLst>
          </a:prstGeom>
          <a:noFill/>
          <a:ln cap="flat" cmpd="sng" w="12700">
            <a:solidFill>
              <a:srgbClr val="500000"/>
            </a:solidFill>
            <a:prstDash val="dot"/>
            <a:round/>
            <a:headEnd len="sm" w="sm" type="none"/>
            <a:tailEnd len="med" w="med" type="triangle"/>
          </a:ln>
        </p:spPr>
      </p:cxnSp>
      <p:sp>
        <p:nvSpPr>
          <p:cNvPr id="471" name="Google Shape;471;p22"/>
          <p:cNvSpPr txBox="1"/>
          <p:nvPr/>
        </p:nvSpPr>
        <p:spPr>
          <a:xfrm>
            <a:off x="3822084" y="3622937"/>
            <a:ext cx="523591"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-Task(s)</a:t>
            </a:r>
            <a:endParaRPr/>
          </a:p>
        </p:txBody>
      </p:sp>
      <p:sp>
        <p:nvSpPr>
          <p:cNvPr id="455" name="Google Shape;455;p22"/>
          <p:cNvSpPr/>
          <p:nvPr/>
        </p:nvSpPr>
        <p:spPr>
          <a:xfrm rot="-5400000">
            <a:off x="296722" y="3159754"/>
            <a:ext cx="1069305" cy="374547"/>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Environment</a:t>
            </a:r>
            <a:endParaRPr/>
          </a:p>
        </p:txBody>
      </p:sp>
      <p:sp>
        <p:nvSpPr>
          <p:cNvPr id="472" name="Google Shape;472;p22"/>
          <p:cNvSpPr/>
          <p:nvPr/>
        </p:nvSpPr>
        <p:spPr>
          <a:xfrm rot="-5400000">
            <a:off x="234906" y="4431574"/>
            <a:ext cx="1203154" cy="398918"/>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Other Agents</a:t>
            </a:r>
            <a:endParaRPr/>
          </a:p>
        </p:txBody>
      </p:sp>
      <p:sp>
        <p:nvSpPr>
          <p:cNvPr id="412" name="Google Shape;412;p22"/>
          <p:cNvSpPr/>
          <p:nvPr/>
        </p:nvSpPr>
        <p:spPr>
          <a:xfrm rot="-5400000">
            <a:off x="379700" y="1969251"/>
            <a:ext cx="824102" cy="453397"/>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Sim Manager</a:t>
            </a:r>
            <a:endParaRPr/>
          </a:p>
        </p:txBody>
      </p:sp>
      <p:sp>
        <p:nvSpPr>
          <p:cNvPr id="473" name="Google Shape;473;p22"/>
          <p:cNvSpPr txBox="1"/>
          <p:nvPr/>
        </p:nvSpPr>
        <p:spPr>
          <a:xfrm>
            <a:off x="2404264" y="4731372"/>
            <a:ext cx="556626"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access info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3"/>
          <p:cNvSpPr txBox="1"/>
          <p:nvPr>
            <p:ph type="title"/>
          </p:nvPr>
        </p:nvSpPr>
        <p:spPr>
          <a:xfrm>
            <a:off x="1143000" y="76320"/>
            <a:ext cx="6857640" cy="5331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chemeClr val="accent2"/>
              </a:buClr>
              <a:buSzPts val="2400"/>
              <a:buFont typeface="Arimo"/>
              <a:buNone/>
            </a:pPr>
            <a:r>
              <a:rPr b="1" i="0" lang="en-US" sz="2400" u="none" cap="none" strike="noStrike">
                <a:solidFill>
                  <a:schemeClr val="accent2"/>
                </a:solidFill>
                <a:latin typeface="Arimo"/>
                <a:ea typeface="Arimo"/>
                <a:cs typeface="Arimo"/>
                <a:sym typeface="Arimo"/>
              </a:rPr>
              <a:t>Spacecraft Submodules</a:t>
            </a:r>
            <a:endParaRPr b="0" i="0" sz="2400" u="none" cap="none" strike="noStrike">
              <a:solidFill>
                <a:srgbClr val="000000"/>
              </a:solidFill>
              <a:latin typeface="Arial"/>
              <a:ea typeface="Arial"/>
              <a:cs typeface="Arial"/>
              <a:sym typeface="Arial"/>
            </a:endParaRPr>
          </a:p>
        </p:txBody>
      </p:sp>
      <p:sp>
        <p:nvSpPr>
          <p:cNvPr id="479" name="Google Shape;479;p23"/>
          <p:cNvSpPr txBox="1"/>
          <p:nvPr>
            <p:ph idx="4294967295" type="body"/>
          </p:nvPr>
        </p:nvSpPr>
        <p:spPr>
          <a:xfrm>
            <a:off x="685800" y="1066680"/>
            <a:ext cx="7772040" cy="5028840"/>
          </a:xfrm>
          <a:prstGeom prst="rect">
            <a:avLst/>
          </a:prstGeom>
          <a:noFill/>
          <a:ln>
            <a:noFill/>
          </a:ln>
        </p:spPr>
        <p:txBody>
          <a:bodyPr anchorCtr="0" anchor="t" bIns="45700" lIns="91425" spcFirstLastPara="1" rIns="91425" wrap="square" tIns="45700">
            <a:noAutofit/>
          </a:bodyPr>
          <a:lstStyle/>
          <a:p>
            <a:pPr indent="-343080" lvl="0" marL="343080" marR="0" rtl="0" algn="l">
              <a:lnSpc>
                <a:spcPct val="100000"/>
              </a:lnSpc>
              <a:spcBef>
                <a:spcPts val="0"/>
              </a:spcBef>
              <a:spcAft>
                <a:spcPts val="0"/>
              </a:spcAft>
              <a:buClr>
                <a:srgbClr val="000000"/>
              </a:buClr>
              <a:buSzPts val="1600"/>
              <a:buFont typeface="Noto Sans Symbols"/>
              <a:buChar char="∙"/>
            </a:pPr>
            <a:r>
              <a:rPr b="1" i="0" lang="en-US" sz="1600" u="none" cap="none" strike="noStrike">
                <a:solidFill>
                  <a:srgbClr val="000000"/>
                </a:solidFill>
                <a:latin typeface="Arimo"/>
                <a:ea typeface="Arimo"/>
                <a:cs typeface="Arimo"/>
                <a:sym typeface="Arimo"/>
              </a:rPr>
              <a:t>Command and Data Handling</a:t>
            </a:r>
            <a:endParaRPr b="1" i="0" sz="1600" u="none" cap="none" strike="noStrike">
              <a:solidFill>
                <a:srgbClr val="000000"/>
              </a:solidFill>
              <a:latin typeface="Arimo"/>
              <a:ea typeface="Arimo"/>
              <a:cs typeface="Arimo"/>
              <a:sym typeface="Arimo"/>
            </a:endParaRPr>
          </a:p>
          <a:p>
            <a:pPr indent="-324000" lvl="1" marL="864000" marR="0" rtl="0" algn="l">
              <a:spcBef>
                <a:spcPts val="320"/>
              </a:spcBef>
              <a:spcAft>
                <a:spcPts val="0"/>
              </a:spcAft>
              <a:buClr>
                <a:srgbClr val="000000"/>
              </a:buClr>
              <a:buSzPts val="1200"/>
              <a:buFont typeface="Noto Sans Symbols"/>
              <a:buChar char="−"/>
            </a:pPr>
            <a:r>
              <a:rPr b="0" i="0" lang="en-US" sz="1600" u="none" cap="none" strike="noStrike">
                <a:solidFill>
                  <a:srgbClr val="000000"/>
                </a:solidFill>
                <a:latin typeface="Arimo"/>
                <a:ea typeface="Arimo"/>
                <a:cs typeface="Arimo"/>
                <a:sym typeface="Arimo"/>
              </a:rPr>
              <a:t>Saves images from payload to memory</a:t>
            </a:r>
            <a:endParaRPr b="0" i="0" sz="1600" u="none" cap="none" strike="noStrike">
              <a:solidFill>
                <a:srgbClr val="000000"/>
              </a:solidFill>
              <a:latin typeface="Arimo"/>
              <a:ea typeface="Arimo"/>
              <a:cs typeface="Arimo"/>
              <a:sym typeface="Arimo"/>
            </a:endParaRPr>
          </a:p>
          <a:p>
            <a:pPr indent="-324000" lvl="1" marL="864000" marR="0" rtl="0" algn="l">
              <a:spcBef>
                <a:spcPts val="320"/>
              </a:spcBef>
              <a:spcAft>
                <a:spcPts val="0"/>
              </a:spcAft>
              <a:buClr>
                <a:srgbClr val="000000"/>
              </a:buClr>
              <a:buSzPts val="1200"/>
              <a:buFont typeface="Noto Sans Symbols"/>
              <a:buChar char="−"/>
            </a:pPr>
            <a:r>
              <a:rPr b="0" i="0" lang="en-US" sz="1600" u="none" cap="none" strike="noStrike">
                <a:solidFill>
                  <a:srgbClr val="000000"/>
                </a:solidFill>
                <a:latin typeface="Arimo"/>
                <a:ea typeface="Arimo"/>
                <a:cs typeface="Arimo"/>
                <a:sym typeface="Arimo"/>
              </a:rPr>
              <a:t>Monitors remaining storage capacity to check for future overflows</a:t>
            </a:r>
            <a:endParaRPr b="0" i="0" sz="1600" u="none" cap="none" strike="noStrike">
              <a:solidFill>
                <a:srgbClr val="000000"/>
              </a:solidFill>
              <a:latin typeface="Arimo"/>
              <a:ea typeface="Arimo"/>
              <a:cs typeface="Arimo"/>
              <a:sym typeface="Arimo"/>
            </a:endParaRPr>
          </a:p>
          <a:p>
            <a:pPr indent="-343080" lvl="0" marL="343080" marR="0" rtl="0" algn="l">
              <a:spcBef>
                <a:spcPts val="320"/>
              </a:spcBef>
              <a:spcAft>
                <a:spcPts val="0"/>
              </a:spcAft>
              <a:buClr>
                <a:srgbClr val="000000"/>
              </a:buClr>
              <a:buSzPts val="1600"/>
              <a:buFont typeface="Noto Sans Symbols"/>
              <a:buChar char="∙"/>
            </a:pPr>
            <a:r>
              <a:rPr b="1" i="0" lang="en-US" sz="1600" u="none" cap="none" strike="noStrike">
                <a:solidFill>
                  <a:srgbClr val="000000"/>
                </a:solidFill>
                <a:latin typeface="Arimo"/>
                <a:ea typeface="Arimo"/>
                <a:cs typeface="Arimo"/>
                <a:sym typeface="Arimo"/>
              </a:rPr>
              <a:t>Guidance and Navigation</a:t>
            </a:r>
            <a:endParaRPr b="0" i="0" sz="1600" u="none" cap="none" strike="noStrike">
              <a:solidFill>
                <a:srgbClr val="000000"/>
              </a:solidFill>
              <a:latin typeface="Arimo"/>
              <a:ea typeface="Arimo"/>
              <a:cs typeface="Arimo"/>
              <a:sym typeface="Arimo"/>
            </a:endParaRPr>
          </a:p>
          <a:p>
            <a:pPr indent="-324000" lvl="1" marL="864000" marR="0" rtl="0" algn="l">
              <a:spcBef>
                <a:spcPts val="320"/>
              </a:spcBef>
              <a:spcAft>
                <a:spcPts val="0"/>
              </a:spcAft>
              <a:buClr>
                <a:srgbClr val="000000"/>
              </a:buClr>
              <a:buSzPts val="1200"/>
              <a:buFont typeface="Noto Sans Symbols"/>
              <a:buChar char="−"/>
            </a:pPr>
            <a:r>
              <a:rPr b="0" i="0" lang="en-US" sz="1600" u="none" cap="none" strike="noStrike">
                <a:solidFill>
                  <a:srgbClr val="000000"/>
                </a:solidFill>
                <a:latin typeface="Arimo"/>
                <a:ea typeface="Arimo"/>
                <a:cs typeface="Arimo"/>
                <a:sym typeface="Arimo"/>
              </a:rPr>
              <a:t>Gets position and velocity information from Environment, plus eclipse information</a:t>
            </a:r>
            <a:endParaRPr b="0" i="0" sz="1600" u="none" cap="none" strike="noStrike">
              <a:solidFill>
                <a:srgbClr val="000000"/>
              </a:solidFill>
              <a:latin typeface="Arimo"/>
              <a:ea typeface="Arimo"/>
              <a:cs typeface="Arimo"/>
              <a:sym typeface="Arimo"/>
            </a:endParaRPr>
          </a:p>
          <a:p>
            <a:pPr indent="-343080" lvl="0" marL="343080" marR="0" rtl="0" algn="l">
              <a:spcBef>
                <a:spcPts val="320"/>
              </a:spcBef>
              <a:spcAft>
                <a:spcPts val="0"/>
              </a:spcAft>
              <a:buClr>
                <a:srgbClr val="000000"/>
              </a:buClr>
              <a:buSzPts val="1600"/>
              <a:buFont typeface="Noto Sans Symbols"/>
              <a:buChar char="∙"/>
            </a:pPr>
            <a:r>
              <a:rPr b="1" i="0" lang="en-US" sz="1600" u="none" cap="none" strike="noStrike">
                <a:solidFill>
                  <a:srgbClr val="000000"/>
                </a:solidFill>
                <a:latin typeface="Arimo"/>
                <a:ea typeface="Arimo"/>
                <a:cs typeface="Arimo"/>
                <a:sym typeface="Arimo"/>
              </a:rPr>
              <a:t>Electric Power Subsystem</a:t>
            </a:r>
            <a:endParaRPr b="0" i="0" sz="1600" u="none" cap="none" strike="noStrike">
              <a:solidFill>
                <a:srgbClr val="000000"/>
              </a:solidFill>
              <a:latin typeface="Arimo"/>
              <a:ea typeface="Arimo"/>
              <a:cs typeface="Arimo"/>
              <a:sym typeface="Arimo"/>
            </a:endParaRPr>
          </a:p>
          <a:p>
            <a:pPr indent="-324000" lvl="1" marL="864000" marR="0" rtl="0" algn="l">
              <a:spcBef>
                <a:spcPts val="320"/>
              </a:spcBef>
              <a:spcAft>
                <a:spcPts val="0"/>
              </a:spcAft>
              <a:buClr>
                <a:srgbClr val="000000"/>
              </a:buClr>
              <a:buSzPts val="1200"/>
              <a:buFont typeface="Noto Sans Symbols"/>
              <a:buChar char="−"/>
            </a:pPr>
            <a:r>
              <a:rPr b="0" i="0" lang="en-US" sz="1600" u="none" cap="none" strike="noStrike">
                <a:solidFill>
                  <a:srgbClr val="000000"/>
                </a:solidFill>
                <a:latin typeface="Arimo"/>
                <a:ea typeface="Arimo"/>
                <a:cs typeface="Arimo"/>
                <a:sym typeface="Arimo"/>
              </a:rPr>
              <a:t>Tracks which submodules are “on” and provides power</a:t>
            </a:r>
            <a:endParaRPr b="0" i="0" sz="1600" u="none" cap="none" strike="noStrike">
              <a:solidFill>
                <a:srgbClr val="000000"/>
              </a:solidFill>
              <a:latin typeface="Arimo"/>
              <a:ea typeface="Arimo"/>
              <a:cs typeface="Arimo"/>
              <a:sym typeface="Arimo"/>
            </a:endParaRPr>
          </a:p>
          <a:p>
            <a:pPr indent="-324000" lvl="1" marL="864000" marR="0" rtl="0" algn="l">
              <a:spcBef>
                <a:spcPts val="320"/>
              </a:spcBef>
              <a:spcAft>
                <a:spcPts val="0"/>
              </a:spcAft>
              <a:buClr>
                <a:srgbClr val="000000"/>
              </a:buClr>
              <a:buSzPts val="1200"/>
              <a:buFont typeface="Noto Sans Symbols"/>
              <a:buChar char="−"/>
            </a:pPr>
            <a:r>
              <a:rPr b="0" i="0" lang="en-US" sz="1600" u="none" cap="none" strike="noStrike">
                <a:solidFill>
                  <a:srgbClr val="000000"/>
                </a:solidFill>
                <a:latin typeface="Arimo"/>
                <a:ea typeface="Arimo"/>
                <a:cs typeface="Arimo"/>
                <a:sym typeface="Arimo"/>
              </a:rPr>
              <a:t>Monitors battery level and sends warnings when below a certain threshold</a:t>
            </a:r>
            <a:endParaRPr b="0" i="0" sz="1600" u="none" cap="none" strike="noStrike">
              <a:solidFill>
                <a:srgbClr val="000000"/>
              </a:solidFill>
              <a:latin typeface="Arimo"/>
              <a:ea typeface="Arimo"/>
              <a:cs typeface="Arimo"/>
              <a:sym typeface="Arimo"/>
            </a:endParaRPr>
          </a:p>
          <a:p>
            <a:pPr indent="-343080" lvl="0" marL="343080" marR="0" rtl="0" algn="l">
              <a:spcBef>
                <a:spcPts val="320"/>
              </a:spcBef>
              <a:spcAft>
                <a:spcPts val="0"/>
              </a:spcAft>
              <a:buClr>
                <a:srgbClr val="000000"/>
              </a:buClr>
              <a:buSzPts val="1600"/>
              <a:buFont typeface="Noto Sans Symbols"/>
              <a:buChar char="∙"/>
            </a:pPr>
            <a:r>
              <a:rPr b="1" i="0" lang="en-US" sz="1600" u="none" cap="none" strike="noStrike">
                <a:solidFill>
                  <a:srgbClr val="000000"/>
                </a:solidFill>
                <a:latin typeface="Arimo"/>
                <a:ea typeface="Arimo"/>
                <a:cs typeface="Arimo"/>
                <a:sym typeface="Arimo"/>
              </a:rPr>
              <a:t>Payload</a:t>
            </a:r>
            <a:endParaRPr b="0" i="0" sz="1600" u="none" cap="none" strike="noStrike">
              <a:solidFill>
                <a:srgbClr val="000000"/>
              </a:solidFill>
              <a:latin typeface="Arimo"/>
              <a:ea typeface="Arimo"/>
              <a:cs typeface="Arimo"/>
              <a:sym typeface="Arimo"/>
            </a:endParaRPr>
          </a:p>
          <a:p>
            <a:pPr indent="-324000" lvl="1" marL="864000" marR="0" rtl="0" algn="l">
              <a:spcBef>
                <a:spcPts val="320"/>
              </a:spcBef>
              <a:spcAft>
                <a:spcPts val="0"/>
              </a:spcAft>
              <a:buClr>
                <a:srgbClr val="000000"/>
              </a:buClr>
              <a:buSzPts val="1200"/>
              <a:buFont typeface="Noto Sans Symbols"/>
              <a:buChar char="−"/>
            </a:pPr>
            <a:r>
              <a:rPr b="0" i="0" lang="en-US" sz="1600" u="none" cap="none" strike="noStrike">
                <a:solidFill>
                  <a:srgbClr val="000000"/>
                </a:solidFill>
                <a:latin typeface="Arimo"/>
                <a:ea typeface="Arimo"/>
                <a:cs typeface="Arimo"/>
                <a:sym typeface="Arimo"/>
              </a:rPr>
              <a:t>Gets images from Environment based on current orbit position and spacecraft attitude</a:t>
            </a:r>
            <a:endParaRPr b="0" i="0" sz="1600" u="none" cap="none" strike="noStrike">
              <a:solidFill>
                <a:srgbClr val="000000"/>
              </a:solidFill>
              <a:latin typeface="Arimo"/>
              <a:ea typeface="Arimo"/>
              <a:cs typeface="Arimo"/>
              <a:sym typeface="Arimo"/>
            </a:endParaRPr>
          </a:p>
          <a:p>
            <a:pPr indent="-324000" lvl="1" marL="864000" marR="0" rtl="0" algn="l">
              <a:spcBef>
                <a:spcPts val="320"/>
              </a:spcBef>
              <a:spcAft>
                <a:spcPts val="0"/>
              </a:spcAft>
              <a:buClr>
                <a:srgbClr val="000000"/>
              </a:buClr>
              <a:buSzPts val="1200"/>
              <a:buFont typeface="Noto Sans Symbols"/>
              <a:buChar char="−"/>
            </a:pPr>
            <a:r>
              <a:rPr b="0" i="0" lang="en-US" sz="1600" u="none" cap="none" strike="noStrike">
                <a:solidFill>
                  <a:srgbClr val="000000"/>
                </a:solidFill>
                <a:latin typeface="Arimo"/>
                <a:ea typeface="Arimo"/>
                <a:cs typeface="Arimo"/>
                <a:sym typeface="Arimo"/>
              </a:rPr>
              <a:t>Sends images to Command and Data Handling</a:t>
            </a:r>
            <a:endParaRPr b="0" i="0" sz="1600" u="none" cap="none" strike="noStrike">
              <a:solidFill>
                <a:srgbClr val="000000"/>
              </a:solidFill>
              <a:latin typeface="Arimo"/>
              <a:ea typeface="Arimo"/>
              <a:cs typeface="Arimo"/>
              <a:sym typeface="Arimo"/>
            </a:endParaRPr>
          </a:p>
          <a:p>
            <a:pPr indent="-343080" lvl="0" marL="343080" marR="0" rtl="0" algn="l">
              <a:spcBef>
                <a:spcPts val="320"/>
              </a:spcBef>
              <a:spcAft>
                <a:spcPts val="0"/>
              </a:spcAft>
              <a:buClr>
                <a:srgbClr val="000000"/>
              </a:buClr>
              <a:buSzPts val="1600"/>
              <a:buFont typeface="Noto Sans Symbols"/>
              <a:buChar char="∙"/>
            </a:pPr>
            <a:r>
              <a:rPr b="1" i="0" lang="en-US" sz="1600" u="none" cap="none" strike="noStrike">
                <a:solidFill>
                  <a:srgbClr val="000000"/>
                </a:solidFill>
                <a:latin typeface="Arimo"/>
                <a:ea typeface="Arimo"/>
                <a:cs typeface="Arimo"/>
                <a:sym typeface="Arimo"/>
              </a:rPr>
              <a:t>Communications</a:t>
            </a:r>
            <a:endParaRPr b="0" i="0" sz="1600" u="none" cap="none" strike="noStrike">
              <a:solidFill>
                <a:srgbClr val="000000"/>
              </a:solidFill>
              <a:latin typeface="Arimo"/>
              <a:ea typeface="Arimo"/>
              <a:cs typeface="Arimo"/>
              <a:sym typeface="Arimo"/>
            </a:endParaRPr>
          </a:p>
          <a:p>
            <a:pPr indent="-324000" lvl="1" marL="864000" marR="0" rtl="0" algn="l">
              <a:spcBef>
                <a:spcPts val="320"/>
              </a:spcBef>
              <a:spcAft>
                <a:spcPts val="0"/>
              </a:spcAft>
              <a:buClr>
                <a:srgbClr val="000000"/>
              </a:buClr>
              <a:buSzPts val="1200"/>
              <a:buFont typeface="Noto Sans Symbols"/>
              <a:buChar char="−"/>
            </a:pPr>
            <a:r>
              <a:rPr b="0" i="0" lang="en-US" sz="1600" u="none" cap="none" strike="noStrike">
                <a:solidFill>
                  <a:srgbClr val="000000"/>
                </a:solidFill>
                <a:latin typeface="Arimo"/>
                <a:ea typeface="Arimo"/>
                <a:cs typeface="Arimo"/>
                <a:sym typeface="Arimo"/>
              </a:rPr>
              <a:t>RX/TX requests from other agents, checking access windows</a:t>
            </a:r>
            <a:endParaRPr b="0" i="0" sz="1600" u="none" cap="none" strike="noStrike">
              <a:solidFill>
                <a:srgbClr val="000000"/>
              </a:solidFill>
              <a:latin typeface="Arimo"/>
              <a:ea typeface="Arimo"/>
              <a:cs typeface="Arimo"/>
              <a:sym typeface="Arimo"/>
            </a:endParaRPr>
          </a:p>
          <a:p>
            <a:pPr indent="-343080" lvl="0" marL="343080" marR="0" rtl="0" algn="l">
              <a:spcBef>
                <a:spcPts val="320"/>
              </a:spcBef>
              <a:spcAft>
                <a:spcPts val="0"/>
              </a:spcAft>
              <a:buClr>
                <a:srgbClr val="000000"/>
              </a:buClr>
              <a:buSzPts val="1600"/>
              <a:buFont typeface="Noto Sans Symbols"/>
              <a:buChar char="∙"/>
            </a:pPr>
            <a:r>
              <a:rPr b="1" i="0" lang="en-US" sz="1600" u="none" cap="none" strike="noStrike">
                <a:solidFill>
                  <a:srgbClr val="000000"/>
                </a:solidFill>
                <a:latin typeface="Arimo"/>
                <a:ea typeface="Arimo"/>
                <a:cs typeface="Arimo"/>
                <a:sym typeface="Arimo"/>
              </a:rPr>
              <a:t>Attitude Determination and Control</a:t>
            </a:r>
            <a:endParaRPr b="0" i="0" sz="1600" u="none" cap="none" strike="noStrike">
              <a:solidFill>
                <a:srgbClr val="000000"/>
              </a:solidFill>
              <a:latin typeface="Arimo"/>
              <a:ea typeface="Arimo"/>
              <a:cs typeface="Arimo"/>
              <a:sym typeface="Arimo"/>
            </a:endParaRPr>
          </a:p>
          <a:p>
            <a:pPr indent="-324000" lvl="1" marL="864000" marR="0" rtl="0" algn="l">
              <a:spcBef>
                <a:spcPts val="320"/>
              </a:spcBef>
              <a:spcAft>
                <a:spcPts val="0"/>
              </a:spcAft>
              <a:buClr>
                <a:srgbClr val="000000"/>
              </a:buClr>
              <a:buSzPts val="1200"/>
              <a:buFont typeface="Noto Sans Symbols"/>
              <a:buChar char="−"/>
            </a:pPr>
            <a:r>
              <a:rPr b="0" i="0" lang="en-US" sz="1600" u="none" cap="none" strike="noStrike">
                <a:solidFill>
                  <a:srgbClr val="000000"/>
                </a:solidFill>
                <a:latin typeface="Arimo"/>
                <a:ea typeface="Arimo"/>
                <a:cs typeface="Arimo"/>
                <a:sym typeface="Arimo"/>
              </a:rPr>
              <a:t>Slews spacecraft to proper angle to collect measurements based on a max slew rate and power consumption</a:t>
            </a:r>
            <a:endParaRPr b="0" i="0" sz="1600" u="none" cap="none" strike="noStrike">
              <a:solidFill>
                <a:srgbClr val="000000"/>
              </a:solidFill>
              <a:latin typeface="Arimo"/>
              <a:ea typeface="Arimo"/>
              <a:cs typeface="Arimo"/>
              <a:sym typeface="Arim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4"/>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Agent node architecture</a:t>
            </a:r>
            <a:br>
              <a:rPr lang="en-US"/>
            </a:br>
            <a:r>
              <a:rPr lang="en-US"/>
              <a:t>Scheduler Module</a:t>
            </a:r>
            <a:endParaRPr/>
          </a:p>
        </p:txBody>
      </p:sp>
      <p:grpSp>
        <p:nvGrpSpPr>
          <p:cNvPr id="485" name="Google Shape;485;p24"/>
          <p:cNvGrpSpPr/>
          <p:nvPr/>
        </p:nvGrpSpPr>
        <p:grpSpPr>
          <a:xfrm>
            <a:off x="3696992" y="1474921"/>
            <a:ext cx="5350232" cy="4593254"/>
            <a:chOff x="3915985" y="1285269"/>
            <a:chExt cx="5320894" cy="4593254"/>
          </a:xfrm>
        </p:grpSpPr>
        <p:sp>
          <p:nvSpPr>
            <p:cNvPr id="486" name="Google Shape;486;p24"/>
            <p:cNvSpPr/>
            <p:nvPr/>
          </p:nvSpPr>
          <p:spPr>
            <a:xfrm>
              <a:off x="4632289" y="1285269"/>
              <a:ext cx="4511712" cy="4287462"/>
            </a:xfrm>
            <a:prstGeom prst="roundRect">
              <a:avLst>
                <a:gd fmla="val 609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Agent</a:t>
              </a:r>
              <a:r>
                <a:rPr lang="en-US" sz="1400">
                  <a:solidFill>
                    <a:srgbClr val="000000"/>
                  </a:solidFill>
                  <a:latin typeface="Arial"/>
                  <a:ea typeface="Arial"/>
                  <a:cs typeface="Arial"/>
                  <a:sym typeface="Arial"/>
                </a:rPr>
                <a:t> Node</a:t>
              </a:r>
              <a:endParaRPr/>
            </a:p>
          </p:txBody>
        </p:sp>
        <p:sp>
          <p:nvSpPr>
            <p:cNvPr id="487" name="Google Shape;487;p24"/>
            <p:cNvSpPr/>
            <p:nvPr/>
          </p:nvSpPr>
          <p:spPr>
            <a:xfrm rot="-5400000">
              <a:off x="3890068" y="2606930"/>
              <a:ext cx="481650" cy="372493"/>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Env</a:t>
              </a:r>
              <a:endParaRPr/>
            </a:p>
          </p:txBody>
        </p:sp>
        <p:sp>
          <p:nvSpPr>
            <p:cNvPr id="488" name="Google Shape;488;p24"/>
            <p:cNvSpPr/>
            <p:nvPr/>
          </p:nvSpPr>
          <p:spPr>
            <a:xfrm rot="-5400000">
              <a:off x="3278659" y="3869255"/>
              <a:ext cx="1740600" cy="396730"/>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Other Agents</a:t>
              </a:r>
              <a:endParaRPr/>
            </a:p>
          </p:txBody>
        </p:sp>
        <p:sp>
          <p:nvSpPr>
            <p:cNvPr id="489" name="Google Shape;489;p24"/>
            <p:cNvSpPr/>
            <p:nvPr/>
          </p:nvSpPr>
          <p:spPr>
            <a:xfrm>
              <a:off x="4632286" y="1816733"/>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SUB</a:t>
              </a:r>
              <a:endParaRPr/>
            </a:p>
          </p:txBody>
        </p:sp>
        <p:sp>
          <p:nvSpPr>
            <p:cNvPr id="490" name="Google Shape;490;p24"/>
            <p:cNvSpPr/>
            <p:nvPr/>
          </p:nvSpPr>
          <p:spPr>
            <a:xfrm>
              <a:off x="4632286" y="2691850"/>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REQ</a:t>
              </a:r>
              <a:endParaRPr/>
            </a:p>
          </p:txBody>
        </p:sp>
        <p:sp>
          <p:nvSpPr>
            <p:cNvPr id="491" name="Google Shape;491;p24"/>
            <p:cNvSpPr/>
            <p:nvPr/>
          </p:nvSpPr>
          <p:spPr>
            <a:xfrm>
              <a:off x="4638225" y="3696703"/>
              <a:ext cx="431680"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REQ</a:t>
              </a:r>
              <a:endParaRPr/>
            </a:p>
          </p:txBody>
        </p:sp>
        <p:sp>
          <p:nvSpPr>
            <p:cNvPr id="492" name="Google Shape;492;p24"/>
            <p:cNvSpPr/>
            <p:nvPr/>
          </p:nvSpPr>
          <p:spPr>
            <a:xfrm>
              <a:off x="4637437" y="4517711"/>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REP</a:t>
              </a:r>
              <a:endParaRPr/>
            </a:p>
          </p:txBody>
        </p:sp>
        <p:sp>
          <p:nvSpPr>
            <p:cNvPr id="493" name="Google Shape;493;p24"/>
            <p:cNvSpPr/>
            <p:nvPr/>
          </p:nvSpPr>
          <p:spPr>
            <a:xfrm rot="-5400000">
              <a:off x="4541618" y="3694035"/>
              <a:ext cx="2804323" cy="335552"/>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200">
                  <a:solidFill>
                    <a:srgbClr val="000000"/>
                  </a:solidFill>
                  <a:latin typeface="Arial"/>
                  <a:ea typeface="Arial"/>
                  <a:cs typeface="Arial"/>
                  <a:sym typeface="Arial"/>
                </a:rPr>
                <a:t>Engineering Module</a:t>
              </a:r>
              <a:endParaRPr/>
            </a:p>
          </p:txBody>
        </p:sp>
        <p:sp>
          <p:nvSpPr>
            <p:cNvPr id="494" name="Google Shape;494;p24"/>
            <p:cNvSpPr/>
            <p:nvPr/>
          </p:nvSpPr>
          <p:spPr>
            <a:xfrm>
              <a:off x="7603985" y="2664250"/>
              <a:ext cx="1189502" cy="270419"/>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100">
                  <a:solidFill>
                    <a:srgbClr val="000000"/>
                  </a:solidFill>
                  <a:latin typeface="Arial"/>
                  <a:ea typeface="Arial"/>
                  <a:cs typeface="Arial"/>
                  <a:sym typeface="Arial"/>
                </a:rPr>
                <a:t>Science Module</a:t>
              </a:r>
              <a:endParaRPr/>
            </a:p>
          </p:txBody>
        </p:sp>
        <p:sp>
          <p:nvSpPr>
            <p:cNvPr id="495" name="Google Shape;495;p24"/>
            <p:cNvSpPr/>
            <p:nvPr/>
          </p:nvSpPr>
          <p:spPr>
            <a:xfrm>
              <a:off x="7609671" y="4067620"/>
              <a:ext cx="1189502" cy="401665"/>
            </a:xfrm>
            <a:prstGeom prst="roundRect">
              <a:avLst>
                <a:gd fmla="val 6097" name="adj"/>
              </a:avLst>
            </a:prstGeom>
            <a:solidFill>
              <a:srgbClr val="FDCBE4"/>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100">
                  <a:solidFill>
                    <a:srgbClr val="000000"/>
                  </a:solidFill>
                  <a:latin typeface="Arial"/>
                  <a:ea typeface="Arial"/>
                  <a:cs typeface="Arial"/>
                  <a:sym typeface="Arial"/>
                </a:rPr>
                <a:t>Scheduler Module</a:t>
              </a:r>
              <a:endParaRPr/>
            </a:p>
          </p:txBody>
        </p:sp>
        <p:cxnSp>
          <p:nvCxnSpPr>
            <p:cNvPr id="496" name="Google Shape;496;p24"/>
            <p:cNvCxnSpPr>
              <a:stCxn id="490" idx="1"/>
              <a:endCxn id="487" idx="2"/>
            </p:cNvCxnSpPr>
            <p:nvPr/>
          </p:nvCxnSpPr>
          <p:spPr>
            <a:xfrm rot="10800000">
              <a:off x="4317286" y="2793311"/>
              <a:ext cx="315000" cy="4200"/>
            </a:xfrm>
            <a:prstGeom prst="straightConnector1">
              <a:avLst/>
            </a:prstGeom>
            <a:noFill/>
            <a:ln cap="flat" cmpd="sng" w="28575">
              <a:solidFill>
                <a:srgbClr val="500000"/>
              </a:solidFill>
              <a:prstDash val="dash"/>
              <a:round/>
              <a:headEnd len="med" w="med" type="triangle"/>
              <a:tailEnd len="sm" w="sm" type="none"/>
            </a:ln>
          </p:spPr>
        </p:cxnSp>
        <p:cxnSp>
          <p:nvCxnSpPr>
            <p:cNvPr id="497" name="Google Shape;497;p24"/>
            <p:cNvCxnSpPr>
              <a:stCxn id="489" idx="1"/>
              <a:endCxn id="498" idx="2"/>
            </p:cNvCxnSpPr>
            <p:nvPr/>
          </p:nvCxnSpPr>
          <p:spPr>
            <a:xfrm rot="10800000">
              <a:off x="4369486" y="1921194"/>
              <a:ext cx="262800" cy="1200"/>
            </a:xfrm>
            <a:prstGeom prst="straightConnector1">
              <a:avLst/>
            </a:prstGeom>
            <a:noFill/>
            <a:ln cap="flat" cmpd="sng" w="28575">
              <a:solidFill>
                <a:srgbClr val="500000"/>
              </a:solidFill>
              <a:prstDash val="dash"/>
              <a:round/>
              <a:headEnd len="med" w="med" type="triangle"/>
              <a:tailEnd len="sm" w="sm" type="none"/>
            </a:ln>
          </p:spPr>
        </p:cxnSp>
        <p:cxnSp>
          <p:nvCxnSpPr>
            <p:cNvPr id="499" name="Google Shape;499;p24"/>
            <p:cNvCxnSpPr/>
            <p:nvPr/>
          </p:nvCxnSpPr>
          <p:spPr>
            <a:xfrm rot="10800000">
              <a:off x="4350480" y="4623371"/>
              <a:ext cx="278652" cy="0"/>
            </a:xfrm>
            <a:prstGeom prst="straightConnector1">
              <a:avLst/>
            </a:prstGeom>
            <a:noFill/>
            <a:ln cap="flat" cmpd="sng" w="28575">
              <a:solidFill>
                <a:srgbClr val="500000"/>
              </a:solidFill>
              <a:prstDash val="dash"/>
              <a:round/>
              <a:headEnd len="sm" w="sm" type="none"/>
              <a:tailEnd len="med" w="med" type="triangle"/>
            </a:ln>
          </p:spPr>
        </p:cxnSp>
        <p:cxnSp>
          <p:nvCxnSpPr>
            <p:cNvPr id="500" name="Google Shape;500;p24"/>
            <p:cNvCxnSpPr>
              <a:endCxn id="490" idx="3"/>
            </p:cNvCxnSpPr>
            <p:nvPr/>
          </p:nvCxnSpPr>
          <p:spPr>
            <a:xfrm rot="10800000">
              <a:off x="5066007" y="2797511"/>
              <a:ext cx="706800" cy="600"/>
            </a:xfrm>
            <a:prstGeom prst="straightConnector1">
              <a:avLst/>
            </a:prstGeom>
            <a:noFill/>
            <a:ln cap="flat" cmpd="sng" w="19050">
              <a:solidFill>
                <a:srgbClr val="500000"/>
              </a:solidFill>
              <a:prstDash val="dash"/>
              <a:round/>
              <a:headEnd len="med" w="med" type="triangle"/>
              <a:tailEnd len="sm" w="sm" type="none"/>
            </a:ln>
          </p:spPr>
        </p:cxnSp>
        <p:cxnSp>
          <p:nvCxnSpPr>
            <p:cNvPr id="501" name="Google Shape;501;p24"/>
            <p:cNvCxnSpPr>
              <a:stCxn id="491" idx="1"/>
            </p:cNvCxnSpPr>
            <p:nvPr/>
          </p:nvCxnSpPr>
          <p:spPr>
            <a:xfrm rot="10800000">
              <a:off x="4374225" y="3802364"/>
              <a:ext cx="264000" cy="0"/>
            </a:xfrm>
            <a:prstGeom prst="straightConnector1">
              <a:avLst/>
            </a:prstGeom>
            <a:noFill/>
            <a:ln cap="flat" cmpd="sng" w="28575">
              <a:solidFill>
                <a:srgbClr val="500000"/>
              </a:solidFill>
              <a:prstDash val="dash"/>
              <a:round/>
              <a:headEnd len="med" w="med" type="triangle"/>
              <a:tailEnd len="sm" w="sm" type="none"/>
            </a:ln>
          </p:spPr>
        </p:cxnSp>
        <p:cxnSp>
          <p:nvCxnSpPr>
            <p:cNvPr id="502" name="Google Shape;502;p24"/>
            <p:cNvCxnSpPr>
              <a:endCxn id="491" idx="3"/>
            </p:cNvCxnSpPr>
            <p:nvPr/>
          </p:nvCxnSpPr>
          <p:spPr>
            <a:xfrm flipH="1">
              <a:off x="5069905" y="3801764"/>
              <a:ext cx="714900" cy="600"/>
            </a:xfrm>
            <a:prstGeom prst="straightConnector1">
              <a:avLst/>
            </a:prstGeom>
            <a:noFill/>
            <a:ln cap="flat" cmpd="sng" w="19050">
              <a:solidFill>
                <a:srgbClr val="500000"/>
              </a:solidFill>
              <a:prstDash val="dash"/>
              <a:round/>
              <a:headEnd len="med" w="med" type="triangle"/>
              <a:tailEnd len="sm" w="sm" type="none"/>
            </a:ln>
          </p:spPr>
        </p:cxnSp>
        <p:cxnSp>
          <p:nvCxnSpPr>
            <p:cNvPr id="503" name="Google Shape;503;p24"/>
            <p:cNvCxnSpPr>
              <a:endCxn id="492" idx="3"/>
            </p:cNvCxnSpPr>
            <p:nvPr/>
          </p:nvCxnSpPr>
          <p:spPr>
            <a:xfrm rot="10800000">
              <a:off x="5071158" y="4623372"/>
              <a:ext cx="690900" cy="4800"/>
            </a:xfrm>
            <a:prstGeom prst="straightConnector1">
              <a:avLst/>
            </a:prstGeom>
            <a:noFill/>
            <a:ln cap="flat" cmpd="sng" w="19050">
              <a:solidFill>
                <a:srgbClr val="500000"/>
              </a:solidFill>
              <a:prstDash val="dash"/>
              <a:round/>
              <a:headEnd len="sm" w="sm" type="none"/>
              <a:tailEnd len="med" w="med" type="triangle"/>
            </a:ln>
          </p:spPr>
        </p:cxnSp>
        <p:cxnSp>
          <p:nvCxnSpPr>
            <p:cNvPr id="504" name="Google Shape;504;p24"/>
            <p:cNvCxnSpPr/>
            <p:nvPr/>
          </p:nvCxnSpPr>
          <p:spPr>
            <a:xfrm rot="10800000">
              <a:off x="6111555" y="4144108"/>
              <a:ext cx="1506612" cy="0"/>
            </a:xfrm>
            <a:prstGeom prst="straightConnector1">
              <a:avLst/>
            </a:prstGeom>
            <a:noFill/>
            <a:ln cap="flat" cmpd="sng" w="19050">
              <a:solidFill>
                <a:srgbClr val="500000"/>
              </a:solidFill>
              <a:prstDash val="dot"/>
              <a:round/>
              <a:headEnd len="med" w="med" type="triangle"/>
              <a:tailEnd len="sm" w="sm" type="none"/>
            </a:ln>
          </p:spPr>
        </p:cxnSp>
        <p:cxnSp>
          <p:nvCxnSpPr>
            <p:cNvPr id="505" name="Google Shape;505;p24"/>
            <p:cNvCxnSpPr/>
            <p:nvPr/>
          </p:nvCxnSpPr>
          <p:spPr>
            <a:xfrm rot="10800000">
              <a:off x="6100727" y="4283697"/>
              <a:ext cx="1503258" cy="0"/>
            </a:xfrm>
            <a:prstGeom prst="straightConnector1">
              <a:avLst/>
            </a:prstGeom>
            <a:noFill/>
            <a:ln cap="flat" cmpd="sng" w="19050">
              <a:solidFill>
                <a:srgbClr val="500000"/>
              </a:solidFill>
              <a:prstDash val="dot"/>
              <a:round/>
              <a:headEnd len="sm" w="sm" type="none"/>
              <a:tailEnd len="med" w="med" type="triangle"/>
            </a:ln>
          </p:spPr>
        </p:cxnSp>
        <p:cxnSp>
          <p:nvCxnSpPr>
            <p:cNvPr id="506" name="Google Shape;506;p24"/>
            <p:cNvCxnSpPr/>
            <p:nvPr/>
          </p:nvCxnSpPr>
          <p:spPr>
            <a:xfrm>
              <a:off x="8103561" y="2934669"/>
              <a:ext cx="0" cy="1132951"/>
            </a:xfrm>
            <a:prstGeom prst="straightConnector1">
              <a:avLst/>
            </a:prstGeom>
            <a:noFill/>
            <a:ln cap="flat" cmpd="sng" w="19050">
              <a:solidFill>
                <a:srgbClr val="500000"/>
              </a:solidFill>
              <a:prstDash val="dot"/>
              <a:round/>
              <a:headEnd len="sm" w="sm" type="none"/>
              <a:tailEnd len="med" w="med" type="triangle"/>
            </a:ln>
          </p:spPr>
        </p:cxnSp>
        <p:sp>
          <p:nvSpPr>
            <p:cNvPr id="507" name="Google Shape;507;p24"/>
            <p:cNvSpPr/>
            <p:nvPr/>
          </p:nvSpPr>
          <p:spPr>
            <a:xfrm>
              <a:off x="6138560" y="1751923"/>
              <a:ext cx="1036442" cy="339245"/>
            </a:xfrm>
            <a:prstGeom prst="rect">
              <a:avLst/>
            </a:prstGeom>
            <a:solidFill>
              <a:srgbClr val="F2F2F2"/>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Event Handler</a:t>
              </a:r>
              <a:endParaRPr/>
            </a:p>
          </p:txBody>
        </p:sp>
        <p:sp>
          <p:nvSpPr>
            <p:cNvPr id="508" name="Google Shape;508;p24"/>
            <p:cNvSpPr/>
            <p:nvPr/>
          </p:nvSpPr>
          <p:spPr>
            <a:xfrm>
              <a:off x="7901144" y="1751428"/>
              <a:ext cx="1036442" cy="339245"/>
            </a:xfrm>
            <a:prstGeom prst="rect">
              <a:avLst/>
            </a:prstGeom>
            <a:solidFill>
              <a:srgbClr val="F2F2F2"/>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Sim Start/End</a:t>
              </a:r>
              <a:endParaRPr/>
            </a:p>
          </p:txBody>
        </p:sp>
        <p:cxnSp>
          <p:nvCxnSpPr>
            <p:cNvPr id="509" name="Google Shape;509;p24"/>
            <p:cNvCxnSpPr>
              <a:stCxn id="489" idx="3"/>
              <a:endCxn id="507" idx="1"/>
            </p:cNvCxnSpPr>
            <p:nvPr/>
          </p:nvCxnSpPr>
          <p:spPr>
            <a:xfrm flipH="1" rot="10800000">
              <a:off x="5066007" y="1921494"/>
              <a:ext cx="1072500" cy="900"/>
            </a:xfrm>
            <a:prstGeom prst="bentConnector3">
              <a:avLst>
                <a:gd fmla="val 69444" name="adj1"/>
              </a:avLst>
            </a:prstGeom>
            <a:noFill/>
            <a:ln cap="flat" cmpd="sng" w="19050">
              <a:solidFill>
                <a:srgbClr val="500000"/>
              </a:solidFill>
              <a:prstDash val="dash"/>
              <a:round/>
              <a:headEnd len="sm" w="sm" type="none"/>
              <a:tailEnd len="med" w="med" type="triangle"/>
            </a:ln>
          </p:spPr>
        </p:cxnSp>
        <p:cxnSp>
          <p:nvCxnSpPr>
            <p:cNvPr id="510" name="Google Shape;510;p24"/>
            <p:cNvCxnSpPr>
              <a:stCxn id="508" idx="1"/>
              <a:endCxn id="507" idx="3"/>
            </p:cNvCxnSpPr>
            <p:nvPr/>
          </p:nvCxnSpPr>
          <p:spPr>
            <a:xfrm flipH="1">
              <a:off x="7175144" y="1921051"/>
              <a:ext cx="726000" cy="600"/>
            </a:xfrm>
            <a:prstGeom prst="straightConnector1">
              <a:avLst/>
            </a:prstGeom>
            <a:noFill/>
            <a:ln cap="flat" cmpd="sng" w="19050">
              <a:solidFill>
                <a:srgbClr val="500000"/>
              </a:solidFill>
              <a:prstDash val="solid"/>
              <a:round/>
              <a:headEnd len="med" w="med" type="triangle"/>
              <a:tailEnd len="sm" w="sm" type="none"/>
            </a:ln>
          </p:spPr>
        </p:cxnSp>
        <p:sp>
          <p:nvSpPr>
            <p:cNvPr id="511" name="Google Shape;511;p24"/>
            <p:cNvSpPr/>
            <p:nvPr/>
          </p:nvSpPr>
          <p:spPr>
            <a:xfrm>
              <a:off x="6026341" y="1462230"/>
              <a:ext cx="2985658" cy="793745"/>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000000"/>
                  </a:solidFill>
                  <a:latin typeface="Arial"/>
                  <a:ea typeface="Arial"/>
                  <a:cs typeface="Arial"/>
                  <a:sym typeface="Arial"/>
                </a:rPr>
                <a:t>Simulation Module</a:t>
              </a:r>
              <a:endParaRPr/>
            </a:p>
          </p:txBody>
        </p:sp>
        <p:sp>
          <p:nvSpPr>
            <p:cNvPr id="512" name="Google Shape;512;p24"/>
            <p:cNvSpPr txBox="1"/>
            <p:nvPr/>
          </p:nvSpPr>
          <p:spPr>
            <a:xfrm>
              <a:off x="7211969" y="1901473"/>
              <a:ext cx="68917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-Simulation Events</a:t>
              </a:r>
              <a:endParaRPr/>
            </a:p>
          </p:txBody>
        </p:sp>
        <p:sp>
          <p:nvSpPr>
            <p:cNvPr id="513" name="Google Shape;513;p24"/>
            <p:cNvSpPr txBox="1"/>
            <p:nvPr/>
          </p:nvSpPr>
          <p:spPr>
            <a:xfrm>
              <a:off x="6338846" y="4298577"/>
              <a:ext cx="1262945" cy="4601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-Scheduled Measurement Measurements </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 (out)</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-Planner Results (out)</a:t>
              </a:r>
              <a:endParaRPr/>
            </a:p>
          </p:txBody>
        </p:sp>
        <p:sp>
          <p:nvSpPr>
            <p:cNvPr id="514" name="Google Shape;514;p24"/>
            <p:cNvSpPr txBox="1"/>
            <p:nvPr/>
          </p:nvSpPr>
          <p:spPr>
            <a:xfrm>
              <a:off x="8103561" y="3326607"/>
              <a:ext cx="1133317" cy="2706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-Information Requests</a:t>
              </a:r>
              <a:endParaRPr/>
            </a:p>
          </p:txBody>
        </p:sp>
        <p:cxnSp>
          <p:nvCxnSpPr>
            <p:cNvPr id="515" name="Google Shape;515;p24"/>
            <p:cNvCxnSpPr>
              <a:stCxn id="494" idx="1"/>
            </p:cNvCxnSpPr>
            <p:nvPr/>
          </p:nvCxnSpPr>
          <p:spPr>
            <a:xfrm flipH="1">
              <a:off x="6109685" y="2799460"/>
              <a:ext cx="1494300" cy="5100"/>
            </a:xfrm>
            <a:prstGeom prst="straightConnector1">
              <a:avLst/>
            </a:prstGeom>
            <a:noFill/>
            <a:ln cap="flat" cmpd="sng" w="19050">
              <a:solidFill>
                <a:srgbClr val="500000"/>
              </a:solidFill>
              <a:prstDash val="dot"/>
              <a:round/>
              <a:headEnd len="med" w="med" type="triangle"/>
              <a:tailEnd len="sm" w="sm" type="none"/>
            </a:ln>
          </p:spPr>
        </p:cxnSp>
        <p:sp>
          <p:nvSpPr>
            <p:cNvPr id="516" name="Google Shape;516;p24"/>
            <p:cNvSpPr/>
            <p:nvPr/>
          </p:nvSpPr>
          <p:spPr>
            <a:xfrm>
              <a:off x="4638225" y="4107207"/>
              <a:ext cx="431680"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SUB</a:t>
              </a:r>
              <a:endParaRPr/>
            </a:p>
          </p:txBody>
        </p:sp>
        <p:cxnSp>
          <p:nvCxnSpPr>
            <p:cNvPr id="517" name="Google Shape;517;p24"/>
            <p:cNvCxnSpPr>
              <a:stCxn id="516" idx="1"/>
            </p:cNvCxnSpPr>
            <p:nvPr/>
          </p:nvCxnSpPr>
          <p:spPr>
            <a:xfrm rot="10800000">
              <a:off x="4488225" y="3817768"/>
              <a:ext cx="150000" cy="395100"/>
            </a:xfrm>
            <a:prstGeom prst="bentConnector2">
              <a:avLst/>
            </a:prstGeom>
            <a:noFill/>
            <a:ln cap="flat" cmpd="sng" w="28575">
              <a:solidFill>
                <a:srgbClr val="500000"/>
              </a:solidFill>
              <a:prstDash val="dash"/>
              <a:round/>
              <a:headEnd len="med" w="med" type="triangle"/>
              <a:tailEnd len="sm" w="sm" type="none"/>
            </a:ln>
          </p:spPr>
        </p:cxnSp>
        <p:cxnSp>
          <p:nvCxnSpPr>
            <p:cNvPr id="518" name="Google Shape;518;p24"/>
            <p:cNvCxnSpPr>
              <a:endCxn id="516" idx="3"/>
            </p:cNvCxnSpPr>
            <p:nvPr/>
          </p:nvCxnSpPr>
          <p:spPr>
            <a:xfrm flipH="1">
              <a:off x="5069905" y="3804568"/>
              <a:ext cx="724500" cy="408300"/>
            </a:xfrm>
            <a:prstGeom prst="bentConnector3">
              <a:avLst>
                <a:gd fmla="val 21091" name="adj1"/>
              </a:avLst>
            </a:prstGeom>
            <a:noFill/>
            <a:ln cap="flat" cmpd="sng" w="28575">
              <a:solidFill>
                <a:srgbClr val="500000"/>
              </a:solidFill>
              <a:prstDash val="dash"/>
              <a:round/>
              <a:headEnd len="med" w="med" type="triangle"/>
              <a:tailEnd len="sm" w="sm" type="none"/>
            </a:ln>
          </p:spPr>
        </p:cxnSp>
        <p:sp>
          <p:nvSpPr>
            <p:cNvPr id="498" name="Google Shape;498;p24"/>
            <p:cNvSpPr/>
            <p:nvPr/>
          </p:nvSpPr>
          <p:spPr>
            <a:xfrm rot="-5400000">
              <a:off x="3731993" y="1695595"/>
              <a:ext cx="824102" cy="450911"/>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Sim Manager</a:t>
              </a:r>
              <a:endParaRPr/>
            </a:p>
          </p:txBody>
        </p:sp>
        <p:sp>
          <p:nvSpPr>
            <p:cNvPr id="519" name="Google Shape;519;p24"/>
            <p:cNvSpPr/>
            <p:nvPr/>
          </p:nvSpPr>
          <p:spPr>
            <a:xfrm>
              <a:off x="4629133" y="5072591"/>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PUSH</a:t>
              </a:r>
              <a:endParaRPr b="1" sz="800">
                <a:solidFill>
                  <a:schemeClr val="lt1"/>
                </a:solidFill>
                <a:latin typeface="Arial"/>
                <a:ea typeface="Arial"/>
                <a:cs typeface="Arial"/>
                <a:sym typeface="Arial"/>
              </a:endParaRPr>
            </a:p>
          </p:txBody>
        </p:sp>
        <p:sp>
          <p:nvSpPr>
            <p:cNvPr id="520" name="Google Shape;520;p24"/>
            <p:cNvSpPr/>
            <p:nvPr/>
          </p:nvSpPr>
          <p:spPr>
            <a:xfrm rot="-5400000">
              <a:off x="3738474" y="5250101"/>
              <a:ext cx="805932" cy="450911"/>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Results Logger</a:t>
              </a:r>
              <a:endParaRPr/>
            </a:p>
          </p:txBody>
        </p:sp>
        <p:cxnSp>
          <p:nvCxnSpPr>
            <p:cNvPr id="521" name="Google Shape;521;p24"/>
            <p:cNvCxnSpPr>
              <a:stCxn id="520" idx="2"/>
              <a:endCxn id="519" idx="1"/>
            </p:cNvCxnSpPr>
            <p:nvPr/>
          </p:nvCxnSpPr>
          <p:spPr>
            <a:xfrm flipH="1" rot="10800000">
              <a:off x="4366896" y="5178257"/>
              <a:ext cx="262200" cy="297300"/>
            </a:xfrm>
            <a:prstGeom prst="bentConnector3">
              <a:avLst>
                <a:gd fmla="val 131835" name="adj1"/>
              </a:avLst>
            </a:prstGeom>
            <a:noFill/>
            <a:ln cap="flat" cmpd="sng" w="28575">
              <a:solidFill>
                <a:srgbClr val="500000"/>
              </a:solidFill>
              <a:prstDash val="dash"/>
              <a:round/>
              <a:headEnd len="med" w="med" type="triangle"/>
              <a:tailEnd len="sm" w="sm" type="none"/>
            </a:ln>
          </p:spPr>
        </p:cxnSp>
        <p:sp>
          <p:nvSpPr>
            <p:cNvPr id="522" name="Google Shape;522;p24"/>
            <p:cNvSpPr txBox="1"/>
            <p:nvPr/>
          </p:nvSpPr>
          <p:spPr>
            <a:xfrm>
              <a:off x="6335432" y="3728149"/>
              <a:ext cx="1341629" cy="3654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-Agent State</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-Planner Results (in)</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 (in)</a:t>
              </a:r>
              <a:endParaRPr/>
            </a:p>
          </p:txBody>
        </p:sp>
        <p:sp>
          <p:nvSpPr>
            <p:cNvPr id="523" name="Google Shape;523;p24"/>
            <p:cNvSpPr txBox="1"/>
            <p:nvPr/>
          </p:nvSpPr>
          <p:spPr>
            <a:xfrm>
              <a:off x="6344583" y="2919973"/>
              <a:ext cx="1075779" cy="1759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Data (out)</a:t>
              </a:r>
              <a:endParaRPr/>
            </a:p>
          </p:txBody>
        </p:sp>
        <p:cxnSp>
          <p:nvCxnSpPr>
            <p:cNvPr id="524" name="Google Shape;524;p24"/>
            <p:cNvCxnSpPr/>
            <p:nvPr/>
          </p:nvCxnSpPr>
          <p:spPr>
            <a:xfrm rot="10800000">
              <a:off x="6100725" y="2903171"/>
              <a:ext cx="1503258" cy="0"/>
            </a:xfrm>
            <a:prstGeom prst="straightConnector1">
              <a:avLst/>
            </a:prstGeom>
            <a:noFill/>
            <a:ln cap="flat" cmpd="sng" w="19050">
              <a:solidFill>
                <a:srgbClr val="500000"/>
              </a:solidFill>
              <a:prstDash val="dot"/>
              <a:round/>
              <a:headEnd len="sm" w="sm" type="none"/>
              <a:tailEnd len="med" w="med" type="triangle"/>
            </a:ln>
          </p:spPr>
        </p:cxnSp>
        <p:sp>
          <p:nvSpPr>
            <p:cNvPr id="525" name="Google Shape;525;p24"/>
            <p:cNvSpPr txBox="1"/>
            <p:nvPr/>
          </p:nvSpPr>
          <p:spPr>
            <a:xfrm>
              <a:off x="6338846" y="2427771"/>
              <a:ext cx="1208050" cy="3654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Results (from self or other agents)</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-Information Request</a:t>
              </a:r>
              <a:endParaRPr/>
            </a:p>
          </p:txBody>
        </p:sp>
        <p:cxnSp>
          <p:nvCxnSpPr>
            <p:cNvPr id="526" name="Google Shape;526;p24"/>
            <p:cNvCxnSpPr/>
            <p:nvPr/>
          </p:nvCxnSpPr>
          <p:spPr>
            <a:xfrm rot="10800000">
              <a:off x="5062854" y="5173314"/>
              <a:ext cx="690864" cy="4937"/>
            </a:xfrm>
            <a:prstGeom prst="straightConnector1">
              <a:avLst/>
            </a:prstGeom>
            <a:noFill/>
            <a:ln cap="flat" cmpd="sng" w="19050">
              <a:solidFill>
                <a:srgbClr val="500000"/>
              </a:solidFill>
              <a:prstDash val="dash"/>
              <a:round/>
              <a:headEnd len="sm" w="sm" type="none"/>
              <a:tailEnd len="med" w="med" type="triangle"/>
            </a:ln>
          </p:spPr>
        </p:cxnSp>
      </p:grpSp>
      <p:sp>
        <p:nvSpPr>
          <p:cNvPr id="527" name="Google Shape;527;p24"/>
          <p:cNvSpPr txBox="1"/>
          <p:nvPr/>
        </p:nvSpPr>
        <p:spPr>
          <a:xfrm>
            <a:off x="5216657" y="5907900"/>
            <a:ext cx="259565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000">
                <a:solidFill>
                  <a:schemeClr val="dk1"/>
                </a:solidFill>
                <a:latin typeface="Arial"/>
                <a:ea typeface="Arial"/>
                <a:cs typeface="Arial"/>
                <a:sym typeface="Arial"/>
              </a:rPr>
              <a:t>DMAS Agent Node Framework</a:t>
            </a:r>
            <a:endParaRPr/>
          </a:p>
        </p:txBody>
      </p:sp>
      <p:sp>
        <p:nvSpPr>
          <p:cNvPr id="528" name="Google Shape;528;p24"/>
          <p:cNvSpPr txBox="1"/>
          <p:nvPr>
            <p:ph idx="1" type="body"/>
          </p:nvPr>
        </p:nvSpPr>
        <p:spPr>
          <a:xfrm>
            <a:off x="199663" y="2185172"/>
            <a:ext cx="3384508" cy="3368219"/>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spcBef>
                <a:spcPts val="0"/>
              </a:spcBef>
              <a:spcAft>
                <a:spcPts val="0"/>
              </a:spcAft>
              <a:buClr>
                <a:schemeClr val="dk1"/>
              </a:buClr>
              <a:buSzPct val="100000"/>
              <a:buFont typeface="Arimo"/>
              <a:buNone/>
            </a:pPr>
            <a:r>
              <a:rPr b="1" lang="en-US"/>
              <a:t>Desired Capabilities:</a:t>
            </a:r>
            <a:endParaRPr/>
          </a:p>
          <a:p>
            <a:pPr indent="0" lvl="0" marL="0" rtl="0" algn="l">
              <a:spcBef>
                <a:spcPts val="192"/>
              </a:spcBef>
              <a:spcAft>
                <a:spcPts val="0"/>
              </a:spcAft>
              <a:buClr>
                <a:schemeClr val="dk1"/>
              </a:buClr>
              <a:buSzPct val="100000"/>
              <a:buFont typeface="Arimo"/>
              <a:buNone/>
            </a:pPr>
            <a:r>
              <a:rPr i="1" lang="en-US"/>
              <a:t>On-board Data Processing</a:t>
            </a:r>
            <a:endParaRPr/>
          </a:p>
          <a:p>
            <a:pPr indent="-130969" lvl="0" marL="130969" rtl="0" algn="l">
              <a:spcBef>
                <a:spcPts val="192"/>
              </a:spcBef>
              <a:spcAft>
                <a:spcPts val="0"/>
              </a:spcAft>
              <a:buClr>
                <a:schemeClr val="dk1"/>
              </a:buClr>
              <a:buSzPct val="100000"/>
              <a:buFont typeface="Arial"/>
              <a:buChar char="•"/>
            </a:pPr>
            <a:r>
              <a:rPr lang="en-US"/>
              <a:t>Process raw data being sensed by the agent’s instrument</a:t>
            </a:r>
            <a:endParaRPr/>
          </a:p>
          <a:p>
            <a:pPr indent="-130969" lvl="0" marL="130969" rtl="0" algn="l">
              <a:spcBef>
                <a:spcPts val="192"/>
              </a:spcBef>
              <a:spcAft>
                <a:spcPts val="0"/>
              </a:spcAft>
              <a:buClr>
                <a:schemeClr val="dk1"/>
              </a:buClr>
              <a:buSzPct val="100000"/>
              <a:buFont typeface="Arial"/>
              <a:buChar char="•"/>
            </a:pPr>
            <a:r>
              <a:rPr lang="en-US"/>
              <a:t>Process raw data sent from other agents who may lack processing capabilities</a:t>
            </a:r>
            <a:endParaRPr/>
          </a:p>
          <a:p>
            <a:pPr indent="-281940" lvl="0" marL="342900" rtl="0" algn="l">
              <a:spcBef>
                <a:spcPts val="192"/>
              </a:spcBef>
              <a:spcAft>
                <a:spcPts val="0"/>
              </a:spcAft>
              <a:buClr>
                <a:schemeClr val="dk1"/>
              </a:buClr>
              <a:buSzPct val="100000"/>
              <a:buFont typeface="Arimo"/>
              <a:buNone/>
            </a:pPr>
            <a:r>
              <a:t/>
            </a:r>
            <a:endParaRPr i="1"/>
          </a:p>
          <a:p>
            <a:pPr indent="0" lvl="0" marL="0" rtl="0" algn="l">
              <a:spcBef>
                <a:spcPts val="192"/>
              </a:spcBef>
              <a:spcAft>
                <a:spcPts val="0"/>
              </a:spcAft>
              <a:buClr>
                <a:schemeClr val="dk1"/>
              </a:buClr>
              <a:buSzPct val="100000"/>
              <a:buFont typeface="Arimo"/>
              <a:buNone/>
            </a:pPr>
            <a:r>
              <a:rPr i="1" lang="en-US"/>
              <a:t>Create measurement requests for areas of interest</a:t>
            </a:r>
            <a:endParaRPr/>
          </a:p>
          <a:p>
            <a:pPr indent="-130969" lvl="0" marL="130969" rtl="0" algn="l">
              <a:spcBef>
                <a:spcPts val="192"/>
              </a:spcBef>
              <a:spcAft>
                <a:spcPts val="0"/>
              </a:spcAft>
              <a:buClr>
                <a:schemeClr val="dk1"/>
              </a:buClr>
              <a:buSzPct val="100000"/>
              <a:buFont typeface="Arial"/>
              <a:buChar char="•"/>
            </a:pPr>
            <a:r>
              <a:rPr lang="en-US"/>
              <a:t>Create a data-base with measurements from parent agent or from other agents</a:t>
            </a:r>
            <a:endParaRPr/>
          </a:p>
          <a:p>
            <a:pPr indent="-130969" lvl="0" marL="130969" rtl="0" algn="l">
              <a:spcBef>
                <a:spcPts val="192"/>
              </a:spcBef>
              <a:spcAft>
                <a:spcPts val="0"/>
              </a:spcAft>
              <a:buClr>
                <a:schemeClr val="dk1"/>
              </a:buClr>
              <a:buSzPct val="100000"/>
              <a:buFont typeface="Arial"/>
              <a:buChar char="•"/>
            </a:pPr>
            <a:r>
              <a:rPr lang="en-US"/>
              <a:t>Use data-base to detect areas of interest based on processed data</a:t>
            </a:r>
            <a:endParaRPr/>
          </a:p>
          <a:p>
            <a:pPr indent="-130969" lvl="0" marL="130969" rtl="0" algn="l">
              <a:spcBef>
                <a:spcPts val="192"/>
              </a:spcBef>
              <a:spcAft>
                <a:spcPts val="0"/>
              </a:spcAft>
              <a:buClr>
                <a:schemeClr val="dk1"/>
              </a:buClr>
              <a:buSzPct val="100000"/>
              <a:buFont typeface="Arial"/>
              <a:buChar char="•"/>
            </a:pPr>
            <a:r>
              <a:rPr lang="en-US"/>
              <a:t>Use predictive models to infer possible future events in areas of interest</a:t>
            </a:r>
            <a:endParaRPr/>
          </a:p>
          <a:p>
            <a:pPr indent="-130969" lvl="0" marL="130969" rtl="0" algn="l">
              <a:spcBef>
                <a:spcPts val="192"/>
              </a:spcBef>
              <a:spcAft>
                <a:spcPts val="0"/>
              </a:spcAft>
              <a:buClr>
                <a:schemeClr val="dk1"/>
              </a:buClr>
              <a:buSzPct val="100000"/>
              <a:buFont typeface="Arial"/>
              <a:buChar char="•"/>
            </a:pPr>
            <a:r>
              <a:rPr lang="en-US"/>
              <a:t>Request missing data as a measurement request or an information request to parent agent or to other agents if results would complete predictive model and if prediction would be worth the effort</a:t>
            </a:r>
            <a:endParaRPr/>
          </a:p>
          <a:p>
            <a:pPr indent="-281940" lvl="0" marL="342900" rtl="0" algn="l">
              <a:spcBef>
                <a:spcPts val="192"/>
              </a:spcBef>
              <a:spcAft>
                <a:spcPts val="0"/>
              </a:spcAft>
              <a:buClr>
                <a:schemeClr val="dk1"/>
              </a:buClr>
              <a:buSzPct val="100000"/>
              <a:buFont typeface="Arimo"/>
              <a:buNone/>
            </a:pPr>
            <a:r>
              <a:t/>
            </a:r>
            <a:endParaRPr i="1"/>
          </a:p>
          <a:p>
            <a:pPr indent="0" lvl="0" marL="0" rtl="0" algn="l">
              <a:spcBef>
                <a:spcPts val="192"/>
              </a:spcBef>
              <a:spcAft>
                <a:spcPts val="0"/>
              </a:spcAft>
              <a:buClr>
                <a:schemeClr val="dk1"/>
              </a:buClr>
              <a:buSzPct val="100000"/>
              <a:buFont typeface="Arimo"/>
              <a:buNone/>
            </a:pPr>
            <a:r>
              <a:rPr i="1" lang="en-US"/>
              <a:t>Quantify Scientific Value of a Measurement</a:t>
            </a:r>
            <a:endParaRPr/>
          </a:p>
          <a:p>
            <a:pPr indent="-130969" lvl="0" marL="130969" rtl="0" algn="l">
              <a:spcBef>
                <a:spcPts val="192"/>
              </a:spcBef>
              <a:spcAft>
                <a:spcPts val="0"/>
              </a:spcAft>
              <a:buClr>
                <a:schemeClr val="dk1"/>
              </a:buClr>
              <a:buSzPct val="100000"/>
              <a:buFont typeface="Arial"/>
              <a:buChar char="•"/>
            </a:pPr>
            <a:r>
              <a:rPr lang="en-US"/>
              <a:t>Use predictive models, data-base, and (or) mission requirements to infer the scientific benefit of a potential measurement being considered by the scheduler</a:t>
            </a:r>
            <a:endParaRPr i="1"/>
          </a:p>
        </p:txBody>
      </p:sp>
      <p:sp>
        <p:nvSpPr>
          <p:cNvPr id="529" name="Google Shape;529;p24"/>
          <p:cNvSpPr txBox="1"/>
          <p:nvPr/>
        </p:nvSpPr>
        <p:spPr>
          <a:xfrm>
            <a:off x="199663" y="1529996"/>
            <a:ext cx="3384508" cy="507831"/>
          </a:xfrm>
          <a:prstGeom prst="rect">
            <a:avLst/>
          </a:prstGeom>
          <a:solidFill>
            <a:srgbClr val="EAEAF9"/>
          </a:solid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dk1"/>
                </a:solidFill>
                <a:latin typeface="Arial"/>
                <a:ea typeface="Arial"/>
                <a:cs typeface="Arial"/>
                <a:sym typeface="Arial"/>
              </a:rPr>
              <a:t>Objective</a:t>
            </a:r>
            <a:r>
              <a:rPr lang="en-US" sz="900">
                <a:solidFill>
                  <a:schemeClr val="dk1"/>
                </a:solidFill>
                <a:latin typeface="Arial"/>
                <a:ea typeface="Arial"/>
                <a:cs typeface="Arial"/>
                <a:sym typeface="Arial"/>
              </a:rPr>
              <a:t>: Simulate the agent’s internal state and provide realistic behavior and capabilities based on its components and operations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5"/>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Scheduler Module</a:t>
            </a:r>
            <a:endParaRPr/>
          </a:p>
        </p:txBody>
      </p:sp>
      <p:sp>
        <p:nvSpPr>
          <p:cNvPr id="536" name="Google Shape;536;p25"/>
          <p:cNvSpPr/>
          <p:nvPr/>
        </p:nvSpPr>
        <p:spPr>
          <a:xfrm>
            <a:off x="1209259" y="1743357"/>
            <a:ext cx="7729349" cy="3656407"/>
          </a:xfrm>
          <a:prstGeom prst="roundRect">
            <a:avLst>
              <a:gd fmla="val 609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Agent Node</a:t>
            </a:r>
            <a:endParaRPr/>
          </a:p>
        </p:txBody>
      </p:sp>
      <p:sp>
        <p:nvSpPr>
          <p:cNvPr id="537" name="Google Shape;537;p25"/>
          <p:cNvSpPr/>
          <p:nvPr/>
        </p:nvSpPr>
        <p:spPr>
          <a:xfrm rot="-5400000">
            <a:off x="1101077" y="3792989"/>
            <a:ext cx="2391565" cy="276573"/>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538" name="Google Shape;538;p25"/>
          <p:cNvSpPr/>
          <p:nvPr/>
        </p:nvSpPr>
        <p:spPr>
          <a:xfrm>
            <a:off x="5373035" y="2023923"/>
            <a:ext cx="980428" cy="319532"/>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539" name="Google Shape;539;p25"/>
          <p:cNvSpPr/>
          <p:nvPr/>
        </p:nvSpPr>
        <p:spPr>
          <a:xfrm>
            <a:off x="3477639" y="3133547"/>
            <a:ext cx="4406630" cy="2201051"/>
          </a:xfrm>
          <a:prstGeom prst="roundRect">
            <a:avLst>
              <a:gd fmla="val 6097" name="adj"/>
            </a:avLst>
          </a:prstGeom>
          <a:solidFill>
            <a:srgbClr val="FDCBE4"/>
          </a:solidFill>
          <a:ln cap="flat" cmpd="sng" w="127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825">
                <a:solidFill>
                  <a:srgbClr val="000000"/>
                </a:solidFill>
                <a:latin typeface="Arial"/>
                <a:ea typeface="Arial"/>
                <a:cs typeface="Arial"/>
                <a:sym typeface="Arial"/>
              </a:rPr>
              <a:t>Scheduler/Planning Module</a:t>
            </a:r>
            <a:endParaRPr/>
          </a:p>
        </p:txBody>
      </p:sp>
      <p:cxnSp>
        <p:nvCxnSpPr>
          <p:cNvPr id="540" name="Google Shape;540;p25"/>
          <p:cNvCxnSpPr/>
          <p:nvPr/>
        </p:nvCxnSpPr>
        <p:spPr>
          <a:xfrm rot="10800000">
            <a:off x="2430283" y="4069574"/>
            <a:ext cx="2408954" cy="0"/>
          </a:xfrm>
          <a:prstGeom prst="straightConnector1">
            <a:avLst/>
          </a:prstGeom>
          <a:noFill/>
          <a:ln cap="flat" cmpd="sng" w="12700">
            <a:solidFill>
              <a:srgbClr val="500000"/>
            </a:solidFill>
            <a:prstDash val="dot"/>
            <a:round/>
            <a:headEnd len="sm" w="sm" type="none"/>
            <a:tailEnd len="med" w="med" type="triangle"/>
          </a:ln>
        </p:spPr>
      </p:cxnSp>
      <p:sp>
        <p:nvSpPr>
          <p:cNvPr id="541" name="Google Shape;541;p25"/>
          <p:cNvSpPr/>
          <p:nvPr/>
        </p:nvSpPr>
        <p:spPr>
          <a:xfrm>
            <a:off x="2457878" y="2111280"/>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542" name="Google Shape;542;p25"/>
          <p:cNvSpPr/>
          <p:nvPr/>
        </p:nvSpPr>
        <p:spPr>
          <a:xfrm>
            <a:off x="3910658" y="2110858"/>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543" name="Google Shape;543;p25"/>
          <p:cNvCxnSpPr>
            <a:stCxn id="542" idx="1"/>
            <a:endCxn id="541" idx="3"/>
          </p:cNvCxnSpPr>
          <p:nvPr/>
        </p:nvCxnSpPr>
        <p:spPr>
          <a:xfrm flipH="1">
            <a:off x="3312158" y="2255515"/>
            <a:ext cx="598500" cy="300"/>
          </a:xfrm>
          <a:prstGeom prst="straightConnector1">
            <a:avLst/>
          </a:prstGeom>
          <a:noFill/>
          <a:ln cap="flat" cmpd="sng" w="12700">
            <a:solidFill>
              <a:srgbClr val="500000"/>
            </a:solidFill>
            <a:prstDash val="solid"/>
            <a:round/>
            <a:headEnd len="med" w="med" type="triangle"/>
            <a:tailEnd len="sm" w="sm" type="none"/>
          </a:ln>
        </p:spPr>
      </p:cxnSp>
      <p:sp>
        <p:nvSpPr>
          <p:cNvPr id="544" name="Google Shape;544;p25"/>
          <p:cNvSpPr/>
          <p:nvPr/>
        </p:nvSpPr>
        <p:spPr>
          <a:xfrm>
            <a:off x="2365382" y="1864227"/>
            <a:ext cx="2460880" cy="676916"/>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Module</a:t>
            </a:r>
            <a:endParaRPr/>
          </a:p>
        </p:txBody>
      </p:sp>
      <p:sp>
        <p:nvSpPr>
          <p:cNvPr id="545" name="Google Shape;545;p25"/>
          <p:cNvSpPr txBox="1"/>
          <p:nvPr/>
        </p:nvSpPr>
        <p:spPr>
          <a:xfrm>
            <a:off x="3312147" y="2033616"/>
            <a:ext cx="59176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00">
                <a:solidFill>
                  <a:srgbClr val="595959"/>
                </a:solidFill>
                <a:latin typeface="Arial"/>
                <a:ea typeface="Arial"/>
                <a:cs typeface="Arial"/>
                <a:sym typeface="Arial"/>
              </a:rPr>
              <a:t>-Simulation Events</a:t>
            </a:r>
            <a:endParaRPr/>
          </a:p>
        </p:txBody>
      </p:sp>
      <p:sp>
        <p:nvSpPr>
          <p:cNvPr id="546" name="Google Shape;546;p25"/>
          <p:cNvSpPr txBox="1"/>
          <p:nvPr/>
        </p:nvSpPr>
        <p:spPr>
          <a:xfrm>
            <a:off x="2598330" y="2808581"/>
            <a:ext cx="147563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Data (from self or in)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 (in)</a:t>
            </a:r>
            <a:endParaRPr/>
          </a:p>
        </p:txBody>
      </p:sp>
      <p:cxnSp>
        <p:nvCxnSpPr>
          <p:cNvPr id="547" name="Google Shape;547;p25"/>
          <p:cNvCxnSpPr>
            <a:endCxn id="538" idx="1"/>
          </p:cNvCxnSpPr>
          <p:nvPr/>
        </p:nvCxnSpPr>
        <p:spPr>
          <a:xfrm flipH="1" rot="10800000">
            <a:off x="2435135" y="2183689"/>
            <a:ext cx="2937900" cy="840600"/>
          </a:xfrm>
          <a:prstGeom prst="bentConnector3">
            <a:avLst>
              <a:gd fmla="val 92363" name="adj1"/>
            </a:avLst>
          </a:prstGeom>
          <a:noFill/>
          <a:ln cap="flat" cmpd="sng" w="12700">
            <a:solidFill>
              <a:srgbClr val="500000"/>
            </a:solidFill>
            <a:prstDash val="dot"/>
            <a:round/>
            <a:headEnd len="sm" w="sm" type="none"/>
            <a:tailEnd len="med" w="med" type="triangle"/>
          </a:ln>
        </p:spPr>
      </p:cxnSp>
      <p:sp>
        <p:nvSpPr>
          <p:cNvPr id="548" name="Google Shape;548;p25"/>
          <p:cNvSpPr/>
          <p:nvPr/>
        </p:nvSpPr>
        <p:spPr>
          <a:xfrm>
            <a:off x="4844101" y="3944210"/>
            <a:ext cx="981172"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Observation Planning (Decentralized  multiagent-level)</a:t>
            </a:r>
            <a:endParaRPr/>
          </a:p>
        </p:txBody>
      </p:sp>
      <p:sp>
        <p:nvSpPr>
          <p:cNvPr id="549" name="Google Shape;549;p25"/>
          <p:cNvSpPr/>
          <p:nvPr/>
        </p:nvSpPr>
        <p:spPr>
          <a:xfrm>
            <a:off x="5778005" y="4719445"/>
            <a:ext cx="593515"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00">
                <a:solidFill>
                  <a:srgbClr val="000000"/>
                </a:solidFill>
                <a:latin typeface="Arial"/>
                <a:ea typeface="Arial"/>
                <a:cs typeface="Arial"/>
                <a:sym typeface="Arial"/>
              </a:rPr>
              <a:t>Predictive Models</a:t>
            </a:r>
            <a:endParaRPr/>
          </a:p>
        </p:txBody>
      </p:sp>
      <p:sp>
        <p:nvSpPr>
          <p:cNvPr id="550" name="Google Shape;550;p25"/>
          <p:cNvSpPr/>
          <p:nvPr/>
        </p:nvSpPr>
        <p:spPr>
          <a:xfrm>
            <a:off x="3998515" y="3450167"/>
            <a:ext cx="1049502"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00">
                <a:solidFill>
                  <a:srgbClr val="000000"/>
                </a:solidFill>
                <a:latin typeface="Arial"/>
                <a:ea typeface="Arial"/>
                <a:cs typeface="Arial"/>
                <a:sym typeface="Arial"/>
              </a:rPr>
              <a:t>Knowledge-Base Instrument Capability Reasoning</a:t>
            </a:r>
            <a:endParaRPr/>
          </a:p>
        </p:txBody>
      </p:sp>
      <p:cxnSp>
        <p:nvCxnSpPr>
          <p:cNvPr id="551" name="Google Shape;551;p25"/>
          <p:cNvCxnSpPr>
            <a:stCxn id="549" idx="1"/>
            <a:endCxn id="552" idx="3"/>
          </p:cNvCxnSpPr>
          <p:nvPr/>
        </p:nvCxnSpPr>
        <p:spPr>
          <a:xfrm rot="10800000">
            <a:off x="5225405" y="4693518"/>
            <a:ext cx="552600" cy="196200"/>
          </a:xfrm>
          <a:prstGeom prst="bentConnector3">
            <a:avLst>
              <a:gd fmla="val 72889" name="adj1"/>
            </a:avLst>
          </a:prstGeom>
          <a:noFill/>
          <a:ln cap="flat" cmpd="sng" w="12700">
            <a:solidFill>
              <a:srgbClr val="500000"/>
            </a:solidFill>
            <a:prstDash val="dot"/>
            <a:round/>
            <a:headEnd len="sm" w="sm" type="none"/>
            <a:tailEnd len="med" w="med" type="triangle"/>
          </a:ln>
        </p:spPr>
      </p:cxnSp>
      <p:sp>
        <p:nvSpPr>
          <p:cNvPr id="553" name="Google Shape;553;p25"/>
          <p:cNvSpPr txBox="1"/>
          <p:nvPr/>
        </p:nvSpPr>
        <p:spPr>
          <a:xfrm>
            <a:off x="5785112" y="3810007"/>
            <a:ext cx="64244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-Proposed plan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p:txBody>
      </p:sp>
      <p:sp>
        <p:nvSpPr>
          <p:cNvPr id="554" name="Google Shape;554;p25"/>
          <p:cNvSpPr txBox="1"/>
          <p:nvPr/>
        </p:nvSpPr>
        <p:spPr>
          <a:xfrm>
            <a:off x="4190415" y="4292537"/>
            <a:ext cx="451436"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 Perf. Score</a:t>
            </a:r>
            <a:endParaRPr/>
          </a:p>
        </p:txBody>
      </p:sp>
      <p:cxnSp>
        <p:nvCxnSpPr>
          <p:cNvPr id="555" name="Google Shape;555;p25"/>
          <p:cNvCxnSpPr>
            <a:stCxn id="537" idx="2"/>
            <a:endCxn id="550" idx="1"/>
          </p:cNvCxnSpPr>
          <p:nvPr/>
        </p:nvCxnSpPr>
        <p:spPr>
          <a:xfrm flipH="1" rot="10800000">
            <a:off x="2435146" y="3620475"/>
            <a:ext cx="1563300" cy="310800"/>
          </a:xfrm>
          <a:prstGeom prst="bentConnector3">
            <a:avLst>
              <a:gd fmla="val 80548" name="adj1"/>
            </a:avLst>
          </a:prstGeom>
          <a:noFill/>
          <a:ln cap="flat" cmpd="sng" w="12700">
            <a:solidFill>
              <a:srgbClr val="500000"/>
            </a:solidFill>
            <a:prstDash val="dot"/>
            <a:round/>
            <a:headEnd len="sm" w="sm" type="none"/>
            <a:tailEnd len="med" w="med" type="triangle"/>
          </a:ln>
        </p:spPr>
      </p:cxnSp>
      <p:sp>
        <p:nvSpPr>
          <p:cNvPr id="556" name="Google Shape;556;p25"/>
          <p:cNvSpPr txBox="1"/>
          <p:nvPr/>
        </p:nvSpPr>
        <p:spPr>
          <a:xfrm>
            <a:off x="3448802" y="3372806"/>
            <a:ext cx="718646"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(in)</a:t>
            </a:r>
            <a:endParaRPr/>
          </a:p>
        </p:txBody>
      </p:sp>
      <p:sp>
        <p:nvSpPr>
          <p:cNvPr id="557" name="Google Shape;557;p25"/>
          <p:cNvSpPr/>
          <p:nvPr/>
        </p:nvSpPr>
        <p:spPr>
          <a:xfrm>
            <a:off x="4576595" y="4955478"/>
            <a:ext cx="648754"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00">
                <a:solidFill>
                  <a:srgbClr val="000000"/>
                </a:solidFill>
                <a:latin typeface="Arial"/>
                <a:ea typeface="Arial"/>
                <a:cs typeface="Arial"/>
                <a:sym typeface="Arial"/>
              </a:rPr>
              <a:t>Cost Model</a:t>
            </a:r>
            <a:endParaRPr/>
          </a:p>
        </p:txBody>
      </p:sp>
      <p:sp>
        <p:nvSpPr>
          <p:cNvPr id="558" name="Google Shape;558;p25"/>
          <p:cNvSpPr txBox="1"/>
          <p:nvPr/>
        </p:nvSpPr>
        <p:spPr>
          <a:xfrm>
            <a:off x="4101936" y="4880582"/>
            <a:ext cx="50835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-Cost Estimate</a:t>
            </a:r>
            <a:endParaRPr/>
          </a:p>
        </p:txBody>
      </p:sp>
      <p:sp>
        <p:nvSpPr>
          <p:cNvPr id="559" name="Google Shape;559;p25"/>
          <p:cNvSpPr/>
          <p:nvPr/>
        </p:nvSpPr>
        <p:spPr>
          <a:xfrm>
            <a:off x="6356695" y="3944210"/>
            <a:ext cx="981172"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75">
                <a:solidFill>
                  <a:srgbClr val="000000"/>
                </a:solidFill>
                <a:latin typeface="Arial"/>
                <a:ea typeface="Arial"/>
                <a:cs typeface="Arial"/>
                <a:sym typeface="Arial"/>
              </a:rPr>
              <a:t>Operations Planning (agent-level)</a:t>
            </a:r>
            <a:endParaRPr/>
          </a:p>
        </p:txBody>
      </p:sp>
      <p:cxnSp>
        <p:nvCxnSpPr>
          <p:cNvPr id="560" name="Google Shape;560;p25"/>
          <p:cNvCxnSpPr>
            <a:stCxn id="549" idx="0"/>
            <a:endCxn id="548" idx="2"/>
          </p:cNvCxnSpPr>
          <p:nvPr/>
        </p:nvCxnSpPr>
        <p:spPr>
          <a:xfrm flipH="1" rot="5400000">
            <a:off x="5487363" y="4132045"/>
            <a:ext cx="434700" cy="740100"/>
          </a:xfrm>
          <a:prstGeom prst="bentConnector3">
            <a:avLst>
              <a:gd fmla="val 71258" name="adj1"/>
            </a:avLst>
          </a:prstGeom>
          <a:noFill/>
          <a:ln cap="flat" cmpd="sng" w="12700">
            <a:solidFill>
              <a:srgbClr val="500000"/>
            </a:solidFill>
            <a:prstDash val="dot"/>
            <a:round/>
            <a:headEnd len="med" w="med" type="triangle"/>
            <a:tailEnd len="sm" w="sm" type="none"/>
          </a:ln>
        </p:spPr>
      </p:cxnSp>
      <p:sp>
        <p:nvSpPr>
          <p:cNvPr id="552" name="Google Shape;552;p25"/>
          <p:cNvSpPr/>
          <p:nvPr/>
        </p:nvSpPr>
        <p:spPr>
          <a:xfrm>
            <a:off x="4576595" y="4523369"/>
            <a:ext cx="648754"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00">
                <a:solidFill>
                  <a:srgbClr val="000000"/>
                </a:solidFill>
                <a:latin typeface="Arial"/>
                <a:ea typeface="Arial"/>
                <a:cs typeface="Arial"/>
                <a:sym typeface="Arial"/>
              </a:rPr>
              <a:t>Meas. Perf. Model</a:t>
            </a:r>
            <a:endParaRPr/>
          </a:p>
        </p:txBody>
      </p:sp>
      <p:cxnSp>
        <p:nvCxnSpPr>
          <p:cNvPr id="561" name="Google Shape;561;p25"/>
          <p:cNvCxnSpPr>
            <a:stCxn id="552" idx="1"/>
            <a:endCxn id="548" idx="1"/>
          </p:cNvCxnSpPr>
          <p:nvPr/>
        </p:nvCxnSpPr>
        <p:spPr>
          <a:xfrm flipH="1" rot="10800000">
            <a:off x="4576595" y="4114342"/>
            <a:ext cx="267600" cy="579300"/>
          </a:xfrm>
          <a:prstGeom prst="bentConnector3">
            <a:avLst>
              <a:gd fmla="val -133138" name="adj1"/>
            </a:avLst>
          </a:prstGeom>
          <a:noFill/>
          <a:ln cap="flat" cmpd="sng" w="12700">
            <a:solidFill>
              <a:srgbClr val="500000"/>
            </a:solidFill>
            <a:prstDash val="dot"/>
            <a:round/>
            <a:headEnd len="sm" w="sm" type="none"/>
            <a:tailEnd len="med" w="med" type="triangle"/>
          </a:ln>
        </p:spPr>
      </p:cxnSp>
      <p:sp>
        <p:nvSpPr>
          <p:cNvPr id="562" name="Google Shape;562;p25"/>
          <p:cNvSpPr txBox="1"/>
          <p:nvPr/>
        </p:nvSpPr>
        <p:spPr>
          <a:xfrm>
            <a:off x="6054862" y="4407531"/>
            <a:ext cx="64244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-Plan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p:txBody>
      </p:sp>
      <p:sp>
        <p:nvSpPr>
          <p:cNvPr id="563" name="Google Shape;563;p25"/>
          <p:cNvSpPr txBox="1"/>
          <p:nvPr/>
        </p:nvSpPr>
        <p:spPr>
          <a:xfrm>
            <a:off x="5788750" y="4111584"/>
            <a:ext cx="642445"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-Modified plan</a:t>
            </a:r>
            <a:endParaRPr/>
          </a:p>
        </p:txBody>
      </p:sp>
      <p:sp>
        <p:nvSpPr>
          <p:cNvPr id="564" name="Google Shape;564;p25"/>
          <p:cNvSpPr txBox="1"/>
          <p:nvPr/>
        </p:nvSpPr>
        <p:spPr>
          <a:xfrm>
            <a:off x="6854033" y="3513791"/>
            <a:ext cx="1080708"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-Data Transmission Request (from self)</a:t>
            </a:r>
            <a:endParaRPr/>
          </a:p>
        </p:txBody>
      </p:sp>
      <p:cxnSp>
        <p:nvCxnSpPr>
          <p:cNvPr id="565" name="Google Shape;565;p25"/>
          <p:cNvCxnSpPr>
            <a:stCxn id="538" idx="2"/>
            <a:endCxn id="550" idx="0"/>
          </p:cNvCxnSpPr>
          <p:nvPr/>
        </p:nvCxnSpPr>
        <p:spPr>
          <a:xfrm rot="5400000">
            <a:off x="4639849" y="2226755"/>
            <a:ext cx="1106700" cy="1340100"/>
          </a:xfrm>
          <a:prstGeom prst="bentConnector3">
            <a:avLst>
              <a:gd fmla="val 91313" name="adj1"/>
            </a:avLst>
          </a:prstGeom>
          <a:noFill/>
          <a:ln cap="flat" cmpd="sng" w="12700">
            <a:solidFill>
              <a:srgbClr val="500000"/>
            </a:solidFill>
            <a:prstDash val="dot"/>
            <a:round/>
            <a:headEnd len="sm" w="sm" type="none"/>
            <a:tailEnd len="med" w="med" type="triangle"/>
          </a:ln>
        </p:spPr>
      </p:cxnSp>
      <p:cxnSp>
        <p:nvCxnSpPr>
          <p:cNvPr id="566" name="Google Shape;566;p25"/>
          <p:cNvCxnSpPr>
            <a:stCxn id="549" idx="0"/>
            <a:endCxn id="559" idx="2"/>
          </p:cNvCxnSpPr>
          <p:nvPr/>
        </p:nvCxnSpPr>
        <p:spPr>
          <a:xfrm rot="-5400000">
            <a:off x="6243663" y="4115845"/>
            <a:ext cx="434700" cy="772500"/>
          </a:xfrm>
          <a:prstGeom prst="bentConnector3">
            <a:avLst>
              <a:gd fmla="val 71258" name="adj1"/>
            </a:avLst>
          </a:prstGeom>
          <a:noFill/>
          <a:ln cap="flat" cmpd="sng" w="12700">
            <a:solidFill>
              <a:srgbClr val="500000"/>
            </a:solidFill>
            <a:prstDash val="dot"/>
            <a:round/>
            <a:headEnd len="med" w="med" type="triangle"/>
            <a:tailEnd len="sm" w="sm" type="none"/>
          </a:ln>
        </p:spPr>
      </p:cxnSp>
      <p:cxnSp>
        <p:nvCxnSpPr>
          <p:cNvPr id="567" name="Google Shape;567;p25"/>
          <p:cNvCxnSpPr>
            <a:stCxn id="538" idx="2"/>
            <a:endCxn id="559" idx="0"/>
          </p:cNvCxnSpPr>
          <p:nvPr/>
        </p:nvCxnSpPr>
        <p:spPr>
          <a:xfrm flipH="1" rot="-5400000">
            <a:off x="5554849" y="2651855"/>
            <a:ext cx="1600800" cy="984000"/>
          </a:xfrm>
          <a:prstGeom prst="bentConnector3">
            <a:avLst>
              <a:gd fmla="val 63010" name="adj1"/>
            </a:avLst>
          </a:prstGeom>
          <a:noFill/>
          <a:ln cap="flat" cmpd="sng" w="12700">
            <a:solidFill>
              <a:srgbClr val="500000"/>
            </a:solidFill>
            <a:prstDash val="dot"/>
            <a:round/>
            <a:headEnd len="sm" w="sm" type="none"/>
            <a:tailEnd len="med" w="med" type="triangle"/>
          </a:ln>
        </p:spPr>
      </p:cxnSp>
      <p:cxnSp>
        <p:nvCxnSpPr>
          <p:cNvPr id="568" name="Google Shape;568;p25"/>
          <p:cNvCxnSpPr>
            <a:stCxn id="549" idx="2"/>
            <a:endCxn id="557" idx="3"/>
          </p:cNvCxnSpPr>
          <p:nvPr/>
        </p:nvCxnSpPr>
        <p:spPr>
          <a:xfrm rot="5400000">
            <a:off x="5617263" y="4668190"/>
            <a:ext cx="65700" cy="849300"/>
          </a:xfrm>
          <a:prstGeom prst="bentConnector2">
            <a:avLst/>
          </a:prstGeom>
          <a:noFill/>
          <a:ln cap="flat" cmpd="sng" w="12700">
            <a:solidFill>
              <a:srgbClr val="500000"/>
            </a:solidFill>
            <a:prstDash val="dot"/>
            <a:round/>
            <a:headEnd len="sm" w="sm" type="none"/>
            <a:tailEnd len="med" w="med" type="triangle"/>
          </a:ln>
        </p:spPr>
      </p:cxnSp>
      <p:cxnSp>
        <p:nvCxnSpPr>
          <p:cNvPr id="569" name="Google Shape;569;p25"/>
          <p:cNvCxnSpPr>
            <a:stCxn id="559" idx="1"/>
            <a:endCxn id="548" idx="3"/>
          </p:cNvCxnSpPr>
          <p:nvPr/>
        </p:nvCxnSpPr>
        <p:spPr>
          <a:xfrm rot="10800000">
            <a:off x="5825395" y="4114483"/>
            <a:ext cx="531300" cy="0"/>
          </a:xfrm>
          <a:prstGeom prst="straightConnector1">
            <a:avLst/>
          </a:prstGeom>
          <a:noFill/>
          <a:ln cap="flat" cmpd="sng" w="12700">
            <a:solidFill>
              <a:srgbClr val="500000"/>
            </a:solidFill>
            <a:prstDash val="dot"/>
            <a:round/>
            <a:headEnd len="sm" w="sm" type="none"/>
            <a:tailEnd len="med" w="med" type="triangle"/>
          </a:ln>
        </p:spPr>
      </p:cxnSp>
      <p:cxnSp>
        <p:nvCxnSpPr>
          <p:cNvPr id="570" name="Google Shape;570;p25"/>
          <p:cNvCxnSpPr/>
          <p:nvPr/>
        </p:nvCxnSpPr>
        <p:spPr>
          <a:xfrm>
            <a:off x="5825272" y="4028491"/>
            <a:ext cx="528191" cy="1"/>
          </a:xfrm>
          <a:prstGeom prst="straightConnector1">
            <a:avLst/>
          </a:prstGeom>
          <a:noFill/>
          <a:ln>
            <a:noFill/>
          </a:ln>
        </p:spPr>
      </p:cxnSp>
      <p:cxnSp>
        <p:nvCxnSpPr>
          <p:cNvPr id="571" name="Google Shape;571;p25"/>
          <p:cNvCxnSpPr>
            <a:stCxn id="549" idx="2"/>
            <a:endCxn id="559" idx="3"/>
          </p:cNvCxnSpPr>
          <p:nvPr/>
        </p:nvCxnSpPr>
        <p:spPr>
          <a:xfrm rot="-5400000">
            <a:off x="6233463" y="3955690"/>
            <a:ext cx="945600" cy="1263000"/>
          </a:xfrm>
          <a:prstGeom prst="bentConnector4">
            <a:avLst>
              <a:gd fmla="val -7329" name="adj1"/>
              <a:gd fmla="val 113583" name="adj2"/>
            </a:avLst>
          </a:prstGeom>
          <a:noFill/>
          <a:ln cap="flat" cmpd="sng" w="12700">
            <a:solidFill>
              <a:srgbClr val="500000"/>
            </a:solidFill>
            <a:prstDash val="dot"/>
            <a:round/>
            <a:headEnd len="sm" w="sm" type="none"/>
            <a:tailEnd len="med" w="med" type="triangle"/>
          </a:ln>
        </p:spPr>
      </p:cxnSp>
      <p:cxnSp>
        <p:nvCxnSpPr>
          <p:cNvPr id="572" name="Google Shape;572;p25"/>
          <p:cNvCxnSpPr>
            <a:stCxn id="557" idx="1"/>
            <a:endCxn id="548" idx="1"/>
          </p:cNvCxnSpPr>
          <p:nvPr/>
        </p:nvCxnSpPr>
        <p:spPr>
          <a:xfrm flipH="1" rot="10800000">
            <a:off x="4576595" y="4114451"/>
            <a:ext cx="267600" cy="1011300"/>
          </a:xfrm>
          <a:prstGeom prst="bentConnector3">
            <a:avLst>
              <a:gd fmla="val -194935" name="adj1"/>
            </a:avLst>
          </a:prstGeom>
          <a:noFill/>
          <a:ln cap="flat" cmpd="sng" w="12700">
            <a:solidFill>
              <a:srgbClr val="500000"/>
            </a:solidFill>
            <a:prstDash val="dot"/>
            <a:round/>
            <a:headEnd len="sm" w="sm" type="none"/>
            <a:tailEnd len="med" w="med" type="triangle"/>
          </a:ln>
        </p:spPr>
      </p:cxnSp>
      <p:sp>
        <p:nvSpPr>
          <p:cNvPr id="573" name="Google Shape;573;p25"/>
          <p:cNvSpPr txBox="1"/>
          <p:nvPr/>
        </p:nvSpPr>
        <p:spPr>
          <a:xfrm>
            <a:off x="5845642" y="5110590"/>
            <a:ext cx="6460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-Predicted Agent States</a:t>
            </a:r>
            <a:endParaRPr/>
          </a:p>
        </p:txBody>
      </p:sp>
      <p:sp>
        <p:nvSpPr>
          <p:cNvPr id="574" name="Google Shape;574;p25"/>
          <p:cNvSpPr txBox="1"/>
          <p:nvPr/>
        </p:nvSpPr>
        <p:spPr>
          <a:xfrm>
            <a:off x="5318757" y="4561765"/>
            <a:ext cx="530886"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-Predicted observation metrics</a:t>
            </a:r>
            <a:endParaRPr/>
          </a:p>
          <a:p>
            <a:pPr indent="0" lvl="0" marL="0" marR="0" rtl="0" algn="l">
              <a:spcBef>
                <a:spcPts val="0"/>
              </a:spcBef>
              <a:spcAft>
                <a:spcPts val="0"/>
              </a:spcAft>
              <a:buNone/>
            </a:pPr>
            <a:r>
              <a:t/>
            </a:r>
            <a:endParaRPr i="1" sz="525">
              <a:solidFill>
                <a:srgbClr val="595959"/>
              </a:solidFill>
              <a:latin typeface="Arial"/>
              <a:ea typeface="Arial"/>
              <a:cs typeface="Arial"/>
              <a:sym typeface="Arial"/>
            </a:endParaRPr>
          </a:p>
        </p:txBody>
      </p:sp>
      <p:sp>
        <p:nvSpPr>
          <p:cNvPr id="575" name="Google Shape;575;p25"/>
          <p:cNvSpPr txBox="1"/>
          <p:nvPr/>
        </p:nvSpPr>
        <p:spPr>
          <a:xfrm>
            <a:off x="4917858" y="3118690"/>
            <a:ext cx="83072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(from self)</a:t>
            </a:r>
            <a:endParaRPr/>
          </a:p>
        </p:txBody>
      </p:sp>
      <p:sp>
        <p:nvSpPr>
          <p:cNvPr id="576" name="Google Shape;576;p25"/>
          <p:cNvSpPr txBox="1"/>
          <p:nvPr/>
        </p:nvSpPr>
        <p:spPr>
          <a:xfrm>
            <a:off x="2471671" y="4075311"/>
            <a:ext cx="1092958"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-Tasks (for self or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Results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(out)</a:t>
            </a:r>
            <a:endParaRPr/>
          </a:p>
        </p:txBody>
      </p:sp>
      <p:sp>
        <p:nvSpPr>
          <p:cNvPr id="577" name="Google Shape;577;p25"/>
          <p:cNvSpPr txBox="1"/>
          <p:nvPr/>
        </p:nvSpPr>
        <p:spPr>
          <a:xfrm>
            <a:off x="3784659" y="3797658"/>
            <a:ext cx="80995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(in)</a:t>
            </a:r>
            <a:endParaRPr/>
          </a:p>
        </p:txBody>
      </p:sp>
      <p:cxnSp>
        <p:nvCxnSpPr>
          <p:cNvPr id="578" name="Google Shape;578;p25"/>
          <p:cNvCxnSpPr>
            <a:stCxn id="537" idx="2"/>
          </p:cNvCxnSpPr>
          <p:nvPr/>
        </p:nvCxnSpPr>
        <p:spPr>
          <a:xfrm>
            <a:off x="2435146" y="3931276"/>
            <a:ext cx="2409000" cy="86400"/>
          </a:xfrm>
          <a:prstGeom prst="bentConnector3">
            <a:avLst>
              <a:gd fmla="val 52193" name="adj1"/>
            </a:avLst>
          </a:prstGeom>
          <a:noFill/>
          <a:ln cap="flat" cmpd="sng" w="12700">
            <a:solidFill>
              <a:srgbClr val="500000"/>
            </a:solidFill>
            <a:prstDash val="dot"/>
            <a:round/>
            <a:headEnd len="sm" w="sm" type="none"/>
            <a:tailEnd len="med" w="med" type="triangle"/>
          </a:ln>
        </p:spPr>
      </p:cxnSp>
      <p:cxnSp>
        <p:nvCxnSpPr>
          <p:cNvPr id="579" name="Google Shape;579;p25"/>
          <p:cNvCxnSpPr>
            <a:stCxn id="550" idx="3"/>
            <a:endCxn id="580" idx="1"/>
          </p:cNvCxnSpPr>
          <p:nvPr/>
        </p:nvCxnSpPr>
        <p:spPr>
          <a:xfrm>
            <a:off x="5048017" y="3620439"/>
            <a:ext cx="930000" cy="600"/>
          </a:xfrm>
          <a:prstGeom prst="bentConnector3">
            <a:avLst>
              <a:gd fmla="val 49995" name="adj1"/>
            </a:avLst>
          </a:prstGeom>
          <a:noFill/>
          <a:ln cap="flat" cmpd="sng" w="12700">
            <a:solidFill>
              <a:srgbClr val="500000"/>
            </a:solidFill>
            <a:prstDash val="dot"/>
            <a:round/>
            <a:headEnd len="sm" w="sm" type="none"/>
            <a:tailEnd len="med" w="med" type="triangle"/>
          </a:ln>
        </p:spPr>
      </p:cxnSp>
      <p:sp>
        <p:nvSpPr>
          <p:cNvPr id="581" name="Google Shape;581;p25"/>
          <p:cNvSpPr txBox="1"/>
          <p:nvPr/>
        </p:nvSpPr>
        <p:spPr>
          <a:xfrm>
            <a:off x="5459169" y="3398651"/>
            <a:ext cx="64244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-Proposed measurements</a:t>
            </a:r>
            <a:endParaRPr/>
          </a:p>
        </p:txBody>
      </p:sp>
      <p:cxnSp>
        <p:nvCxnSpPr>
          <p:cNvPr id="582" name="Google Shape;582;p25"/>
          <p:cNvCxnSpPr>
            <a:stCxn id="549" idx="2"/>
          </p:cNvCxnSpPr>
          <p:nvPr/>
        </p:nvCxnSpPr>
        <p:spPr>
          <a:xfrm flipH="1" rot="5400000">
            <a:off x="5552013" y="4537240"/>
            <a:ext cx="196200" cy="849300"/>
          </a:xfrm>
          <a:prstGeom prst="bentConnector4">
            <a:avLst>
              <a:gd fmla="val -32847" name="adj1"/>
              <a:gd fmla="val 89239" name="adj2"/>
            </a:avLst>
          </a:prstGeom>
          <a:noFill/>
          <a:ln cap="flat" cmpd="sng" w="12700">
            <a:solidFill>
              <a:srgbClr val="500000"/>
            </a:solidFill>
            <a:prstDash val="dot"/>
            <a:round/>
            <a:headEnd len="sm" w="sm" type="none"/>
            <a:tailEnd len="med" w="med" type="triangle"/>
          </a:ln>
        </p:spPr>
      </p:cxnSp>
      <p:cxnSp>
        <p:nvCxnSpPr>
          <p:cNvPr id="583" name="Google Shape;583;p25"/>
          <p:cNvCxnSpPr/>
          <p:nvPr/>
        </p:nvCxnSpPr>
        <p:spPr>
          <a:xfrm flipH="1">
            <a:off x="2435152" y="2343453"/>
            <a:ext cx="3209400" cy="736500"/>
          </a:xfrm>
          <a:prstGeom prst="bentConnector3">
            <a:avLst>
              <a:gd fmla="val -4292" name="adj1"/>
            </a:avLst>
          </a:prstGeom>
          <a:noFill/>
          <a:ln cap="flat" cmpd="sng" w="12700">
            <a:solidFill>
              <a:srgbClr val="500000"/>
            </a:solidFill>
            <a:prstDash val="dot"/>
            <a:round/>
            <a:headEnd len="sm" w="sm" type="none"/>
            <a:tailEnd len="med" w="med" type="triangle"/>
          </a:ln>
        </p:spPr>
      </p:cxnSp>
      <p:sp>
        <p:nvSpPr>
          <p:cNvPr id="584" name="Google Shape;584;p25"/>
          <p:cNvSpPr txBox="1"/>
          <p:nvPr/>
        </p:nvSpPr>
        <p:spPr>
          <a:xfrm>
            <a:off x="5239758" y="2703243"/>
            <a:ext cx="61031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Data (out)</a:t>
            </a:r>
            <a:endParaRPr/>
          </a:p>
        </p:txBody>
      </p:sp>
      <p:sp>
        <p:nvSpPr>
          <p:cNvPr id="580" name="Google Shape;580;p25"/>
          <p:cNvSpPr/>
          <p:nvPr/>
        </p:nvSpPr>
        <p:spPr>
          <a:xfrm>
            <a:off x="5977915" y="3421989"/>
            <a:ext cx="805330" cy="39831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00">
                <a:solidFill>
                  <a:srgbClr val="000000"/>
                </a:solidFill>
                <a:latin typeface="Arial"/>
                <a:ea typeface="Arial"/>
                <a:cs typeface="Arial"/>
                <a:sym typeface="Arial"/>
              </a:rPr>
              <a:t>Requirement Determination Reasoning</a:t>
            </a:r>
            <a:endParaRPr/>
          </a:p>
        </p:txBody>
      </p:sp>
      <p:cxnSp>
        <p:nvCxnSpPr>
          <p:cNvPr id="585" name="Google Shape;585;p25"/>
          <p:cNvCxnSpPr>
            <a:endCxn id="548" idx="0"/>
          </p:cNvCxnSpPr>
          <p:nvPr/>
        </p:nvCxnSpPr>
        <p:spPr>
          <a:xfrm flipH="1">
            <a:off x="5334687" y="3812810"/>
            <a:ext cx="637500" cy="131400"/>
          </a:xfrm>
          <a:prstGeom prst="bentConnector2">
            <a:avLst/>
          </a:prstGeom>
          <a:noFill/>
          <a:ln cap="flat" cmpd="sng" w="12700">
            <a:solidFill>
              <a:srgbClr val="500000"/>
            </a:solidFill>
            <a:prstDash val="dot"/>
            <a:round/>
            <a:headEnd len="sm" w="sm" type="none"/>
            <a:tailEnd len="med" w="med" type="triangle"/>
          </a:ln>
        </p:spPr>
      </p:cxnSp>
      <p:sp>
        <p:nvSpPr>
          <p:cNvPr id="586" name="Google Shape;586;p25"/>
          <p:cNvSpPr txBox="1"/>
          <p:nvPr/>
        </p:nvSpPr>
        <p:spPr>
          <a:xfrm>
            <a:off x="5354495" y="3609056"/>
            <a:ext cx="68935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Requirements</a:t>
            </a:r>
            <a:endParaRPr/>
          </a:p>
        </p:txBody>
      </p:sp>
      <p:cxnSp>
        <p:nvCxnSpPr>
          <p:cNvPr id="587" name="Google Shape;587;p25"/>
          <p:cNvCxnSpPr/>
          <p:nvPr/>
        </p:nvCxnSpPr>
        <p:spPr>
          <a:xfrm rot="10800000">
            <a:off x="1018450" y="4254387"/>
            <a:ext cx="1139501" cy="0"/>
          </a:xfrm>
          <a:prstGeom prst="straightConnector1">
            <a:avLst/>
          </a:prstGeom>
          <a:noFill/>
          <a:ln cap="flat" cmpd="sng" w="12700">
            <a:solidFill>
              <a:srgbClr val="500000"/>
            </a:solidFill>
            <a:prstDash val="dash"/>
            <a:round/>
            <a:headEnd len="sm" w="sm" type="none"/>
            <a:tailEnd len="med" w="med" type="triangle"/>
          </a:ln>
        </p:spPr>
      </p:cxnSp>
      <p:cxnSp>
        <p:nvCxnSpPr>
          <p:cNvPr id="588" name="Google Shape;588;p25"/>
          <p:cNvCxnSpPr/>
          <p:nvPr/>
        </p:nvCxnSpPr>
        <p:spPr>
          <a:xfrm rot="10800000">
            <a:off x="1035943" y="4858331"/>
            <a:ext cx="1122628" cy="0"/>
          </a:xfrm>
          <a:prstGeom prst="straightConnector1">
            <a:avLst/>
          </a:prstGeom>
          <a:noFill/>
          <a:ln cap="flat" cmpd="sng" w="12700">
            <a:solidFill>
              <a:srgbClr val="500000"/>
            </a:solidFill>
            <a:prstDash val="dash"/>
            <a:round/>
            <a:headEnd len="med" w="med" type="triangle"/>
            <a:tailEnd len="sm" w="sm" type="none"/>
          </a:ln>
        </p:spPr>
      </p:cxnSp>
      <p:cxnSp>
        <p:nvCxnSpPr>
          <p:cNvPr id="589" name="Google Shape;589;p25"/>
          <p:cNvCxnSpPr>
            <a:stCxn id="590" idx="2"/>
            <a:endCxn id="541" idx="1"/>
          </p:cNvCxnSpPr>
          <p:nvPr/>
        </p:nvCxnSpPr>
        <p:spPr>
          <a:xfrm>
            <a:off x="1030460" y="2251761"/>
            <a:ext cx="1427400" cy="4200"/>
          </a:xfrm>
          <a:prstGeom prst="bentConnector3">
            <a:avLst>
              <a:gd fmla="val 50001" name="adj1"/>
            </a:avLst>
          </a:prstGeom>
          <a:noFill/>
          <a:ln cap="flat" cmpd="sng" w="12700">
            <a:solidFill>
              <a:srgbClr val="500000"/>
            </a:solidFill>
            <a:prstDash val="dash"/>
            <a:round/>
            <a:headEnd len="sm" w="sm" type="none"/>
            <a:tailEnd len="med" w="med" type="triangle"/>
          </a:ln>
        </p:spPr>
      </p:cxnSp>
      <p:sp>
        <p:nvSpPr>
          <p:cNvPr id="591" name="Google Shape;591;p25"/>
          <p:cNvSpPr/>
          <p:nvPr/>
        </p:nvSpPr>
        <p:spPr>
          <a:xfrm rot="-5400000">
            <a:off x="296722" y="3159754"/>
            <a:ext cx="1069305" cy="37454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Environment</a:t>
            </a:r>
            <a:endParaRPr/>
          </a:p>
        </p:txBody>
      </p:sp>
      <p:sp>
        <p:nvSpPr>
          <p:cNvPr id="592" name="Google Shape;592;p25"/>
          <p:cNvSpPr/>
          <p:nvPr/>
        </p:nvSpPr>
        <p:spPr>
          <a:xfrm rot="-5400000">
            <a:off x="234906" y="4431574"/>
            <a:ext cx="1203154" cy="398918"/>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Other Agents</a:t>
            </a:r>
            <a:endParaRPr/>
          </a:p>
        </p:txBody>
      </p:sp>
      <p:sp>
        <p:nvSpPr>
          <p:cNvPr id="590" name="Google Shape;590;p25"/>
          <p:cNvSpPr/>
          <p:nvPr/>
        </p:nvSpPr>
        <p:spPr>
          <a:xfrm rot="-5400000">
            <a:off x="391710" y="2025062"/>
            <a:ext cx="824102" cy="45339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Sim Manager</a:t>
            </a:r>
            <a:endParaRPr/>
          </a:p>
        </p:txBody>
      </p:sp>
      <p:cxnSp>
        <p:nvCxnSpPr>
          <p:cNvPr id="593" name="Google Shape;593;p25"/>
          <p:cNvCxnSpPr>
            <a:endCxn id="591" idx="2"/>
          </p:cNvCxnSpPr>
          <p:nvPr/>
        </p:nvCxnSpPr>
        <p:spPr>
          <a:xfrm rot="10800000">
            <a:off x="1018648" y="3347028"/>
            <a:ext cx="1140000" cy="0"/>
          </a:xfrm>
          <a:prstGeom prst="straightConnector1">
            <a:avLst/>
          </a:prstGeom>
          <a:noFill/>
          <a:ln cap="flat" cmpd="sng" w="12700">
            <a:solidFill>
              <a:srgbClr val="500000"/>
            </a:solidFill>
            <a:prstDash val="dash"/>
            <a:round/>
            <a:headEnd len="med" w="med" type="triangle"/>
            <a:tailEnd len="sm" w="sm" type="none"/>
          </a:ln>
        </p:spPr>
      </p:cxnSp>
      <p:cxnSp>
        <p:nvCxnSpPr>
          <p:cNvPr id="594" name="Google Shape;594;p25"/>
          <p:cNvCxnSpPr/>
          <p:nvPr/>
        </p:nvCxnSpPr>
        <p:spPr>
          <a:xfrm>
            <a:off x="5825271" y="4051574"/>
            <a:ext cx="546249" cy="0"/>
          </a:xfrm>
          <a:prstGeom prst="straightConnector1">
            <a:avLst/>
          </a:prstGeom>
          <a:noFill/>
          <a:ln cap="flat" cmpd="sng" w="12700">
            <a:solidFill>
              <a:srgbClr val="500000"/>
            </a:solidFill>
            <a:prstDash val="dot"/>
            <a:round/>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6"/>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Knowledge Graph</a:t>
            </a:r>
            <a:endParaRPr/>
          </a:p>
        </p:txBody>
      </p:sp>
      <p:sp>
        <p:nvSpPr>
          <p:cNvPr id="600" name="Google Shape;600;p26"/>
          <p:cNvSpPr txBox="1"/>
          <p:nvPr>
            <p:ph idx="1" type="body"/>
          </p:nvPr>
        </p:nvSpPr>
        <p:spPr>
          <a:xfrm>
            <a:off x="366388" y="1066800"/>
            <a:ext cx="4661862" cy="504391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mo"/>
              <a:buChar char="•"/>
            </a:pPr>
            <a:r>
              <a:rPr lang="en-US" sz="2000"/>
              <a:t>KG types of entities and relations loosely based on </a:t>
            </a:r>
            <a:r>
              <a:rPr b="1" lang="en-US" sz="2000"/>
              <a:t>Semantic Sensor Network</a:t>
            </a:r>
            <a:r>
              <a:rPr lang="en-US" sz="2000"/>
              <a:t> ontology</a:t>
            </a:r>
            <a:endParaRPr/>
          </a:p>
          <a:p>
            <a:pPr indent="-285750" lvl="1" marL="742950" rtl="0" algn="l">
              <a:spcBef>
                <a:spcPts val="320"/>
              </a:spcBef>
              <a:spcAft>
                <a:spcPts val="0"/>
              </a:spcAft>
              <a:buClr>
                <a:schemeClr val="dk1"/>
              </a:buClr>
              <a:buSzPts val="1600"/>
              <a:buFont typeface="Arimo"/>
              <a:buChar char="–"/>
            </a:pPr>
            <a:r>
              <a:rPr lang="en-US" sz="1600"/>
              <a:t>BUILT, BUILT_BY, HOSTS, INCLUDES, INSTANCE_OF, IS_HOSTED_BY, OBSERVES, TYPE_OF</a:t>
            </a:r>
            <a:endParaRPr/>
          </a:p>
          <a:p>
            <a:pPr indent="-342900" lvl="0" marL="342900" rtl="0" algn="l">
              <a:spcBef>
                <a:spcPts val="400"/>
              </a:spcBef>
              <a:spcAft>
                <a:spcPts val="0"/>
              </a:spcAft>
              <a:buClr>
                <a:schemeClr val="dk1"/>
              </a:buClr>
              <a:buSzPts val="2000"/>
              <a:buFont typeface="Arimo"/>
              <a:buChar char="•"/>
            </a:pPr>
            <a:r>
              <a:rPr lang="en-US" sz="2000"/>
              <a:t>Data mined from </a:t>
            </a:r>
            <a:r>
              <a:rPr b="1" lang="en-US" sz="2000"/>
              <a:t>CEOS database</a:t>
            </a:r>
            <a:endParaRPr/>
          </a:p>
          <a:p>
            <a:pPr indent="-342900" lvl="0" marL="342900" rtl="0" algn="l">
              <a:spcBef>
                <a:spcPts val="400"/>
              </a:spcBef>
              <a:spcAft>
                <a:spcPts val="0"/>
              </a:spcAft>
              <a:buClr>
                <a:schemeClr val="dk1"/>
              </a:buClr>
              <a:buSzPts val="2000"/>
              <a:buFont typeface="Arimo"/>
              <a:buChar char="•"/>
            </a:pPr>
            <a:r>
              <a:rPr lang="en-US" sz="2000"/>
              <a:t>Implemented in </a:t>
            </a:r>
            <a:r>
              <a:rPr b="1" lang="en-US" sz="2000"/>
              <a:t>Neo4j</a:t>
            </a:r>
            <a:endParaRPr/>
          </a:p>
          <a:p>
            <a:pPr indent="-285750" lvl="1" marL="742950" rtl="0" algn="l">
              <a:spcBef>
                <a:spcPts val="360"/>
              </a:spcBef>
              <a:spcAft>
                <a:spcPts val="0"/>
              </a:spcAft>
              <a:buClr>
                <a:schemeClr val="dk1"/>
              </a:buClr>
              <a:buSzPts val="1800"/>
              <a:buFont typeface="Arimo"/>
              <a:buChar char="–"/>
            </a:pPr>
            <a:r>
              <a:rPr lang="en-US" sz="1800"/>
              <a:t>3,257 nodes; 14,914 relations</a:t>
            </a:r>
            <a:endParaRPr/>
          </a:p>
          <a:p>
            <a:pPr indent="-342900" lvl="0" marL="342900" rtl="0" algn="l">
              <a:spcBef>
                <a:spcPts val="400"/>
              </a:spcBef>
              <a:spcAft>
                <a:spcPts val="0"/>
              </a:spcAft>
              <a:buClr>
                <a:schemeClr val="dk1"/>
              </a:buClr>
              <a:buSzPts val="2000"/>
              <a:buFont typeface="Arimo"/>
              <a:buChar char="•"/>
            </a:pPr>
            <a:r>
              <a:rPr lang="en-US" sz="2000"/>
              <a:t>Example triplets:</a:t>
            </a:r>
            <a:endParaRPr/>
          </a:p>
          <a:p>
            <a:pPr indent="-285750" lvl="1" marL="742950" rtl="0" algn="l">
              <a:spcBef>
                <a:spcPts val="360"/>
              </a:spcBef>
              <a:spcAft>
                <a:spcPts val="0"/>
              </a:spcAft>
              <a:buClr>
                <a:schemeClr val="dk1"/>
              </a:buClr>
              <a:buSzPts val="1800"/>
              <a:buFont typeface="Arimo"/>
              <a:buChar char="–"/>
            </a:pPr>
            <a:r>
              <a:rPr b="1" lang="en-US" sz="1800"/>
              <a:t>Observes</a:t>
            </a:r>
            <a:r>
              <a:rPr lang="en-US" sz="1800"/>
              <a:t>(POSEIDON-3B Altimeter, Sea level)</a:t>
            </a:r>
            <a:endParaRPr/>
          </a:p>
          <a:p>
            <a:pPr indent="-285750" lvl="1" marL="742950" rtl="0" algn="l">
              <a:spcBef>
                <a:spcPts val="360"/>
              </a:spcBef>
              <a:spcAft>
                <a:spcPts val="0"/>
              </a:spcAft>
              <a:buClr>
                <a:schemeClr val="dk1"/>
              </a:buClr>
              <a:buSzPts val="1800"/>
              <a:buFont typeface="Arimo"/>
              <a:buChar char="–"/>
            </a:pPr>
            <a:r>
              <a:rPr b="1" lang="en-US" sz="1800"/>
              <a:t>Instance</a:t>
            </a:r>
            <a:r>
              <a:rPr lang="en-US" sz="1800"/>
              <a:t>_</a:t>
            </a:r>
            <a:r>
              <a:rPr b="1" lang="en-US" sz="1800"/>
              <a:t>of</a:t>
            </a:r>
            <a:r>
              <a:rPr lang="en-US" sz="1800"/>
              <a:t>(POSEIDON-3B Altimeter, Ku-band radar altimeter)</a:t>
            </a:r>
            <a:endParaRPr/>
          </a:p>
          <a:p>
            <a:pPr indent="-215900" lvl="0" marL="342900" rtl="0" algn="l">
              <a:spcBef>
                <a:spcPts val="400"/>
              </a:spcBef>
              <a:spcAft>
                <a:spcPts val="0"/>
              </a:spcAft>
              <a:buClr>
                <a:schemeClr val="dk1"/>
              </a:buClr>
              <a:buSzPts val="2000"/>
              <a:buFont typeface="Arimo"/>
              <a:buNone/>
            </a:pPr>
            <a:r>
              <a:t/>
            </a:r>
            <a:endParaRPr sz="2000"/>
          </a:p>
          <a:p>
            <a:pPr indent="-171450" lvl="1" marL="742950" rtl="0" algn="l">
              <a:spcBef>
                <a:spcPts val="360"/>
              </a:spcBef>
              <a:spcAft>
                <a:spcPts val="0"/>
              </a:spcAft>
              <a:buClr>
                <a:schemeClr val="dk1"/>
              </a:buClr>
              <a:buSzPts val="1800"/>
              <a:buFont typeface="Arimo"/>
              <a:buNone/>
            </a:pPr>
            <a:r>
              <a:t/>
            </a:r>
            <a:endParaRPr sz="1800"/>
          </a:p>
          <a:p>
            <a:pPr indent="-171450" lvl="1" marL="742950" rtl="0" algn="l">
              <a:spcBef>
                <a:spcPts val="360"/>
              </a:spcBef>
              <a:spcAft>
                <a:spcPts val="0"/>
              </a:spcAft>
              <a:buClr>
                <a:schemeClr val="dk1"/>
              </a:buClr>
              <a:buSzPts val="1800"/>
              <a:buFont typeface="Arimo"/>
              <a:buNone/>
            </a:pPr>
            <a:r>
              <a:t/>
            </a:r>
            <a:endParaRPr sz="1800"/>
          </a:p>
        </p:txBody>
      </p:sp>
      <p:pic>
        <p:nvPicPr>
          <p:cNvPr id="601" name="Google Shape;601;p26"/>
          <p:cNvPicPr preferRelativeResize="0"/>
          <p:nvPr/>
        </p:nvPicPr>
        <p:blipFill rotWithShape="1">
          <a:blip r:embed="rId3">
            <a:alphaModFix/>
          </a:blip>
          <a:srcRect b="0" l="0" r="0" t="0"/>
          <a:stretch/>
        </p:blipFill>
        <p:spPr>
          <a:xfrm>
            <a:off x="5346105" y="-660945"/>
            <a:ext cx="8478551" cy="7518949"/>
          </a:xfrm>
          <a:prstGeom prst="rect">
            <a:avLst/>
          </a:prstGeom>
          <a:noFill/>
          <a:ln>
            <a:noFill/>
          </a:ln>
        </p:spPr>
      </p:pic>
      <p:sp>
        <p:nvSpPr>
          <p:cNvPr id="602" name="Google Shape;602;p26"/>
          <p:cNvSpPr txBox="1"/>
          <p:nvPr/>
        </p:nvSpPr>
        <p:spPr>
          <a:xfrm>
            <a:off x="140920" y="5429141"/>
            <a:ext cx="8411224" cy="11387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Next steps</a:t>
            </a:r>
            <a:r>
              <a:rPr lang="en-US" sz="2000">
                <a:solidFill>
                  <a:schemeClr val="dk1"/>
                </a:solidFill>
                <a:latin typeface="Arial"/>
                <a:ea typeface="Arial"/>
                <a:cs typeface="Arial"/>
                <a:sym typeface="Arial"/>
              </a:rPr>
              <a:t>: </a:t>
            </a:r>
            <a:endParaRPr/>
          </a:p>
          <a:p>
            <a:pPr indent="0" lvl="1" marL="457200" marR="0" rtl="0" algn="l">
              <a:spcBef>
                <a:spcPts val="0"/>
              </a:spcBef>
              <a:spcAft>
                <a:spcPts val="0"/>
              </a:spcAft>
              <a:buNone/>
            </a:pPr>
            <a:r>
              <a:rPr b="0" i="0" lang="en-US" sz="1600" u="none" cap="none" strike="noStrike">
                <a:solidFill>
                  <a:schemeClr val="dk1"/>
                </a:solidFill>
                <a:latin typeface="Arial"/>
                <a:ea typeface="Arial"/>
                <a:cs typeface="Arial"/>
                <a:sym typeface="Arial"/>
              </a:rPr>
              <a:t>Add inland water quality parameters and non-satellite sensors (airborne, in-situ)</a:t>
            </a:r>
            <a:endParaRPr/>
          </a:p>
          <a:p>
            <a:pPr indent="0" lvl="1" marL="457200" marR="0" rtl="0" algn="l">
              <a:spcBef>
                <a:spcPts val="0"/>
              </a:spcBef>
              <a:spcAft>
                <a:spcPts val="0"/>
              </a:spcAft>
              <a:buNone/>
            </a:pPr>
            <a:r>
              <a:rPr b="0" i="0" lang="en-US" sz="1600" u="none" cap="none" strike="noStrike">
                <a:solidFill>
                  <a:schemeClr val="dk1"/>
                </a:solidFill>
                <a:latin typeface="Arial"/>
                <a:ea typeface="Arial"/>
                <a:cs typeface="Arial"/>
                <a:sym typeface="Arial"/>
              </a:rPr>
              <a:t>Add knowledge about how data products can be derived from other data products</a:t>
            </a:r>
            <a:endParaRPr/>
          </a:p>
          <a:p>
            <a:pPr indent="0" lvl="1" marL="457200" marR="0" rtl="0" algn="l">
              <a:spcBef>
                <a:spcPts val="0"/>
              </a:spcBef>
              <a:spcAft>
                <a:spcPts val="0"/>
              </a:spcAft>
              <a:buNone/>
            </a:pPr>
            <a:r>
              <a:rPr b="0" i="0" lang="en-US" sz="1600" u="none" cap="none" strike="noStrike">
                <a:solidFill>
                  <a:schemeClr val="dk1"/>
                </a:solidFill>
                <a:latin typeface="Arial"/>
                <a:ea typeface="Arial"/>
                <a:cs typeface="Arial"/>
                <a:sym typeface="Arial"/>
              </a:rPr>
              <a:t>Add uncertainty level to triplets + quantitative attributes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7"/>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Decentralized Planning Strategy </a:t>
            </a:r>
            <a:endParaRPr/>
          </a:p>
        </p:txBody>
      </p:sp>
      <p:sp>
        <p:nvSpPr>
          <p:cNvPr id="608" name="Google Shape;608;p27"/>
          <p:cNvSpPr txBox="1"/>
          <p:nvPr>
            <p:ph idx="1" type="body"/>
          </p:nvPr>
        </p:nvSpPr>
        <p:spPr>
          <a:xfrm>
            <a:off x="685800" y="3037675"/>
            <a:ext cx="7772400" cy="29802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imo"/>
              <a:buNone/>
            </a:pPr>
            <a:r>
              <a:rPr b="1" lang="en-US" sz="1600"/>
              <a:t>Consensus-Based Bundle Algorithm (CBBA)</a:t>
            </a:r>
            <a:endParaRPr/>
          </a:p>
          <a:p>
            <a:pPr indent="-342900" lvl="0" marL="342900" rtl="0" algn="l">
              <a:spcBef>
                <a:spcPts val="320"/>
              </a:spcBef>
              <a:spcAft>
                <a:spcPts val="0"/>
              </a:spcAft>
              <a:buClr>
                <a:schemeClr val="dk1"/>
              </a:buClr>
              <a:buSzPts val="1600"/>
              <a:buFont typeface="Arimo"/>
              <a:buChar char="•"/>
            </a:pPr>
            <a:r>
              <a:rPr lang="en-US" sz="1600"/>
              <a:t>Decentralized market-based planning approach</a:t>
            </a:r>
            <a:endParaRPr/>
          </a:p>
          <a:p>
            <a:pPr indent="-342900" lvl="0" marL="342900" rtl="0" algn="l">
              <a:spcBef>
                <a:spcPts val="320"/>
              </a:spcBef>
              <a:spcAft>
                <a:spcPts val="0"/>
              </a:spcAft>
              <a:buClr>
                <a:schemeClr val="dk1"/>
              </a:buClr>
              <a:buSzPts val="1600"/>
              <a:buFont typeface="Arimo"/>
              <a:buChar char="•"/>
            </a:pPr>
            <a:r>
              <a:rPr lang="en-US" sz="1600"/>
              <a:t>Nodes bid on measurement tasks using a </a:t>
            </a:r>
            <a:r>
              <a:rPr b="1" lang="en-US" sz="1600"/>
              <a:t>science-driven</a:t>
            </a:r>
            <a:r>
              <a:rPr lang="en-US" sz="1600"/>
              <a:t> utility function </a:t>
            </a:r>
            <a:endParaRPr/>
          </a:p>
          <a:p>
            <a:pPr indent="-342900" lvl="0" marL="342900" rtl="0" algn="l">
              <a:spcBef>
                <a:spcPts val="320"/>
              </a:spcBef>
              <a:spcAft>
                <a:spcPts val="0"/>
              </a:spcAft>
              <a:buClr>
                <a:schemeClr val="dk1"/>
              </a:buClr>
              <a:buSzPts val="1600"/>
              <a:buFont typeface="Arimo"/>
              <a:buChar char="•"/>
            </a:pPr>
            <a:r>
              <a:rPr lang="en-US" sz="1600"/>
              <a:t>Nodes iterate between two phases</a:t>
            </a:r>
            <a:endParaRPr/>
          </a:p>
          <a:p>
            <a:pPr indent="-285750" lvl="1" marL="742950" rtl="0" algn="l">
              <a:spcBef>
                <a:spcPts val="280"/>
              </a:spcBef>
              <a:spcAft>
                <a:spcPts val="0"/>
              </a:spcAft>
              <a:buClr>
                <a:schemeClr val="dk1"/>
              </a:buClr>
              <a:buSzPts val="1400"/>
              <a:buFont typeface="Arimo"/>
              <a:buChar char="–"/>
            </a:pPr>
            <a:r>
              <a:rPr lang="en-US" sz="1400"/>
              <a:t>Bundle-building phase</a:t>
            </a:r>
            <a:endParaRPr/>
          </a:p>
          <a:p>
            <a:pPr indent="-228600" lvl="2" marL="1143000" rtl="0" algn="l">
              <a:spcBef>
                <a:spcPts val="240"/>
              </a:spcBef>
              <a:spcAft>
                <a:spcPts val="0"/>
              </a:spcAft>
              <a:buClr>
                <a:schemeClr val="dk1"/>
              </a:buClr>
              <a:buSzPts val="1200"/>
              <a:buFont typeface="Arimo"/>
              <a:buChar char="•"/>
            </a:pPr>
            <a:r>
              <a:rPr lang="en-US" sz="1200"/>
              <a:t>Bids are generated based on a node’s expected performance using their most recent task and bid information</a:t>
            </a:r>
            <a:endParaRPr/>
          </a:p>
          <a:p>
            <a:pPr indent="-228600" lvl="2" marL="1143000" rtl="0" algn="l">
              <a:spcBef>
                <a:spcPts val="240"/>
              </a:spcBef>
              <a:spcAft>
                <a:spcPts val="0"/>
              </a:spcAft>
              <a:buClr>
                <a:schemeClr val="dk1"/>
              </a:buClr>
              <a:buSzPts val="1200"/>
              <a:buFont typeface="Arimo"/>
              <a:buChar char="•"/>
            </a:pPr>
            <a:r>
              <a:rPr lang="en-US" sz="1200"/>
              <a:t>Bids are saved in a bundle of a predefined length</a:t>
            </a:r>
            <a:endParaRPr/>
          </a:p>
          <a:p>
            <a:pPr indent="-285750" lvl="1" marL="742950" rtl="0" algn="l">
              <a:spcBef>
                <a:spcPts val="280"/>
              </a:spcBef>
              <a:spcAft>
                <a:spcPts val="0"/>
              </a:spcAft>
              <a:buClr>
                <a:schemeClr val="dk1"/>
              </a:buClr>
              <a:buSzPts val="1400"/>
              <a:buFont typeface="Arimo"/>
              <a:buChar char="–"/>
            </a:pPr>
            <a:r>
              <a:rPr lang="en-US" sz="1400"/>
              <a:t>Consensus phase</a:t>
            </a:r>
            <a:endParaRPr/>
          </a:p>
          <a:p>
            <a:pPr indent="-228600" lvl="2" marL="1143000" rtl="0" algn="l">
              <a:spcBef>
                <a:spcPts val="240"/>
              </a:spcBef>
              <a:spcAft>
                <a:spcPts val="0"/>
              </a:spcAft>
              <a:buClr>
                <a:schemeClr val="dk1"/>
              </a:buClr>
              <a:buSzPts val="1200"/>
              <a:buFont typeface="Arimo"/>
              <a:buChar char="•"/>
            </a:pPr>
            <a:r>
              <a:rPr lang="en-US" sz="1200"/>
              <a:t>Agents broadcast their bid bundle and listen for other agents’ bids</a:t>
            </a:r>
            <a:endParaRPr/>
          </a:p>
          <a:p>
            <a:pPr indent="-228600" lvl="2" marL="1143000" rtl="0" algn="l">
              <a:spcBef>
                <a:spcPts val="240"/>
              </a:spcBef>
              <a:spcAft>
                <a:spcPts val="0"/>
              </a:spcAft>
              <a:buClr>
                <a:schemeClr val="dk1"/>
              </a:buClr>
              <a:buSzPts val="1200"/>
              <a:buFont typeface="Arimo"/>
              <a:buChar char="•"/>
            </a:pPr>
            <a:r>
              <a:rPr lang="en-US" sz="1200"/>
              <a:t>If differences are found with the incoming bids, an agent will re-enter the bundle-building phase and re-plan using the newly acquired information</a:t>
            </a:r>
            <a:endParaRPr/>
          </a:p>
          <a:p>
            <a:pPr indent="-228600" lvl="2" marL="1143000" rtl="0" algn="l">
              <a:spcBef>
                <a:spcPts val="240"/>
              </a:spcBef>
              <a:spcAft>
                <a:spcPts val="0"/>
              </a:spcAft>
              <a:buClr>
                <a:schemeClr val="dk1"/>
              </a:buClr>
              <a:buSzPts val="1200"/>
              <a:buFont typeface="Arimo"/>
              <a:buChar char="•"/>
            </a:pPr>
            <a:r>
              <a:rPr lang="en-US" sz="1200"/>
              <a:t>If not, consensus is inferred to have been reached</a:t>
            </a:r>
            <a:endParaRPr/>
          </a:p>
          <a:p>
            <a:pPr indent="-342900" lvl="0" marL="342900" rtl="0" algn="l">
              <a:spcBef>
                <a:spcPts val="320"/>
              </a:spcBef>
              <a:spcAft>
                <a:spcPts val="0"/>
              </a:spcAft>
              <a:buClr>
                <a:schemeClr val="dk1"/>
              </a:buClr>
              <a:buSzPts val="1600"/>
              <a:buFont typeface="Arimo"/>
              <a:buChar char="•"/>
            </a:pPr>
            <a:r>
              <a:rPr lang="en-US" sz="1600"/>
              <a:t>Winning bids represent final task assignment</a:t>
            </a:r>
            <a:endParaRPr/>
          </a:p>
        </p:txBody>
      </p:sp>
      <p:grpSp>
        <p:nvGrpSpPr>
          <p:cNvPr id="609" name="Google Shape;609;p27"/>
          <p:cNvGrpSpPr/>
          <p:nvPr/>
        </p:nvGrpSpPr>
        <p:grpSpPr>
          <a:xfrm>
            <a:off x="885193" y="910485"/>
            <a:ext cx="7573007" cy="2160643"/>
            <a:chOff x="700588" y="965091"/>
            <a:chExt cx="7573007" cy="2160643"/>
          </a:xfrm>
        </p:grpSpPr>
        <p:pic>
          <p:nvPicPr>
            <p:cNvPr descr="Earth Viewed From A Satellite Photograph by Stockbyte" id="610" name="Google Shape;610;p27"/>
            <p:cNvPicPr preferRelativeResize="0"/>
            <p:nvPr/>
          </p:nvPicPr>
          <p:blipFill rotWithShape="1">
            <a:blip r:embed="rId3">
              <a:alphaModFix/>
            </a:blip>
            <a:srcRect b="41249" l="20649" r="20643" t="393"/>
            <a:stretch/>
          </p:blipFill>
          <p:spPr>
            <a:xfrm>
              <a:off x="700588" y="1106311"/>
              <a:ext cx="1781371" cy="1784843"/>
            </a:xfrm>
            <a:prstGeom prst="rect">
              <a:avLst/>
            </a:prstGeom>
            <a:noFill/>
            <a:ln>
              <a:noFill/>
            </a:ln>
          </p:spPr>
        </p:pic>
        <p:cxnSp>
          <p:nvCxnSpPr>
            <p:cNvPr id="611" name="Google Shape;611;p27"/>
            <p:cNvCxnSpPr/>
            <p:nvPr/>
          </p:nvCxnSpPr>
          <p:spPr>
            <a:xfrm>
              <a:off x="2559557" y="1096556"/>
              <a:ext cx="0" cy="1873956"/>
            </a:xfrm>
            <a:prstGeom prst="straightConnector1">
              <a:avLst/>
            </a:prstGeom>
            <a:noFill/>
            <a:ln cap="flat" cmpd="sng" w="25400">
              <a:solidFill>
                <a:schemeClr val="accent2"/>
              </a:solidFill>
              <a:prstDash val="dash"/>
              <a:round/>
              <a:headEnd len="sm" w="sm" type="none"/>
              <a:tailEnd len="sm" w="sm" type="none"/>
            </a:ln>
          </p:spPr>
        </p:cxnSp>
        <p:cxnSp>
          <p:nvCxnSpPr>
            <p:cNvPr id="612" name="Google Shape;612;p27"/>
            <p:cNvCxnSpPr/>
            <p:nvPr/>
          </p:nvCxnSpPr>
          <p:spPr>
            <a:xfrm>
              <a:off x="4489202" y="1106311"/>
              <a:ext cx="0" cy="1873956"/>
            </a:xfrm>
            <a:prstGeom prst="straightConnector1">
              <a:avLst/>
            </a:prstGeom>
            <a:noFill/>
            <a:ln cap="flat" cmpd="sng" w="25400">
              <a:solidFill>
                <a:schemeClr val="accent2"/>
              </a:solidFill>
              <a:prstDash val="dash"/>
              <a:round/>
              <a:headEnd len="sm" w="sm" type="none"/>
              <a:tailEnd len="sm" w="sm" type="none"/>
            </a:ln>
          </p:spPr>
        </p:cxnSp>
        <p:sp>
          <p:nvSpPr>
            <p:cNvPr id="613" name="Google Shape;613;p27"/>
            <p:cNvSpPr txBox="1"/>
            <p:nvPr/>
          </p:nvSpPr>
          <p:spPr>
            <a:xfrm>
              <a:off x="941544" y="2869510"/>
              <a:ext cx="1325983"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000">
                  <a:solidFill>
                    <a:srgbClr val="595959"/>
                  </a:solidFill>
                  <a:latin typeface="Arimo"/>
                  <a:ea typeface="Arimo"/>
                  <a:cs typeface="Arimo"/>
                  <a:sym typeface="Arimo"/>
                </a:rPr>
                <a:t>Task is announced</a:t>
              </a:r>
              <a:endParaRPr/>
            </a:p>
          </p:txBody>
        </p:sp>
        <p:sp>
          <p:nvSpPr>
            <p:cNvPr id="614" name="Google Shape;614;p27"/>
            <p:cNvSpPr txBox="1"/>
            <p:nvPr/>
          </p:nvSpPr>
          <p:spPr>
            <a:xfrm>
              <a:off x="2594840" y="2879513"/>
              <a:ext cx="1558249"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000">
                  <a:solidFill>
                    <a:srgbClr val="595959"/>
                  </a:solidFill>
                  <a:latin typeface="Arimo"/>
                  <a:ea typeface="Arimo"/>
                  <a:cs typeface="Arimo"/>
                  <a:sym typeface="Arimo"/>
                </a:rPr>
                <a:t>Bid Generation</a:t>
              </a:r>
              <a:endParaRPr/>
            </a:p>
          </p:txBody>
        </p:sp>
        <p:sp>
          <p:nvSpPr>
            <p:cNvPr id="615" name="Google Shape;615;p27"/>
            <p:cNvSpPr txBox="1"/>
            <p:nvPr/>
          </p:nvSpPr>
          <p:spPr>
            <a:xfrm>
              <a:off x="4636920" y="2874407"/>
              <a:ext cx="1558249"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000">
                  <a:solidFill>
                    <a:srgbClr val="595959"/>
                  </a:solidFill>
                  <a:latin typeface="Arimo"/>
                  <a:ea typeface="Arimo"/>
                  <a:cs typeface="Arimo"/>
                  <a:sym typeface="Arimo"/>
                </a:rPr>
                <a:t>Bid Sharing</a:t>
              </a:r>
              <a:endParaRPr/>
            </a:p>
          </p:txBody>
        </p:sp>
        <p:sp>
          <p:nvSpPr>
            <p:cNvPr id="616" name="Google Shape;616;p27"/>
            <p:cNvSpPr txBox="1"/>
            <p:nvPr/>
          </p:nvSpPr>
          <p:spPr>
            <a:xfrm>
              <a:off x="6473075" y="2869510"/>
              <a:ext cx="1558249"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000">
                  <a:solidFill>
                    <a:srgbClr val="595959"/>
                  </a:solidFill>
                  <a:latin typeface="Arimo"/>
                  <a:ea typeface="Arimo"/>
                  <a:cs typeface="Arimo"/>
                  <a:sym typeface="Arimo"/>
                </a:rPr>
                <a:t>Replanning</a:t>
              </a:r>
              <a:endParaRPr/>
            </a:p>
          </p:txBody>
        </p:sp>
        <p:pic>
          <p:nvPicPr>
            <p:cNvPr descr="Earth Viewed From A Satellite Photograph by Stockbyte" id="617" name="Google Shape;617;p27"/>
            <p:cNvPicPr preferRelativeResize="0"/>
            <p:nvPr/>
          </p:nvPicPr>
          <p:blipFill rotWithShape="1">
            <a:blip r:embed="rId3">
              <a:alphaModFix/>
            </a:blip>
            <a:srcRect b="41249" l="20649" r="20643" t="393"/>
            <a:stretch/>
          </p:blipFill>
          <p:spPr>
            <a:xfrm>
              <a:off x="2640331" y="1096556"/>
              <a:ext cx="1781371" cy="1784843"/>
            </a:xfrm>
            <a:prstGeom prst="rect">
              <a:avLst/>
            </a:prstGeom>
            <a:noFill/>
            <a:ln>
              <a:noFill/>
            </a:ln>
          </p:spPr>
        </p:pic>
        <p:pic>
          <p:nvPicPr>
            <p:cNvPr descr="Earth Viewed From A Satellite Photograph by Stockbyte" id="618" name="Google Shape;618;p27"/>
            <p:cNvPicPr preferRelativeResize="0"/>
            <p:nvPr/>
          </p:nvPicPr>
          <p:blipFill rotWithShape="1">
            <a:blip r:embed="rId3">
              <a:alphaModFix/>
            </a:blip>
            <a:srcRect b="41249" l="20649" r="20643" t="393"/>
            <a:stretch/>
          </p:blipFill>
          <p:spPr>
            <a:xfrm>
              <a:off x="4556703" y="1089183"/>
              <a:ext cx="1781371" cy="1784843"/>
            </a:xfrm>
            <a:prstGeom prst="rect">
              <a:avLst/>
            </a:prstGeom>
            <a:noFill/>
            <a:ln>
              <a:noFill/>
            </a:ln>
          </p:spPr>
        </p:pic>
        <p:pic>
          <p:nvPicPr>
            <p:cNvPr descr="Earth Viewed From A Satellite Photograph by Stockbyte" id="619" name="Google Shape;619;p27"/>
            <p:cNvPicPr preferRelativeResize="0"/>
            <p:nvPr/>
          </p:nvPicPr>
          <p:blipFill rotWithShape="1">
            <a:blip r:embed="rId3">
              <a:alphaModFix/>
            </a:blip>
            <a:srcRect b="41249" l="20649" r="20643" t="393"/>
            <a:stretch/>
          </p:blipFill>
          <p:spPr>
            <a:xfrm>
              <a:off x="6447202" y="1096555"/>
              <a:ext cx="1781371" cy="1784843"/>
            </a:xfrm>
            <a:prstGeom prst="rect">
              <a:avLst/>
            </a:prstGeom>
            <a:noFill/>
            <a:ln>
              <a:noFill/>
            </a:ln>
          </p:spPr>
        </p:pic>
        <p:pic>
          <p:nvPicPr>
            <p:cNvPr id="620" name="Google Shape;620;p27"/>
            <p:cNvPicPr preferRelativeResize="0"/>
            <p:nvPr/>
          </p:nvPicPr>
          <p:blipFill rotWithShape="1">
            <a:blip r:embed="rId4">
              <a:alphaModFix/>
            </a:blip>
            <a:srcRect b="0" l="0" r="0" t="0"/>
            <a:stretch/>
          </p:blipFill>
          <p:spPr>
            <a:xfrm>
              <a:off x="705356" y="1988976"/>
              <a:ext cx="819484" cy="819484"/>
            </a:xfrm>
            <a:prstGeom prst="rect">
              <a:avLst/>
            </a:prstGeom>
            <a:noFill/>
            <a:ln>
              <a:noFill/>
            </a:ln>
          </p:spPr>
        </p:pic>
        <p:pic>
          <p:nvPicPr>
            <p:cNvPr id="621" name="Google Shape;621;p27"/>
            <p:cNvPicPr preferRelativeResize="0"/>
            <p:nvPr/>
          </p:nvPicPr>
          <p:blipFill rotWithShape="1">
            <a:blip r:embed="rId5">
              <a:alphaModFix/>
            </a:blip>
            <a:srcRect b="0" l="0" r="0" t="0"/>
            <a:stretch/>
          </p:blipFill>
          <p:spPr>
            <a:xfrm rot="-2344172">
              <a:off x="1266417" y="1297280"/>
              <a:ext cx="502304" cy="502304"/>
            </a:xfrm>
            <a:prstGeom prst="rect">
              <a:avLst/>
            </a:prstGeom>
            <a:noFill/>
            <a:ln>
              <a:noFill/>
            </a:ln>
          </p:spPr>
        </p:pic>
        <p:pic>
          <p:nvPicPr>
            <p:cNvPr id="622" name="Google Shape;622;p27"/>
            <p:cNvPicPr preferRelativeResize="0"/>
            <p:nvPr/>
          </p:nvPicPr>
          <p:blipFill rotWithShape="1">
            <a:blip r:embed="rId6">
              <a:alphaModFix/>
            </a:blip>
            <a:srcRect b="0" l="0" r="0" t="0"/>
            <a:stretch/>
          </p:blipFill>
          <p:spPr>
            <a:xfrm rot="-1046416">
              <a:off x="1908971" y="1581442"/>
              <a:ext cx="539671" cy="539671"/>
            </a:xfrm>
            <a:prstGeom prst="rect">
              <a:avLst/>
            </a:prstGeom>
            <a:noFill/>
            <a:ln>
              <a:noFill/>
            </a:ln>
          </p:spPr>
        </p:pic>
        <p:pic>
          <p:nvPicPr>
            <p:cNvPr id="623" name="Google Shape;623;p27"/>
            <p:cNvPicPr preferRelativeResize="0"/>
            <p:nvPr/>
          </p:nvPicPr>
          <p:blipFill rotWithShape="1">
            <a:blip r:embed="rId4">
              <a:alphaModFix/>
            </a:blip>
            <a:srcRect b="0" l="0" r="0" t="0"/>
            <a:stretch/>
          </p:blipFill>
          <p:spPr>
            <a:xfrm>
              <a:off x="2632680" y="2000248"/>
              <a:ext cx="819484" cy="819484"/>
            </a:xfrm>
            <a:prstGeom prst="rect">
              <a:avLst/>
            </a:prstGeom>
            <a:noFill/>
            <a:ln>
              <a:noFill/>
            </a:ln>
          </p:spPr>
        </p:pic>
        <p:pic>
          <p:nvPicPr>
            <p:cNvPr id="624" name="Google Shape;624;p27"/>
            <p:cNvPicPr preferRelativeResize="0"/>
            <p:nvPr/>
          </p:nvPicPr>
          <p:blipFill rotWithShape="1">
            <a:blip r:embed="rId5">
              <a:alphaModFix/>
            </a:blip>
            <a:srcRect b="0" l="0" r="0" t="0"/>
            <a:stretch/>
          </p:blipFill>
          <p:spPr>
            <a:xfrm rot="-2344172">
              <a:off x="3193741" y="1308552"/>
              <a:ext cx="502304" cy="502304"/>
            </a:xfrm>
            <a:prstGeom prst="rect">
              <a:avLst/>
            </a:prstGeom>
            <a:noFill/>
            <a:ln>
              <a:noFill/>
            </a:ln>
          </p:spPr>
        </p:pic>
        <p:pic>
          <p:nvPicPr>
            <p:cNvPr id="625" name="Google Shape;625;p27"/>
            <p:cNvPicPr preferRelativeResize="0"/>
            <p:nvPr/>
          </p:nvPicPr>
          <p:blipFill rotWithShape="1">
            <a:blip r:embed="rId6">
              <a:alphaModFix/>
            </a:blip>
            <a:srcRect b="0" l="0" r="0" t="0"/>
            <a:stretch/>
          </p:blipFill>
          <p:spPr>
            <a:xfrm rot="-1046416">
              <a:off x="3836295" y="1592714"/>
              <a:ext cx="539671" cy="539671"/>
            </a:xfrm>
            <a:prstGeom prst="rect">
              <a:avLst/>
            </a:prstGeom>
            <a:noFill/>
            <a:ln>
              <a:noFill/>
            </a:ln>
          </p:spPr>
        </p:pic>
        <p:pic>
          <p:nvPicPr>
            <p:cNvPr id="626" name="Google Shape;626;p27"/>
            <p:cNvPicPr preferRelativeResize="0"/>
            <p:nvPr/>
          </p:nvPicPr>
          <p:blipFill rotWithShape="1">
            <a:blip r:embed="rId4">
              <a:alphaModFix/>
            </a:blip>
            <a:srcRect b="0" l="0" r="0" t="0"/>
            <a:stretch/>
          </p:blipFill>
          <p:spPr>
            <a:xfrm>
              <a:off x="4540104" y="2009395"/>
              <a:ext cx="819484" cy="819484"/>
            </a:xfrm>
            <a:prstGeom prst="rect">
              <a:avLst/>
            </a:prstGeom>
            <a:noFill/>
            <a:ln>
              <a:noFill/>
            </a:ln>
          </p:spPr>
        </p:pic>
        <p:pic>
          <p:nvPicPr>
            <p:cNvPr id="627" name="Google Shape;627;p27"/>
            <p:cNvPicPr preferRelativeResize="0"/>
            <p:nvPr/>
          </p:nvPicPr>
          <p:blipFill rotWithShape="1">
            <a:blip r:embed="rId5">
              <a:alphaModFix/>
            </a:blip>
            <a:srcRect b="0" l="0" r="0" t="0"/>
            <a:stretch/>
          </p:blipFill>
          <p:spPr>
            <a:xfrm rot="-2344172">
              <a:off x="5101165" y="1317699"/>
              <a:ext cx="502304" cy="502304"/>
            </a:xfrm>
            <a:prstGeom prst="rect">
              <a:avLst/>
            </a:prstGeom>
            <a:noFill/>
            <a:ln>
              <a:noFill/>
            </a:ln>
          </p:spPr>
        </p:pic>
        <p:pic>
          <p:nvPicPr>
            <p:cNvPr id="628" name="Google Shape;628;p27"/>
            <p:cNvPicPr preferRelativeResize="0"/>
            <p:nvPr/>
          </p:nvPicPr>
          <p:blipFill rotWithShape="1">
            <a:blip r:embed="rId6">
              <a:alphaModFix/>
            </a:blip>
            <a:srcRect b="0" l="0" r="0" t="0"/>
            <a:stretch/>
          </p:blipFill>
          <p:spPr>
            <a:xfrm rot="-1046416">
              <a:off x="5743719" y="1601861"/>
              <a:ext cx="539671" cy="539671"/>
            </a:xfrm>
            <a:prstGeom prst="rect">
              <a:avLst/>
            </a:prstGeom>
            <a:noFill/>
            <a:ln>
              <a:noFill/>
            </a:ln>
          </p:spPr>
        </p:pic>
        <p:pic>
          <p:nvPicPr>
            <p:cNvPr id="629" name="Google Shape;629;p27"/>
            <p:cNvPicPr preferRelativeResize="0"/>
            <p:nvPr/>
          </p:nvPicPr>
          <p:blipFill rotWithShape="1">
            <a:blip r:embed="rId4">
              <a:alphaModFix/>
            </a:blip>
            <a:srcRect b="0" l="0" r="0" t="0"/>
            <a:stretch/>
          </p:blipFill>
          <p:spPr>
            <a:xfrm>
              <a:off x="6441580" y="2074743"/>
              <a:ext cx="819484" cy="819484"/>
            </a:xfrm>
            <a:prstGeom prst="rect">
              <a:avLst/>
            </a:prstGeom>
            <a:noFill/>
            <a:ln>
              <a:noFill/>
            </a:ln>
          </p:spPr>
        </p:pic>
        <p:pic>
          <p:nvPicPr>
            <p:cNvPr id="630" name="Google Shape;630;p27"/>
            <p:cNvPicPr preferRelativeResize="0"/>
            <p:nvPr/>
          </p:nvPicPr>
          <p:blipFill rotWithShape="1">
            <a:blip r:embed="rId5">
              <a:alphaModFix/>
            </a:blip>
            <a:srcRect b="0" l="0" r="0" t="0"/>
            <a:stretch/>
          </p:blipFill>
          <p:spPr>
            <a:xfrm rot="-2344172">
              <a:off x="7002641" y="1383047"/>
              <a:ext cx="502304" cy="502304"/>
            </a:xfrm>
            <a:prstGeom prst="rect">
              <a:avLst/>
            </a:prstGeom>
            <a:noFill/>
            <a:ln>
              <a:noFill/>
            </a:ln>
          </p:spPr>
        </p:pic>
        <p:pic>
          <p:nvPicPr>
            <p:cNvPr id="631" name="Google Shape;631;p27"/>
            <p:cNvPicPr preferRelativeResize="0"/>
            <p:nvPr/>
          </p:nvPicPr>
          <p:blipFill rotWithShape="1">
            <a:blip r:embed="rId6">
              <a:alphaModFix/>
            </a:blip>
            <a:srcRect b="0" l="0" r="0" t="0"/>
            <a:stretch/>
          </p:blipFill>
          <p:spPr>
            <a:xfrm rot="-1046416">
              <a:off x="7645195" y="1667209"/>
              <a:ext cx="539671" cy="539671"/>
            </a:xfrm>
            <a:prstGeom prst="rect">
              <a:avLst/>
            </a:prstGeom>
            <a:noFill/>
            <a:ln>
              <a:noFill/>
            </a:ln>
          </p:spPr>
        </p:pic>
        <p:pic>
          <p:nvPicPr>
            <p:cNvPr descr="Speech with solid fill" id="632" name="Google Shape;632;p27"/>
            <p:cNvPicPr preferRelativeResize="0"/>
            <p:nvPr/>
          </p:nvPicPr>
          <p:blipFill rotWithShape="1">
            <a:blip r:embed="rId7">
              <a:alphaModFix/>
            </a:blip>
            <a:srcRect b="0" l="0" r="0" t="0"/>
            <a:stretch/>
          </p:blipFill>
          <p:spPr>
            <a:xfrm flipH="1">
              <a:off x="1000493" y="1515031"/>
              <a:ext cx="725636" cy="914400"/>
            </a:xfrm>
            <a:prstGeom prst="rect">
              <a:avLst/>
            </a:prstGeom>
            <a:noFill/>
            <a:ln>
              <a:noFill/>
            </a:ln>
          </p:spPr>
        </p:pic>
        <p:cxnSp>
          <p:nvCxnSpPr>
            <p:cNvPr id="633" name="Google Shape;633;p27"/>
            <p:cNvCxnSpPr/>
            <p:nvPr/>
          </p:nvCxnSpPr>
          <p:spPr>
            <a:xfrm>
              <a:off x="6393812" y="1095067"/>
              <a:ext cx="0" cy="1873956"/>
            </a:xfrm>
            <a:prstGeom prst="straightConnector1">
              <a:avLst/>
            </a:prstGeom>
            <a:noFill/>
            <a:ln cap="flat" cmpd="sng" w="25400">
              <a:solidFill>
                <a:schemeClr val="accent2"/>
              </a:solidFill>
              <a:prstDash val="dash"/>
              <a:round/>
              <a:headEnd len="sm" w="sm" type="none"/>
              <a:tailEnd len="sm" w="sm" type="none"/>
            </a:ln>
          </p:spPr>
        </p:cxnSp>
        <p:pic>
          <p:nvPicPr>
            <p:cNvPr descr="Left Brain with solid fill" id="634" name="Google Shape;634;p27"/>
            <p:cNvPicPr preferRelativeResize="0"/>
            <p:nvPr/>
          </p:nvPicPr>
          <p:blipFill rotWithShape="1">
            <a:blip r:embed="rId8">
              <a:alphaModFix/>
            </a:blip>
            <a:srcRect b="0" l="0" r="0" t="0"/>
            <a:stretch/>
          </p:blipFill>
          <p:spPr>
            <a:xfrm>
              <a:off x="3994159" y="1446929"/>
              <a:ext cx="352310" cy="352310"/>
            </a:xfrm>
            <a:prstGeom prst="rect">
              <a:avLst/>
            </a:prstGeom>
            <a:noFill/>
            <a:ln>
              <a:noFill/>
            </a:ln>
          </p:spPr>
        </p:pic>
        <p:pic>
          <p:nvPicPr>
            <p:cNvPr descr="Left Brain with solid fill" id="635" name="Google Shape;635;p27"/>
            <p:cNvPicPr preferRelativeResize="0"/>
            <p:nvPr/>
          </p:nvPicPr>
          <p:blipFill rotWithShape="1">
            <a:blip r:embed="rId9">
              <a:alphaModFix/>
            </a:blip>
            <a:srcRect b="0" l="0" r="0" t="0"/>
            <a:stretch/>
          </p:blipFill>
          <p:spPr>
            <a:xfrm>
              <a:off x="3152588" y="1176200"/>
              <a:ext cx="285727" cy="285727"/>
            </a:xfrm>
            <a:prstGeom prst="rect">
              <a:avLst/>
            </a:prstGeom>
            <a:noFill/>
            <a:ln>
              <a:noFill/>
            </a:ln>
          </p:spPr>
        </p:pic>
        <p:pic>
          <p:nvPicPr>
            <p:cNvPr descr="Left Brain with solid fill" id="636" name="Google Shape;636;p27"/>
            <p:cNvPicPr preferRelativeResize="0"/>
            <p:nvPr/>
          </p:nvPicPr>
          <p:blipFill rotWithShape="1">
            <a:blip r:embed="rId10">
              <a:alphaModFix/>
            </a:blip>
            <a:srcRect b="0" l="0" r="0" t="0"/>
            <a:stretch/>
          </p:blipFill>
          <p:spPr>
            <a:xfrm>
              <a:off x="3023536" y="1964270"/>
              <a:ext cx="462378" cy="462378"/>
            </a:xfrm>
            <a:prstGeom prst="rect">
              <a:avLst/>
            </a:prstGeom>
            <a:noFill/>
            <a:ln>
              <a:noFill/>
            </a:ln>
          </p:spPr>
        </p:pic>
        <p:pic>
          <p:nvPicPr>
            <p:cNvPr descr="Speech with solid fill" id="637" name="Google Shape;637;p27"/>
            <p:cNvPicPr preferRelativeResize="0"/>
            <p:nvPr/>
          </p:nvPicPr>
          <p:blipFill rotWithShape="1">
            <a:blip r:embed="rId7">
              <a:alphaModFix/>
            </a:blip>
            <a:srcRect b="0" l="0" r="0" t="0"/>
            <a:stretch/>
          </p:blipFill>
          <p:spPr>
            <a:xfrm flipH="1">
              <a:off x="4803879" y="1695150"/>
              <a:ext cx="602363" cy="706565"/>
            </a:xfrm>
            <a:prstGeom prst="rect">
              <a:avLst/>
            </a:prstGeom>
            <a:noFill/>
            <a:ln>
              <a:noFill/>
            </a:ln>
          </p:spPr>
        </p:pic>
        <p:sp>
          <p:nvSpPr>
            <p:cNvPr id="638" name="Google Shape;638;p27"/>
            <p:cNvSpPr txBox="1"/>
            <p:nvPr/>
          </p:nvSpPr>
          <p:spPr>
            <a:xfrm>
              <a:off x="4947478" y="1829723"/>
              <a:ext cx="47119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8!</a:t>
              </a:r>
              <a:endParaRPr/>
            </a:p>
          </p:txBody>
        </p:sp>
        <p:sp>
          <p:nvSpPr>
            <p:cNvPr id="639" name="Google Shape;639;p27"/>
            <p:cNvSpPr txBox="1"/>
            <p:nvPr/>
          </p:nvSpPr>
          <p:spPr>
            <a:xfrm>
              <a:off x="1231035" y="1743709"/>
              <a:ext cx="47119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pic>
          <p:nvPicPr>
            <p:cNvPr descr="Speech with solid fill" id="640" name="Google Shape;640;p27"/>
            <p:cNvPicPr preferRelativeResize="0"/>
            <p:nvPr/>
          </p:nvPicPr>
          <p:blipFill rotWithShape="1">
            <a:blip r:embed="rId11">
              <a:alphaModFix/>
            </a:blip>
            <a:srcRect b="0" l="0" r="0" t="0"/>
            <a:stretch/>
          </p:blipFill>
          <p:spPr>
            <a:xfrm flipH="1">
              <a:off x="5165416" y="965091"/>
              <a:ext cx="505901" cy="683417"/>
            </a:xfrm>
            <a:prstGeom prst="rect">
              <a:avLst/>
            </a:prstGeom>
            <a:noFill/>
            <a:ln>
              <a:noFill/>
            </a:ln>
          </p:spPr>
        </p:pic>
        <p:sp>
          <p:nvSpPr>
            <p:cNvPr id="641" name="Google Shape;641;p27"/>
            <p:cNvSpPr txBox="1"/>
            <p:nvPr/>
          </p:nvSpPr>
          <p:spPr>
            <a:xfrm>
              <a:off x="5242454" y="1088510"/>
              <a:ext cx="47119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a:t>
              </a:r>
              <a:endParaRPr sz="1600">
                <a:solidFill>
                  <a:schemeClr val="dk1"/>
                </a:solidFill>
                <a:latin typeface="Arial"/>
                <a:ea typeface="Arial"/>
                <a:cs typeface="Arial"/>
                <a:sym typeface="Arial"/>
              </a:endParaRPr>
            </a:p>
          </p:txBody>
        </p:sp>
        <p:pic>
          <p:nvPicPr>
            <p:cNvPr descr="Speech with solid fill" id="642" name="Google Shape;642;p27"/>
            <p:cNvPicPr preferRelativeResize="0"/>
            <p:nvPr/>
          </p:nvPicPr>
          <p:blipFill rotWithShape="1">
            <a:blip r:embed="rId12">
              <a:alphaModFix/>
            </a:blip>
            <a:srcRect b="0" l="0" r="0" t="0"/>
            <a:stretch/>
          </p:blipFill>
          <p:spPr>
            <a:xfrm flipH="1" rot="10800000">
              <a:off x="5671320" y="1765526"/>
              <a:ext cx="553312" cy="725132"/>
            </a:xfrm>
            <a:prstGeom prst="rect">
              <a:avLst/>
            </a:prstGeom>
            <a:noFill/>
            <a:ln>
              <a:noFill/>
            </a:ln>
          </p:spPr>
        </p:pic>
        <p:sp>
          <p:nvSpPr>
            <p:cNvPr id="643" name="Google Shape;643;p27"/>
            <p:cNvSpPr txBox="1"/>
            <p:nvPr/>
          </p:nvSpPr>
          <p:spPr>
            <a:xfrm>
              <a:off x="5748486" y="2010952"/>
              <a:ext cx="36955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3!</a:t>
              </a:r>
              <a:endParaRPr/>
            </a:p>
          </p:txBody>
        </p:sp>
        <p:pic>
          <p:nvPicPr>
            <p:cNvPr descr="Left Brain with solid fill" id="644" name="Google Shape;644;p27"/>
            <p:cNvPicPr preferRelativeResize="0"/>
            <p:nvPr/>
          </p:nvPicPr>
          <p:blipFill rotWithShape="1">
            <a:blip r:embed="rId8">
              <a:alphaModFix/>
            </a:blip>
            <a:srcRect b="0" l="0" r="0" t="0"/>
            <a:stretch/>
          </p:blipFill>
          <p:spPr>
            <a:xfrm>
              <a:off x="7921285" y="1519746"/>
              <a:ext cx="352310" cy="352310"/>
            </a:xfrm>
            <a:prstGeom prst="rect">
              <a:avLst/>
            </a:prstGeom>
            <a:noFill/>
            <a:ln>
              <a:noFill/>
            </a:ln>
          </p:spPr>
        </p:pic>
        <p:pic>
          <p:nvPicPr>
            <p:cNvPr descr="Left Brain with solid fill" id="645" name="Google Shape;645;p27"/>
            <p:cNvPicPr preferRelativeResize="0"/>
            <p:nvPr/>
          </p:nvPicPr>
          <p:blipFill rotWithShape="1">
            <a:blip r:embed="rId9">
              <a:alphaModFix/>
            </a:blip>
            <a:srcRect b="0" l="0" r="0" t="0"/>
            <a:stretch/>
          </p:blipFill>
          <p:spPr>
            <a:xfrm>
              <a:off x="7079714" y="1249017"/>
              <a:ext cx="285727" cy="285727"/>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28"/>
          <p:cNvSpPr/>
          <p:nvPr/>
        </p:nvSpPr>
        <p:spPr>
          <a:xfrm>
            <a:off x="7008931" y="2319454"/>
            <a:ext cx="1813389" cy="2827117"/>
          </a:xfrm>
          <a:prstGeom prst="roundRect">
            <a:avLst>
              <a:gd fmla="val 16667" name="adj"/>
            </a:avLst>
          </a:prstGeom>
          <a:solidFill>
            <a:srgbClr val="D8D8D8"/>
          </a:solidFill>
          <a:ln cap="flat" cmpd="sng" w="9525">
            <a:solidFill>
              <a:srgbClr val="A3A3E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000000"/>
                </a:solidFill>
                <a:latin typeface="Arial"/>
                <a:ea typeface="Arial"/>
                <a:cs typeface="Arial"/>
                <a:sym typeface="Arial"/>
              </a:rPr>
              <a:t>Node</a:t>
            </a:r>
            <a:endParaRPr/>
          </a:p>
        </p:txBody>
      </p:sp>
      <p:sp>
        <p:nvSpPr>
          <p:cNvPr id="651" name="Google Shape;651;p28"/>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Decentralized Planning Strategy </a:t>
            </a:r>
            <a:endParaRPr/>
          </a:p>
        </p:txBody>
      </p:sp>
      <p:sp>
        <p:nvSpPr>
          <p:cNvPr id="652" name="Google Shape;652;p28"/>
          <p:cNvSpPr txBox="1"/>
          <p:nvPr>
            <p:ph idx="1" type="body"/>
          </p:nvPr>
        </p:nvSpPr>
        <p:spPr>
          <a:xfrm>
            <a:off x="685800" y="1066800"/>
            <a:ext cx="6480718" cy="7954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mo"/>
              <a:buNone/>
            </a:pPr>
            <a:r>
              <a:rPr b="1" lang="en-US" sz="2000"/>
              <a:t>Modified Consensus Constraint-Based Bundle Algorithm (MCCBBA)</a:t>
            </a:r>
            <a:endParaRPr/>
          </a:p>
        </p:txBody>
      </p:sp>
      <p:sp>
        <p:nvSpPr>
          <p:cNvPr id="653" name="Google Shape;653;p28"/>
          <p:cNvSpPr txBox="1"/>
          <p:nvPr/>
        </p:nvSpPr>
        <p:spPr>
          <a:xfrm>
            <a:off x="685799" y="1862254"/>
            <a:ext cx="5302406" cy="39087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mo"/>
                <a:ea typeface="Arimo"/>
                <a:cs typeface="Arimo"/>
                <a:sym typeface="Arimo"/>
              </a:rPr>
              <a:t>Requirement and Constraint satisfaction</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mo"/>
                <a:ea typeface="Arimo"/>
                <a:cs typeface="Arimo"/>
                <a:sym typeface="Arimo"/>
              </a:rPr>
              <a:t>Tasks may have dependencies on other tasks (i.e., assignment and time constraints)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mo"/>
                <a:ea typeface="Arimo"/>
                <a:cs typeface="Arimo"/>
                <a:sym typeface="Arimo"/>
              </a:rPr>
              <a:t>Nodes can only bid on tasks if they satisfy the requirements and time constraints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mo"/>
                <a:ea typeface="Arimo"/>
                <a:cs typeface="Arimo"/>
                <a:sym typeface="Arimo"/>
              </a:rPr>
              <a:t>If not, they may form coalitions with other nodes and perform a joint bid</a:t>
            </a:r>
            <a:endParaRPr/>
          </a:p>
          <a:p>
            <a:pPr indent="0" lvl="0" marL="0" marR="0" rtl="0" algn="l">
              <a:spcBef>
                <a:spcPts val="0"/>
              </a:spcBef>
              <a:spcAft>
                <a:spcPts val="0"/>
              </a:spcAft>
              <a:buNone/>
            </a:pPr>
            <a:r>
              <a:t/>
            </a:r>
            <a:endParaRPr sz="1600">
              <a:solidFill>
                <a:schemeClr val="dk1"/>
              </a:solidFill>
              <a:latin typeface="Arimo"/>
              <a:ea typeface="Arimo"/>
              <a:cs typeface="Arimo"/>
              <a:sym typeface="Arimo"/>
            </a:endParaRPr>
          </a:p>
          <a:p>
            <a:pPr indent="0" lvl="0" marL="0" marR="0" rtl="0" algn="l">
              <a:spcBef>
                <a:spcPts val="0"/>
              </a:spcBef>
              <a:spcAft>
                <a:spcPts val="0"/>
              </a:spcAft>
              <a:buNone/>
            </a:pPr>
            <a:r>
              <a:rPr i="1" lang="en-US" sz="1800">
                <a:solidFill>
                  <a:schemeClr val="dk1"/>
                </a:solidFill>
                <a:latin typeface="Arimo"/>
                <a:ea typeface="Arimo"/>
                <a:cs typeface="Arimo"/>
                <a:sym typeface="Arimo"/>
              </a:rPr>
              <a:t>Asynchronous Bid Sharing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mo"/>
                <a:ea typeface="Arimo"/>
                <a:cs typeface="Arimo"/>
                <a:sym typeface="Arimo"/>
              </a:rPr>
              <a:t>Consensus phase and bundle-building phase occur asynchronously</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mo"/>
                <a:ea typeface="Arimo"/>
                <a:cs typeface="Arimo"/>
                <a:sym typeface="Arimo"/>
              </a:rPr>
              <a:t>Listener (Consensus phase) only informs bundle-builder of incoming bundles when they may impact the current bundle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mo"/>
                <a:ea typeface="Arimo"/>
                <a:cs typeface="Arimo"/>
                <a:sym typeface="Arimo"/>
              </a:rPr>
              <a:t>Bundle-building phase only replans when new information is received from the listener</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mo"/>
                <a:ea typeface="Arimo"/>
                <a:cs typeface="Arimo"/>
                <a:sym typeface="Arimo"/>
              </a:rPr>
              <a:t>Nodes only share information when the listener deems it critical or when the bundle-builder creates a new bundle</a:t>
            </a:r>
            <a:endParaRPr/>
          </a:p>
        </p:txBody>
      </p:sp>
      <p:sp>
        <p:nvSpPr>
          <p:cNvPr id="654" name="Google Shape;654;p28"/>
          <p:cNvSpPr/>
          <p:nvPr/>
        </p:nvSpPr>
        <p:spPr>
          <a:xfrm>
            <a:off x="7244575" y="2838132"/>
            <a:ext cx="1416205" cy="680225"/>
          </a:xfrm>
          <a:prstGeom prst="rect">
            <a:avLst/>
          </a:prstGeom>
          <a:solidFill>
            <a:srgbClr val="D0D0F4"/>
          </a:solidFill>
          <a:ln cap="flat" cmpd="sng" w="9525">
            <a:solidFill>
              <a:srgbClr val="A3A3E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000000"/>
                </a:solidFill>
                <a:latin typeface="Arial"/>
                <a:ea typeface="Arial"/>
                <a:cs typeface="Arial"/>
                <a:sym typeface="Arial"/>
              </a:rPr>
              <a:t>Consensus Phase</a:t>
            </a:r>
            <a:endParaRPr/>
          </a:p>
        </p:txBody>
      </p:sp>
      <p:sp>
        <p:nvSpPr>
          <p:cNvPr id="655" name="Google Shape;655;p28"/>
          <p:cNvSpPr/>
          <p:nvPr/>
        </p:nvSpPr>
        <p:spPr>
          <a:xfrm>
            <a:off x="7244575" y="4252482"/>
            <a:ext cx="1416205" cy="680225"/>
          </a:xfrm>
          <a:prstGeom prst="rect">
            <a:avLst/>
          </a:prstGeom>
          <a:solidFill>
            <a:srgbClr val="D0D0F4"/>
          </a:solidFill>
          <a:ln cap="flat" cmpd="sng" w="9525">
            <a:solidFill>
              <a:srgbClr val="A3A3E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000000"/>
                </a:solidFill>
                <a:latin typeface="Arial"/>
                <a:ea typeface="Arial"/>
                <a:cs typeface="Arial"/>
                <a:sym typeface="Arial"/>
              </a:rPr>
              <a:t>Bundle-Builder</a:t>
            </a:r>
            <a:endParaRPr/>
          </a:p>
        </p:txBody>
      </p:sp>
      <p:sp>
        <p:nvSpPr>
          <p:cNvPr id="656" name="Google Shape;656;p28"/>
          <p:cNvSpPr/>
          <p:nvPr/>
        </p:nvSpPr>
        <p:spPr>
          <a:xfrm rot="-5400000">
            <a:off x="4913885" y="3549481"/>
            <a:ext cx="2827117" cy="367062"/>
          </a:xfrm>
          <a:prstGeom prst="roundRect">
            <a:avLst>
              <a:gd fmla="val 16667" name="adj"/>
            </a:avLst>
          </a:prstGeom>
          <a:solidFill>
            <a:srgbClr val="D8D8D8"/>
          </a:solidFill>
          <a:ln cap="flat" cmpd="sng" w="9525">
            <a:solidFill>
              <a:srgbClr val="A3A3E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000000"/>
                </a:solidFill>
                <a:latin typeface="Arial"/>
                <a:ea typeface="Arial"/>
                <a:cs typeface="Arial"/>
                <a:sym typeface="Arial"/>
              </a:rPr>
              <a:t>Other Nodes</a:t>
            </a:r>
            <a:endParaRPr/>
          </a:p>
        </p:txBody>
      </p:sp>
      <p:cxnSp>
        <p:nvCxnSpPr>
          <p:cNvPr id="657" name="Google Shape;657;p28"/>
          <p:cNvCxnSpPr>
            <a:stCxn id="654" idx="1"/>
          </p:cNvCxnSpPr>
          <p:nvPr/>
        </p:nvCxnSpPr>
        <p:spPr>
          <a:xfrm rot="10800000">
            <a:off x="6511075" y="3178245"/>
            <a:ext cx="733500" cy="0"/>
          </a:xfrm>
          <a:prstGeom prst="straightConnector1">
            <a:avLst/>
          </a:prstGeom>
          <a:noFill/>
          <a:ln cap="flat" cmpd="sng" w="25400">
            <a:solidFill>
              <a:srgbClr val="FF0000"/>
            </a:solidFill>
            <a:prstDash val="dash"/>
            <a:round/>
            <a:headEnd len="med" w="med" type="stealth"/>
            <a:tailEnd len="sm" w="sm" type="none"/>
          </a:ln>
        </p:spPr>
      </p:cxnSp>
      <p:sp>
        <p:nvSpPr>
          <p:cNvPr id="658" name="Google Shape;658;p28"/>
          <p:cNvSpPr txBox="1"/>
          <p:nvPr/>
        </p:nvSpPr>
        <p:spPr>
          <a:xfrm>
            <a:off x="6900077" y="3712315"/>
            <a:ext cx="117727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000">
                <a:solidFill>
                  <a:srgbClr val="595959"/>
                </a:solidFill>
                <a:latin typeface="Arimo"/>
                <a:ea typeface="Arimo"/>
                <a:cs typeface="Arimo"/>
                <a:sym typeface="Arimo"/>
              </a:rPr>
              <a:t>Bundle-changing bids </a:t>
            </a:r>
            <a:endParaRPr/>
          </a:p>
        </p:txBody>
      </p:sp>
      <p:cxnSp>
        <p:nvCxnSpPr>
          <p:cNvPr id="659" name="Google Shape;659;p28"/>
          <p:cNvCxnSpPr>
            <a:endCxn id="655" idx="1"/>
          </p:cNvCxnSpPr>
          <p:nvPr/>
        </p:nvCxnSpPr>
        <p:spPr>
          <a:xfrm>
            <a:off x="6511075" y="4592595"/>
            <a:ext cx="733500" cy="0"/>
          </a:xfrm>
          <a:prstGeom prst="straightConnector1">
            <a:avLst/>
          </a:prstGeom>
          <a:noFill/>
          <a:ln cap="flat" cmpd="sng" w="25400">
            <a:solidFill>
              <a:srgbClr val="FF0000"/>
            </a:solidFill>
            <a:prstDash val="dash"/>
            <a:round/>
            <a:headEnd len="med" w="med" type="stealth"/>
            <a:tailEnd len="sm" w="sm" type="none"/>
          </a:ln>
        </p:spPr>
      </p:cxnSp>
      <p:cxnSp>
        <p:nvCxnSpPr>
          <p:cNvPr id="660" name="Google Shape;660;p28"/>
          <p:cNvCxnSpPr>
            <a:stCxn id="655" idx="0"/>
            <a:endCxn id="654" idx="2"/>
          </p:cNvCxnSpPr>
          <p:nvPr/>
        </p:nvCxnSpPr>
        <p:spPr>
          <a:xfrm rot="10800000">
            <a:off x="7952678" y="3518382"/>
            <a:ext cx="0" cy="734100"/>
          </a:xfrm>
          <a:prstGeom prst="straightConnector1">
            <a:avLst/>
          </a:prstGeom>
          <a:noFill/>
          <a:ln cap="flat" cmpd="sng" w="25400">
            <a:solidFill>
              <a:srgbClr val="FF0000"/>
            </a:solidFill>
            <a:prstDash val="dash"/>
            <a:round/>
            <a:headEnd len="med" w="med" type="stealth"/>
            <a:tailEnd len="sm" w="sm" type="none"/>
          </a:ln>
        </p:spPr>
      </p:cxnSp>
      <p:cxnSp>
        <p:nvCxnSpPr>
          <p:cNvPr id="661" name="Google Shape;661;p28"/>
          <p:cNvCxnSpPr>
            <a:endCxn id="654" idx="2"/>
          </p:cNvCxnSpPr>
          <p:nvPr/>
        </p:nvCxnSpPr>
        <p:spPr>
          <a:xfrm flipH="1" rot="10800000">
            <a:off x="6510877" y="3518357"/>
            <a:ext cx="1441800" cy="400200"/>
          </a:xfrm>
          <a:prstGeom prst="straightConnector1">
            <a:avLst/>
          </a:prstGeom>
          <a:noFill/>
          <a:ln cap="flat" cmpd="sng" w="25400">
            <a:solidFill>
              <a:srgbClr val="FF0000"/>
            </a:solidFill>
            <a:prstDash val="dash"/>
            <a:round/>
            <a:headEnd len="med" w="med" type="stealth"/>
            <a:tailEnd len="sm" w="sm" type="none"/>
          </a:ln>
        </p:spPr>
      </p:cxnSp>
      <p:sp>
        <p:nvSpPr>
          <p:cNvPr id="662" name="Google Shape;662;p28"/>
          <p:cNvSpPr txBox="1"/>
          <p:nvPr/>
        </p:nvSpPr>
        <p:spPr>
          <a:xfrm>
            <a:off x="6432918" y="4581443"/>
            <a:ext cx="7336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000">
                <a:solidFill>
                  <a:srgbClr val="595959"/>
                </a:solidFill>
                <a:latin typeface="Arimo"/>
                <a:ea typeface="Arimo"/>
                <a:cs typeface="Arimo"/>
                <a:sym typeface="Arimo"/>
              </a:rPr>
              <a:t>New </a:t>
            </a:r>
            <a:endParaRPr/>
          </a:p>
          <a:p>
            <a:pPr indent="0" lvl="0" marL="0" marR="0" rtl="0" algn="ctr">
              <a:spcBef>
                <a:spcPts val="0"/>
              </a:spcBef>
              <a:spcAft>
                <a:spcPts val="0"/>
              </a:spcAft>
              <a:buNone/>
            </a:pPr>
            <a:r>
              <a:rPr i="1" lang="en-US" sz="1000">
                <a:solidFill>
                  <a:srgbClr val="595959"/>
                </a:solidFill>
                <a:latin typeface="Arimo"/>
                <a:ea typeface="Arimo"/>
                <a:cs typeface="Arimo"/>
                <a:sym typeface="Arimo"/>
              </a:rPr>
              <a:t>Bid Bundle</a:t>
            </a:r>
            <a:endParaRPr/>
          </a:p>
        </p:txBody>
      </p:sp>
      <p:sp>
        <p:nvSpPr>
          <p:cNvPr id="663" name="Google Shape;663;p28"/>
          <p:cNvSpPr txBox="1"/>
          <p:nvPr/>
        </p:nvSpPr>
        <p:spPr>
          <a:xfrm>
            <a:off x="6490067" y="2925274"/>
            <a:ext cx="485487"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000">
                <a:solidFill>
                  <a:srgbClr val="595959"/>
                </a:solidFill>
                <a:latin typeface="Arimo"/>
                <a:ea typeface="Arimo"/>
                <a:cs typeface="Arimo"/>
                <a:sym typeface="Arimo"/>
              </a:rPr>
              <a:t>Bids</a:t>
            </a:r>
            <a:endParaRPr/>
          </a:p>
        </p:txBody>
      </p:sp>
      <p:sp>
        <p:nvSpPr>
          <p:cNvPr id="664" name="Google Shape;664;p28"/>
          <p:cNvSpPr txBox="1"/>
          <p:nvPr/>
        </p:nvSpPr>
        <p:spPr>
          <a:xfrm>
            <a:off x="6432918" y="5354948"/>
            <a:ext cx="1813389"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100">
                <a:solidFill>
                  <a:srgbClr val="595959"/>
                </a:solidFill>
                <a:latin typeface="Arimo"/>
                <a:ea typeface="Arimo"/>
                <a:cs typeface="Arimo"/>
                <a:sym typeface="Arimo"/>
              </a:rPr>
              <a:t>Asynchronous MCCBBA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29"/>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Scheduler Module</a:t>
            </a:r>
            <a:endParaRPr/>
          </a:p>
        </p:txBody>
      </p:sp>
      <p:sp>
        <p:nvSpPr>
          <p:cNvPr id="671" name="Google Shape;671;p29"/>
          <p:cNvSpPr/>
          <p:nvPr/>
        </p:nvSpPr>
        <p:spPr>
          <a:xfrm>
            <a:off x="1209259" y="1743357"/>
            <a:ext cx="7729349" cy="3656407"/>
          </a:xfrm>
          <a:prstGeom prst="roundRect">
            <a:avLst>
              <a:gd fmla="val 609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Agent Node</a:t>
            </a:r>
            <a:endParaRPr/>
          </a:p>
        </p:txBody>
      </p:sp>
      <p:sp>
        <p:nvSpPr>
          <p:cNvPr id="672" name="Google Shape;672;p29"/>
          <p:cNvSpPr/>
          <p:nvPr/>
        </p:nvSpPr>
        <p:spPr>
          <a:xfrm rot="-5400000">
            <a:off x="1101077" y="3792989"/>
            <a:ext cx="2391565" cy="276573"/>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673" name="Google Shape;673;p29"/>
          <p:cNvSpPr/>
          <p:nvPr/>
        </p:nvSpPr>
        <p:spPr>
          <a:xfrm>
            <a:off x="5373035" y="2023923"/>
            <a:ext cx="980428" cy="319532"/>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674" name="Google Shape;674;p29"/>
          <p:cNvSpPr/>
          <p:nvPr/>
        </p:nvSpPr>
        <p:spPr>
          <a:xfrm>
            <a:off x="3477639" y="3133547"/>
            <a:ext cx="4406630" cy="2201051"/>
          </a:xfrm>
          <a:prstGeom prst="roundRect">
            <a:avLst>
              <a:gd fmla="val 6097" name="adj"/>
            </a:avLst>
          </a:prstGeom>
          <a:solidFill>
            <a:srgbClr val="FDCBE4"/>
          </a:solidFill>
          <a:ln cap="flat" cmpd="sng" w="127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825">
                <a:solidFill>
                  <a:srgbClr val="000000"/>
                </a:solidFill>
                <a:latin typeface="Arial"/>
                <a:ea typeface="Arial"/>
                <a:cs typeface="Arial"/>
                <a:sym typeface="Arial"/>
              </a:rPr>
              <a:t>Scheduler/Planning Module</a:t>
            </a:r>
            <a:endParaRPr/>
          </a:p>
        </p:txBody>
      </p:sp>
      <p:cxnSp>
        <p:nvCxnSpPr>
          <p:cNvPr id="675" name="Google Shape;675;p29"/>
          <p:cNvCxnSpPr/>
          <p:nvPr/>
        </p:nvCxnSpPr>
        <p:spPr>
          <a:xfrm rot="10800000">
            <a:off x="2430283" y="4069574"/>
            <a:ext cx="2408954" cy="0"/>
          </a:xfrm>
          <a:prstGeom prst="straightConnector1">
            <a:avLst/>
          </a:prstGeom>
          <a:noFill/>
          <a:ln cap="flat" cmpd="sng" w="12700">
            <a:solidFill>
              <a:srgbClr val="500000"/>
            </a:solidFill>
            <a:prstDash val="dot"/>
            <a:round/>
            <a:headEnd len="sm" w="sm" type="none"/>
            <a:tailEnd len="med" w="med" type="triangle"/>
          </a:ln>
        </p:spPr>
      </p:cxnSp>
      <p:sp>
        <p:nvSpPr>
          <p:cNvPr id="676" name="Google Shape;676;p29"/>
          <p:cNvSpPr/>
          <p:nvPr/>
        </p:nvSpPr>
        <p:spPr>
          <a:xfrm>
            <a:off x="2457878" y="2111280"/>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677" name="Google Shape;677;p29"/>
          <p:cNvSpPr/>
          <p:nvPr/>
        </p:nvSpPr>
        <p:spPr>
          <a:xfrm>
            <a:off x="3910658" y="2110858"/>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678" name="Google Shape;678;p29"/>
          <p:cNvCxnSpPr>
            <a:stCxn id="677" idx="1"/>
            <a:endCxn id="676" idx="3"/>
          </p:cNvCxnSpPr>
          <p:nvPr/>
        </p:nvCxnSpPr>
        <p:spPr>
          <a:xfrm flipH="1">
            <a:off x="3312158" y="2255515"/>
            <a:ext cx="598500" cy="300"/>
          </a:xfrm>
          <a:prstGeom prst="straightConnector1">
            <a:avLst/>
          </a:prstGeom>
          <a:noFill/>
          <a:ln cap="flat" cmpd="sng" w="12700">
            <a:solidFill>
              <a:srgbClr val="500000"/>
            </a:solidFill>
            <a:prstDash val="solid"/>
            <a:round/>
            <a:headEnd len="med" w="med" type="triangle"/>
            <a:tailEnd len="sm" w="sm" type="none"/>
          </a:ln>
        </p:spPr>
      </p:cxnSp>
      <p:sp>
        <p:nvSpPr>
          <p:cNvPr id="679" name="Google Shape;679;p29"/>
          <p:cNvSpPr/>
          <p:nvPr/>
        </p:nvSpPr>
        <p:spPr>
          <a:xfrm>
            <a:off x="2365382" y="1864227"/>
            <a:ext cx="2460880" cy="676916"/>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Module</a:t>
            </a:r>
            <a:endParaRPr/>
          </a:p>
        </p:txBody>
      </p:sp>
      <p:sp>
        <p:nvSpPr>
          <p:cNvPr id="680" name="Google Shape;680;p29"/>
          <p:cNvSpPr txBox="1"/>
          <p:nvPr/>
        </p:nvSpPr>
        <p:spPr>
          <a:xfrm>
            <a:off x="3312147" y="2033616"/>
            <a:ext cx="59176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00">
                <a:solidFill>
                  <a:srgbClr val="595959"/>
                </a:solidFill>
                <a:latin typeface="Arial"/>
                <a:ea typeface="Arial"/>
                <a:cs typeface="Arial"/>
                <a:sym typeface="Arial"/>
              </a:rPr>
              <a:t>-Simulation Events</a:t>
            </a:r>
            <a:endParaRPr/>
          </a:p>
        </p:txBody>
      </p:sp>
      <p:sp>
        <p:nvSpPr>
          <p:cNvPr id="681" name="Google Shape;681;p29"/>
          <p:cNvSpPr txBox="1"/>
          <p:nvPr/>
        </p:nvSpPr>
        <p:spPr>
          <a:xfrm>
            <a:off x="2598330" y="2808581"/>
            <a:ext cx="147563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Data (from self or in)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 (in)</a:t>
            </a:r>
            <a:endParaRPr/>
          </a:p>
        </p:txBody>
      </p:sp>
      <p:cxnSp>
        <p:nvCxnSpPr>
          <p:cNvPr id="682" name="Google Shape;682;p29"/>
          <p:cNvCxnSpPr>
            <a:endCxn id="673" idx="1"/>
          </p:cNvCxnSpPr>
          <p:nvPr/>
        </p:nvCxnSpPr>
        <p:spPr>
          <a:xfrm flipH="1" rot="10800000">
            <a:off x="2435135" y="2183689"/>
            <a:ext cx="2937900" cy="840600"/>
          </a:xfrm>
          <a:prstGeom prst="bentConnector3">
            <a:avLst>
              <a:gd fmla="val 92363" name="adj1"/>
            </a:avLst>
          </a:prstGeom>
          <a:noFill/>
          <a:ln cap="flat" cmpd="sng" w="12700">
            <a:solidFill>
              <a:srgbClr val="500000"/>
            </a:solidFill>
            <a:prstDash val="dot"/>
            <a:round/>
            <a:headEnd len="sm" w="sm" type="none"/>
            <a:tailEnd len="med" w="med" type="triangle"/>
          </a:ln>
        </p:spPr>
      </p:cxnSp>
      <p:sp>
        <p:nvSpPr>
          <p:cNvPr id="683" name="Google Shape;683;p29"/>
          <p:cNvSpPr/>
          <p:nvPr/>
        </p:nvSpPr>
        <p:spPr>
          <a:xfrm>
            <a:off x="4844101" y="3944210"/>
            <a:ext cx="981172"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Observation Planning (Decentralized  multiagent-level)</a:t>
            </a:r>
            <a:endParaRPr/>
          </a:p>
        </p:txBody>
      </p:sp>
      <p:sp>
        <p:nvSpPr>
          <p:cNvPr id="684" name="Google Shape;684;p29"/>
          <p:cNvSpPr/>
          <p:nvPr/>
        </p:nvSpPr>
        <p:spPr>
          <a:xfrm>
            <a:off x="5778005" y="4719445"/>
            <a:ext cx="593515"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00">
                <a:solidFill>
                  <a:srgbClr val="000000"/>
                </a:solidFill>
                <a:latin typeface="Arial"/>
                <a:ea typeface="Arial"/>
                <a:cs typeface="Arial"/>
                <a:sym typeface="Arial"/>
              </a:rPr>
              <a:t>Predictive Models</a:t>
            </a:r>
            <a:endParaRPr/>
          </a:p>
        </p:txBody>
      </p:sp>
      <p:sp>
        <p:nvSpPr>
          <p:cNvPr id="685" name="Google Shape;685;p29"/>
          <p:cNvSpPr/>
          <p:nvPr/>
        </p:nvSpPr>
        <p:spPr>
          <a:xfrm>
            <a:off x="3998515" y="3450167"/>
            <a:ext cx="1049502"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00">
                <a:solidFill>
                  <a:srgbClr val="000000"/>
                </a:solidFill>
                <a:latin typeface="Arial"/>
                <a:ea typeface="Arial"/>
                <a:cs typeface="Arial"/>
                <a:sym typeface="Arial"/>
              </a:rPr>
              <a:t>Knowledge-Base Instrument Capability Reasoning</a:t>
            </a:r>
            <a:endParaRPr/>
          </a:p>
        </p:txBody>
      </p:sp>
      <p:cxnSp>
        <p:nvCxnSpPr>
          <p:cNvPr id="686" name="Google Shape;686;p29"/>
          <p:cNvCxnSpPr>
            <a:stCxn id="684" idx="1"/>
            <a:endCxn id="687" idx="3"/>
          </p:cNvCxnSpPr>
          <p:nvPr/>
        </p:nvCxnSpPr>
        <p:spPr>
          <a:xfrm rot="10800000">
            <a:off x="5225405" y="4693518"/>
            <a:ext cx="552600" cy="196200"/>
          </a:xfrm>
          <a:prstGeom prst="bentConnector3">
            <a:avLst>
              <a:gd fmla="val 72889" name="adj1"/>
            </a:avLst>
          </a:prstGeom>
          <a:noFill/>
          <a:ln cap="flat" cmpd="sng" w="12700">
            <a:solidFill>
              <a:srgbClr val="500000"/>
            </a:solidFill>
            <a:prstDash val="dot"/>
            <a:round/>
            <a:headEnd len="sm" w="sm" type="none"/>
            <a:tailEnd len="med" w="med" type="triangle"/>
          </a:ln>
        </p:spPr>
      </p:cxnSp>
      <p:sp>
        <p:nvSpPr>
          <p:cNvPr id="688" name="Google Shape;688;p29"/>
          <p:cNvSpPr txBox="1"/>
          <p:nvPr/>
        </p:nvSpPr>
        <p:spPr>
          <a:xfrm>
            <a:off x="5785112" y="3810007"/>
            <a:ext cx="64244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-Proposed plan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p:txBody>
      </p:sp>
      <p:sp>
        <p:nvSpPr>
          <p:cNvPr id="689" name="Google Shape;689;p29"/>
          <p:cNvSpPr txBox="1"/>
          <p:nvPr/>
        </p:nvSpPr>
        <p:spPr>
          <a:xfrm>
            <a:off x="4190415" y="4292537"/>
            <a:ext cx="451436"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 Perf. Score</a:t>
            </a:r>
            <a:endParaRPr/>
          </a:p>
        </p:txBody>
      </p:sp>
      <p:cxnSp>
        <p:nvCxnSpPr>
          <p:cNvPr id="690" name="Google Shape;690;p29"/>
          <p:cNvCxnSpPr>
            <a:stCxn id="672" idx="2"/>
            <a:endCxn id="685" idx="1"/>
          </p:cNvCxnSpPr>
          <p:nvPr/>
        </p:nvCxnSpPr>
        <p:spPr>
          <a:xfrm flipH="1" rot="10800000">
            <a:off x="2435146" y="3620475"/>
            <a:ext cx="1563300" cy="310800"/>
          </a:xfrm>
          <a:prstGeom prst="bentConnector3">
            <a:avLst>
              <a:gd fmla="val 80548" name="adj1"/>
            </a:avLst>
          </a:prstGeom>
          <a:noFill/>
          <a:ln cap="flat" cmpd="sng" w="12700">
            <a:solidFill>
              <a:srgbClr val="500000"/>
            </a:solidFill>
            <a:prstDash val="dot"/>
            <a:round/>
            <a:headEnd len="sm" w="sm" type="none"/>
            <a:tailEnd len="med" w="med" type="triangle"/>
          </a:ln>
        </p:spPr>
      </p:cxnSp>
      <p:sp>
        <p:nvSpPr>
          <p:cNvPr id="691" name="Google Shape;691;p29"/>
          <p:cNvSpPr txBox="1"/>
          <p:nvPr/>
        </p:nvSpPr>
        <p:spPr>
          <a:xfrm>
            <a:off x="3448802" y="3372806"/>
            <a:ext cx="718646"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(in)</a:t>
            </a:r>
            <a:endParaRPr/>
          </a:p>
        </p:txBody>
      </p:sp>
      <p:sp>
        <p:nvSpPr>
          <p:cNvPr id="692" name="Google Shape;692;p29"/>
          <p:cNvSpPr/>
          <p:nvPr/>
        </p:nvSpPr>
        <p:spPr>
          <a:xfrm>
            <a:off x="4576595" y="4955478"/>
            <a:ext cx="648754"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00">
                <a:solidFill>
                  <a:srgbClr val="000000"/>
                </a:solidFill>
                <a:latin typeface="Arial"/>
                <a:ea typeface="Arial"/>
                <a:cs typeface="Arial"/>
                <a:sym typeface="Arial"/>
              </a:rPr>
              <a:t>Cost Model</a:t>
            </a:r>
            <a:endParaRPr/>
          </a:p>
        </p:txBody>
      </p:sp>
      <p:sp>
        <p:nvSpPr>
          <p:cNvPr id="693" name="Google Shape;693;p29"/>
          <p:cNvSpPr txBox="1"/>
          <p:nvPr/>
        </p:nvSpPr>
        <p:spPr>
          <a:xfrm>
            <a:off x="4101936" y="4880582"/>
            <a:ext cx="50835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-Cost Estimate</a:t>
            </a:r>
            <a:endParaRPr/>
          </a:p>
        </p:txBody>
      </p:sp>
      <p:sp>
        <p:nvSpPr>
          <p:cNvPr id="694" name="Google Shape;694;p29"/>
          <p:cNvSpPr/>
          <p:nvPr/>
        </p:nvSpPr>
        <p:spPr>
          <a:xfrm>
            <a:off x="6356695" y="3944210"/>
            <a:ext cx="981172"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75">
                <a:solidFill>
                  <a:srgbClr val="000000"/>
                </a:solidFill>
                <a:latin typeface="Arial"/>
                <a:ea typeface="Arial"/>
                <a:cs typeface="Arial"/>
                <a:sym typeface="Arial"/>
              </a:rPr>
              <a:t>Operations Planning (agent-level)</a:t>
            </a:r>
            <a:endParaRPr/>
          </a:p>
        </p:txBody>
      </p:sp>
      <p:cxnSp>
        <p:nvCxnSpPr>
          <p:cNvPr id="695" name="Google Shape;695;p29"/>
          <p:cNvCxnSpPr>
            <a:stCxn id="684" idx="0"/>
            <a:endCxn id="683" idx="2"/>
          </p:cNvCxnSpPr>
          <p:nvPr/>
        </p:nvCxnSpPr>
        <p:spPr>
          <a:xfrm flipH="1" rot="5400000">
            <a:off x="5487363" y="4132045"/>
            <a:ext cx="434700" cy="740100"/>
          </a:xfrm>
          <a:prstGeom prst="bentConnector3">
            <a:avLst>
              <a:gd fmla="val 71258" name="adj1"/>
            </a:avLst>
          </a:prstGeom>
          <a:noFill/>
          <a:ln cap="flat" cmpd="sng" w="12700">
            <a:solidFill>
              <a:srgbClr val="500000"/>
            </a:solidFill>
            <a:prstDash val="dot"/>
            <a:round/>
            <a:headEnd len="med" w="med" type="triangle"/>
            <a:tailEnd len="sm" w="sm" type="none"/>
          </a:ln>
        </p:spPr>
      </p:cxnSp>
      <p:sp>
        <p:nvSpPr>
          <p:cNvPr id="687" name="Google Shape;687;p29"/>
          <p:cNvSpPr/>
          <p:nvPr/>
        </p:nvSpPr>
        <p:spPr>
          <a:xfrm>
            <a:off x="4576595" y="4523369"/>
            <a:ext cx="648754" cy="34054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00">
                <a:solidFill>
                  <a:srgbClr val="000000"/>
                </a:solidFill>
                <a:latin typeface="Arial"/>
                <a:ea typeface="Arial"/>
                <a:cs typeface="Arial"/>
                <a:sym typeface="Arial"/>
              </a:rPr>
              <a:t>Meas. Perf. Model</a:t>
            </a:r>
            <a:endParaRPr/>
          </a:p>
        </p:txBody>
      </p:sp>
      <p:cxnSp>
        <p:nvCxnSpPr>
          <p:cNvPr id="696" name="Google Shape;696;p29"/>
          <p:cNvCxnSpPr>
            <a:stCxn id="687" idx="1"/>
            <a:endCxn id="683" idx="1"/>
          </p:cNvCxnSpPr>
          <p:nvPr/>
        </p:nvCxnSpPr>
        <p:spPr>
          <a:xfrm flipH="1" rot="10800000">
            <a:off x="4576595" y="4114342"/>
            <a:ext cx="267600" cy="579300"/>
          </a:xfrm>
          <a:prstGeom prst="bentConnector3">
            <a:avLst>
              <a:gd fmla="val -133138" name="adj1"/>
            </a:avLst>
          </a:prstGeom>
          <a:noFill/>
          <a:ln cap="flat" cmpd="sng" w="12700">
            <a:solidFill>
              <a:srgbClr val="500000"/>
            </a:solidFill>
            <a:prstDash val="dot"/>
            <a:round/>
            <a:headEnd len="sm" w="sm" type="none"/>
            <a:tailEnd len="med" w="med" type="triangle"/>
          </a:ln>
        </p:spPr>
      </p:cxnSp>
      <p:sp>
        <p:nvSpPr>
          <p:cNvPr id="697" name="Google Shape;697;p29"/>
          <p:cNvSpPr txBox="1"/>
          <p:nvPr/>
        </p:nvSpPr>
        <p:spPr>
          <a:xfrm>
            <a:off x="6054862" y="4407531"/>
            <a:ext cx="64244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-Plan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p:txBody>
      </p:sp>
      <p:sp>
        <p:nvSpPr>
          <p:cNvPr id="698" name="Google Shape;698;p29"/>
          <p:cNvSpPr txBox="1"/>
          <p:nvPr/>
        </p:nvSpPr>
        <p:spPr>
          <a:xfrm>
            <a:off x="5788750" y="4111584"/>
            <a:ext cx="642445"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-Modified plan</a:t>
            </a:r>
            <a:endParaRPr/>
          </a:p>
        </p:txBody>
      </p:sp>
      <p:sp>
        <p:nvSpPr>
          <p:cNvPr id="699" name="Google Shape;699;p29"/>
          <p:cNvSpPr txBox="1"/>
          <p:nvPr/>
        </p:nvSpPr>
        <p:spPr>
          <a:xfrm>
            <a:off x="6854033" y="3513791"/>
            <a:ext cx="1080708"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-Data Transmission Request (from self)</a:t>
            </a:r>
            <a:endParaRPr/>
          </a:p>
        </p:txBody>
      </p:sp>
      <p:cxnSp>
        <p:nvCxnSpPr>
          <p:cNvPr id="700" name="Google Shape;700;p29"/>
          <p:cNvCxnSpPr>
            <a:stCxn id="673" idx="2"/>
            <a:endCxn id="685" idx="0"/>
          </p:cNvCxnSpPr>
          <p:nvPr/>
        </p:nvCxnSpPr>
        <p:spPr>
          <a:xfrm rot="5400000">
            <a:off x="4639849" y="2226755"/>
            <a:ext cx="1106700" cy="1340100"/>
          </a:xfrm>
          <a:prstGeom prst="bentConnector3">
            <a:avLst>
              <a:gd fmla="val 91313" name="adj1"/>
            </a:avLst>
          </a:prstGeom>
          <a:noFill/>
          <a:ln cap="flat" cmpd="sng" w="12700">
            <a:solidFill>
              <a:srgbClr val="500000"/>
            </a:solidFill>
            <a:prstDash val="dot"/>
            <a:round/>
            <a:headEnd len="sm" w="sm" type="none"/>
            <a:tailEnd len="med" w="med" type="triangle"/>
          </a:ln>
        </p:spPr>
      </p:cxnSp>
      <p:cxnSp>
        <p:nvCxnSpPr>
          <p:cNvPr id="701" name="Google Shape;701;p29"/>
          <p:cNvCxnSpPr>
            <a:stCxn id="684" idx="0"/>
            <a:endCxn id="694" idx="2"/>
          </p:cNvCxnSpPr>
          <p:nvPr/>
        </p:nvCxnSpPr>
        <p:spPr>
          <a:xfrm rot="-5400000">
            <a:off x="6243663" y="4115845"/>
            <a:ext cx="434700" cy="772500"/>
          </a:xfrm>
          <a:prstGeom prst="bentConnector3">
            <a:avLst>
              <a:gd fmla="val 71258" name="adj1"/>
            </a:avLst>
          </a:prstGeom>
          <a:noFill/>
          <a:ln cap="flat" cmpd="sng" w="12700">
            <a:solidFill>
              <a:srgbClr val="500000"/>
            </a:solidFill>
            <a:prstDash val="dot"/>
            <a:round/>
            <a:headEnd len="med" w="med" type="triangle"/>
            <a:tailEnd len="sm" w="sm" type="none"/>
          </a:ln>
        </p:spPr>
      </p:cxnSp>
      <p:cxnSp>
        <p:nvCxnSpPr>
          <p:cNvPr id="702" name="Google Shape;702;p29"/>
          <p:cNvCxnSpPr>
            <a:stCxn id="673" idx="2"/>
            <a:endCxn id="694" idx="0"/>
          </p:cNvCxnSpPr>
          <p:nvPr/>
        </p:nvCxnSpPr>
        <p:spPr>
          <a:xfrm flipH="1" rot="-5400000">
            <a:off x="5554849" y="2651855"/>
            <a:ext cx="1600800" cy="984000"/>
          </a:xfrm>
          <a:prstGeom prst="bentConnector3">
            <a:avLst>
              <a:gd fmla="val 63010" name="adj1"/>
            </a:avLst>
          </a:prstGeom>
          <a:noFill/>
          <a:ln cap="flat" cmpd="sng" w="12700">
            <a:solidFill>
              <a:srgbClr val="500000"/>
            </a:solidFill>
            <a:prstDash val="dot"/>
            <a:round/>
            <a:headEnd len="sm" w="sm" type="none"/>
            <a:tailEnd len="med" w="med" type="triangle"/>
          </a:ln>
        </p:spPr>
      </p:cxnSp>
      <p:cxnSp>
        <p:nvCxnSpPr>
          <p:cNvPr id="703" name="Google Shape;703;p29"/>
          <p:cNvCxnSpPr>
            <a:stCxn id="684" idx="2"/>
            <a:endCxn id="692" idx="3"/>
          </p:cNvCxnSpPr>
          <p:nvPr/>
        </p:nvCxnSpPr>
        <p:spPr>
          <a:xfrm rot="5400000">
            <a:off x="5617263" y="4668190"/>
            <a:ext cx="65700" cy="849300"/>
          </a:xfrm>
          <a:prstGeom prst="bentConnector2">
            <a:avLst/>
          </a:prstGeom>
          <a:noFill/>
          <a:ln cap="flat" cmpd="sng" w="12700">
            <a:solidFill>
              <a:srgbClr val="500000"/>
            </a:solidFill>
            <a:prstDash val="dot"/>
            <a:round/>
            <a:headEnd len="sm" w="sm" type="none"/>
            <a:tailEnd len="med" w="med" type="triangle"/>
          </a:ln>
        </p:spPr>
      </p:cxnSp>
      <p:cxnSp>
        <p:nvCxnSpPr>
          <p:cNvPr id="704" name="Google Shape;704;p29"/>
          <p:cNvCxnSpPr>
            <a:stCxn id="694" idx="1"/>
            <a:endCxn id="683" idx="3"/>
          </p:cNvCxnSpPr>
          <p:nvPr/>
        </p:nvCxnSpPr>
        <p:spPr>
          <a:xfrm rot="10800000">
            <a:off x="5825395" y="4114483"/>
            <a:ext cx="531300" cy="0"/>
          </a:xfrm>
          <a:prstGeom prst="straightConnector1">
            <a:avLst/>
          </a:prstGeom>
          <a:noFill/>
          <a:ln cap="flat" cmpd="sng" w="12700">
            <a:solidFill>
              <a:srgbClr val="500000"/>
            </a:solidFill>
            <a:prstDash val="dot"/>
            <a:round/>
            <a:headEnd len="sm" w="sm" type="none"/>
            <a:tailEnd len="med" w="med" type="triangle"/>
          </a:ln>
        </p:spPr>
      </p:cxnSp>
      <p:cxnSp>
        <p:nvCxnSpPr>
          <p:cNvPr id="705" name="Google Shape;705;p29"/>
          <p:cNvCxnSpPr/>
          <p:nvPr/>
        </p:nvCxnSpPr>
        <p:spPr>
          <a:xfrm>
            <a:off x="5825272" y="4028491"/>
            <a:ext cx="528191" cy="1"/>
          </a:xfrm>
          <a:prstGeom prst="straightConnector1">
            <a:avLst/>
          </a:prstGeom>
          <a:noFill/>
          <a:ln>
            <a:noFill/>
          </a:ln>
        </p:spPr>
      </p:cxnSp>
      <p:cxnSp>
        <p:nvCxnSpPr>
          <p:cNvPr id="706" name="Google Shape;706;p29"/>
          <p:cNvCxnSpPr>
            <a:stCxn id="684" idx="2"/>
            <a:endCxn id="694" idx="3"/>
          </p:cNvCxnSpPr>
          <p:nvPr/>
        </p:nvCxnSpPr>
        <p:spPr>
          <a:xfrm rot="-5400000">
            <a:off x="6233463" y="3955690"/>
            <a:ext cx="945600" cy="1263000"/>
          </a:xfrm>
          <a:prstGeom prst="bentConnector4">
            <a:avLst>
              <a:gd fmla="val -7329" name="adj1"/>
              <a:gd fmla="val 113583" name="adj2"/>
            </a:avLst>
          </a:prstGeom>
          <a:noFill/>
          <a:ln cap="flat" cmpd="sng" w="12700">
            <a:solidFill>
              <a:srgbClr val="500000"/>
            </a:solidFill>
            <a:prstDash val="dot"/>
            <a:round/>
            <a:headEnd len="sm" w="sm" type="none"/>
            <a:tailEnd len="med" w="med" type="triangle"/>
          </a:ln>
        </p:spPr>
      </p:cxnSp>
      <p:cxnSp>
        <p:nvCxnSpPr>
          <p:cNvPr id="707" name="Google Shape;707;p29"/>
          <p:cNvCxnSpPr>
            <a:stCxn id="692" idx="1"/>
            <a:endCxn id="683" idx="1"/>
          </p:cNvCxnSpPr>
          <p:nvPr/>
        </p:nvCxnSpPr>
        <p:spPr>
          <a:xfrm flipH="1" rot="10800000">
            <a:off x="4576595" y="4114451"/>
            <a:ext cx="267600" cy="1011300"/>
          </a:xfrm>
          <a:prstGeom prst="bentConnector3">
            <a:avLst>
              <a:gd fmla="val -194935" name="adj1"/>
            </a:avLst>
          </a:prstGeom>
          <a:noFill/>
          <a:ln cap="flat" cmpd="sng" w="12700">
            <a:solidFill>
              <a:srgbClr val="500000"/>
            </a:solidFill>
            <a:prstDash val="dot"/>
            <a:round/>
            <a:headEnd len="sm" w="sm" type="none"/>
            <a:tailEnd len="med" w="med" type="triangle"/>
          </a:ln>
        </p:spPr>
      </p:cxnSp>
      <p:sp>
        <p:nvSpPr>
          <p:cNvPr id="708" name="Google Shape;708;p29"/>
          <p:cNvSpPr txBox="1"/>
          <p:nvPr/>
        </p:nvSpPr>
        <p:spPr>
          <a:xfrm>
            <a:off x="5845642" y="5110590"/>
            <a:ext cx="64602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-Predicted Agent States</a:t>
            </a:r>
            <a:endParaRPr/>
          </a:p>
        </p:txBody>
      </p:sp>
      <p:sp>
        <p:nvSpPr>
          <p:cNvPr id="709" name="Google Shape;709;p29"/>
          <p:cNvSpPr txBox="1"/>
          <p:nvPr/>
        </p:nvSpPr>
        <p:spPr>
          <a:xfrm>
            <a:off x="5318757" y="4561765"/>
            <a:ext cx="530886"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-Predicted observation metrics</a:t>
            </a:r>
            <a:endParaRPr/>
          </a:p>
          <a:p>
            <a:pPr indent="0" lvl="0" marL="0" marR="0" rtl="0" algn="l">
              <a:spcBef>
                <a:spcPts val="0"/>
              </a:spcBef>
              <a:spcAft>
                <a:spcPts val="0"/>
              </a:spcAft>
              <a:buNone/>
            </a:pPr>
            <a:r>
              <a:t/>
            </a:r>
            <a:endParaRPr i="1" sz="525">
              <a:solidFill>
                <a:srgbClr val="595959"/>
              </a:solidFill>
              <a:latin typeface="Arial"/>
              <a:ea typeface="Arial"/>
              <a:cs typeface="Arial"/>
              <a:sym typeface="Arial"/>
            </a:endParaRPr>
          </a:p>
        </p:txBody>
      </p:sp>
      <p:sp>
        <p:nvSpPr>
          <p:cNvPr id="710" name="Google Shape;710;p29"/>
          <p:cNvSpPr txBox="1"/>
          <p:nvPr/>
        </p:nvSpPr>
        <p:spPr>
          <a:xfrm>
            <a:off x="4917858" y="3118690"/>
            <a:ext cx="83072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(from self)</a:t>
            </a:r>
            <a:endParaRPr/>
          </a:p>
        </p:txBody>
      </p:sp>
      <p:sp>
        <p:nvSpPr>
          <p:cNvPr id="711" name="Google Shape;711;p29"/>
          <p:cNvSpPr txBox="1"/>
          <p:nvPr/>
        </p:nvSpPr>
        <p:spPr>
          <a:xfrm>
            <a:off x="2471671" y="4075311"/>
            <a:ext cx="1092958"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-Tasks (for self or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Results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(out)</a:t>
            </a:r>
            <a:endParaRPr/>
          </a:p>
        </p:txBody>
      </p:sp>
      <p:sp>
        <p:nvSpPr>
          <p:cNvPr id="712" name="Google Shape;712;p29"/>
          <p:cNvSpPr txBox="1"/>
          <p:nvPr/>
        </p:nvSpPr>
        <p:spPr>
          <a:xfrm>
            <a:off x="3784659" y="3797658"/>
            <a:ext cx="80995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(in)</a:t>
            </a:r>
            <a:endParaRPr/>
          </a:p>
        </p:txBody>
      </p:sp>
      <p:cxnSp>
        <p:nvCxnSpPr>
          <p:cNvPr id="713" name="Google Shape;713;p29"/>
          <p:cNvCxnSpPr>
            <a:stCxn id="672" idx="2"/>
          </p:cNvCxnSpPr>
          <p:nvPr/>
        </p:nvCxnSpPr>
        <p:spPr>
          <a:xfrm>
            <a:off x="2435146" y="3931276"/>
            <a:ext cx="2409000" cy="86400"/>
          </a:xfrm>
          <a:prstGeom prst="bentConnector3">
            <a:avLst>
              <a:gd fmla="val 52193" name="adj1"/>
            </a:avLst>
          </a:prstGeom>
          <a:noFill/>
          <a:ln cap="flat" cmpd="sng" w="12700">
            <a:solidFill>
              <a:srgbClr val="500000"/>
            </a:solidFill>
            <a:prstDash val="dot"/>
            <a:round/>
            <a:headEnd len="sm" w="sm" type="none"/>
            <a:tailEnd len="med" w="med" type="triangle"/>
          </a:ln>
        </p:spPr>
      </p:cxnSp>
      <p:cxnSp>
        <p:nvCxnSpPr>
          <p:cNvPr id="714" name="Google Shape;714;p29"/>
          <p:cNvCxnSpPr>
            <a:stCxn id="685" idx="3"/>
            <a:endCxn id="715" idx="1"/>
          </p:cNvCxnSpPr>
          <p:nvPr/>
        </p:nvCxnSpPr>
        <p:spPr>
          <a:xfrm>
            <a:off x="5048017" y="3620439"/>
            <a:ext cx="930000" cy="600"/>
          </a:xfrm>
          <a:prstGeom prst="bentConnector3">
            <a:avLst>
              <a:gd fmla="val 49995" name="adj1"/>
            </a:avLst>
          </a:prstGeom>
          <a:noFill/>
          <a:ln cap="flat" cmpd="sng" w="12700">
            <a:solidFill>
              <a:srgbClr val="500000"/>
            </a:solidFill>
            <a:prstDash val="dot"/>
            <a:round/>
            <a:headEnd len="sm" w="sm" type="none"/>
            <a:tailEnd len="med" w="med" type="triangle"/>
          </a:ln>
        </p:spPr>
      </p:cxnSp>
      <p:sp>
        <p:nvSpPr>
          <p:cNvPr id="716" name="Google Shape;716;p29"/>
          <p:cNvSpPr txBox="1"/>
          <p:nvPr/>
        </p:nvSpPr>
        <p:spPr>
          <a:xfrm>
            <a:off x="5459169" y="3398651"/>
            <a:ext cx="64244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-Proposed measurements</a:t>
            </a:r>
            <a:endParaRPr/>
          </a:p>
        </p:txBody>
      </p:sp>
      <p:cxnSp>
        <p:nvCxnSpPr>
          <p:cNvPr id="717" name="Google Shape;717;p29"/>
          <p:cNvCxnSpPr>
            <a:stCxn id="684" idx="2"/>
          </p:cNvCxnSpPr>
          <p:nvPr/>
        </p:nvCxnSpPr>
        <p:spPr>
          <a:xfrm flipH="1" rot="5400000">
            <a:off x="5552013" y="4537240"/>
            <a:ext cx="196200" cy="849300"/>
          </a:xfrm>
          <a:prstGeom prst="bentConnector4">
            <a:avLst>
              <a:gd fmla="val -32847" name="adj1"/>
              <a:gd fmla="val 89239" name="adj2"/>
            </a:avLst>
          </a:prstGeom>
          <a:noFill/>
          <a:ln cap="flat" cmpd="sng" w="12700">
            <a:solidFill>
              <a:srgbClr val="500000"/>
            </a:solidFill>
            <a:prstDash val="dot"/>
            <a:round/>
            <a:headEnd len="sm" w="sm" type="none"/>
            <a:tailEnd len="med" w="med" type="triangle"/>
          </a:ln>
        </p:spPr>
      </p:cxnSp>
      <p:cxnSp>
        <p:nvCxnSpPr>
          <p:cNvPr id="718" name="Google Shape;718;p29"/>
          <p:cNvCxnSpPr/>
          <p:nvPr/>
        </p:nvCxnSpPr>
        <p:spPr>
          <a:xfrm flipH="1">
            <a:off x="2435152" y="2343453"/>
            <a:ext cx="3209400" cy="736500"/>
          </a:xfrm>
          <a:prstGeom prst="bentConnector3">
            <a:avLst>
              <a:gd fmla="val -4292" name="adj1"/>
            </a:avLst>
          </a:prstGeom>
          <a:noFill/>
          <a:ln cap="flat" cmpd="sng" w="12700">
            <a:solidFill>
              <a:srgbClr val="500000"/>
            </a:solidFill>
            <a:prstDash val="dot"/>
            <a:round/>
            <a:headEnd len="sm" w="sm" type="none"/>
            <a:tailEnd len="med" w="med" type="triangle"/>
          </a:ln>
        </p:spPr>
      </p:cxnSp>
      <p:sp>
        <p:nvSpPr>
          <p:cNvPr id="719" name="Google Shape;719;p29"/>
          <p:cNvSpPr txBox="1"/>
          <p:nvPr/>
        </p:nvSpPr>
        <p:spPr>
          <a:xfrm>
            <a:off x="5239758" y="2703243"/>
            <a:ext cx="610312"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Data (out)</a:t>
            </a:r>
            <a:endParaRPr/>
          </a:p>
        </p:txBody>
      </p:sp>
      <p:sp>
        <p:nvSpPr>
          <p:cNvPr id="715" name="Google Shape;715;p29"/>
          <p:cNvSpPr/>
          <p:nvPr/>
        </p:nvSpPr>
        <p:spPr>
          <a:xfrm>
            <a:off x="5977915" y="3421989"/>
            <a:ext cx="805330" cy="398315"/>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00">
                <a:solidFill>
                  <a:srgbClr val="000000"/>
                </a:solidFill>
                <a:latin typeface="Arial"/>
                <a:ea typeface="Arial"/>
                <a:cs typeface="Arial"/>
                <a:sym typeface="Arial"/>
              </a:rPr>
              <a:t>Requirement Determination Reasoning</a:t>
            </a:r>
            <a:endParaRPr/>
          </a:p>
        </p:txBody>
      </p:sp>
      <p:cxnSp>
        <p:nvCxnSpPr>
          <p:cNvPr id="720" name="Google Shape;720;p29"/>
          <p:cNvCxnSpPr>
            <a:endCxn id="683" idx="0"/>
          </p:cNvCxnSpPr>
          <p:nvPr/>
        </p:nvCxnSpPr>
        <p:spPr>
          <a:xfrm flipH="1">
            <a:off x="5334687" y="3812810"/>
            <a:ext cx="637500" cy="131400"/>
          </a:xfrm>
          <a:prstGeom prst="bentConnector2">
            <a:avLst/>
          </a:prstGeom>
          <a:noFill/>
          <a:ln cap="flat" cmpd="sng" w="12700">
            <a:solidFill>
              <a:srgbClr val="500000"/>
            </a:solidFill>
            <a:prstDash val="dot"/>
            <a:round/>
            <a:headEnd len="sm" w="sm" type="none"/>
            <a:tailEnd len="med" w="med" type="triangle"/>
          </a:ln>
        </p:spPr>
      </p:cxnSp>
      <p:sp>
        <p:nvSpPr>
          <p:cNvPr id="721" name="Google Shape;721;p29"/>
          <p:cNvSpPr txBox="1"/>
          <p:nvPr/>
        </p:nvSpPr>
        <p:spPr>
          <a:xfrm>
            <a:off x="5354495" y="3609056"/>
            <a:ext cx="68935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Requirements</a:t>
            </a:r>
            <a:endParaRPr/>
          </a:p>
        </p:txBody>
      </p:sp>
      <p:cxnSp>
        <p:nvCxnSpPr>
          <p:cNvPr id="722" name="Google Shape;722;p29"/>
          <p:cNvCxnSpPr/>
          <p:nvPr/>
        </p:nvCxnSpPr>
        <p:spPr>
          <a:xfrm rot="10800000">
            <a:off x="1018450" y="4254387"/>
            <a:ext cx="1139501" cy="0"/>
          </a:xfrm>
          <a:prstGeom prst="straightConnector1">
            <a:avLst/>
          </a:prstGeom>
          <a:noFill/>
          <a:ln cap="flat" cmpd="sng" w="12700">
            <a:solidFill>
              <a:srgbClr val="500000"/>
            </a:solidFill>
            <a:prstDash val="dash"/>
            <a:round/>
            <a:headEnd len="sm" w="sm" type="none"/>
            <a:tailEnd len="med" w="med" type="triangle"/>
          </a:ln>
        </p:spPr>
      </p:cxnSp>
      <p:cxnSp>
        <p:nvCxnSpPr>
          <p:cNvPr id="723" name="Google Shape;723;p29"/>
          <p:cNvCxnSpPr/>
          <p:nvPr/>
        </p:nvCxnSpPr>
        <p:spPr>
          <a:xfrm rot="10800000">
            <a:off x="1035943" y="4858331"/>
            <a:ext cx="1122628" cy="0"/>
          </a:xfrm>
          <a:prstGeom prst="straightConnector1">
            <a:avLst/>
          </a:prstGeom>
          <a:noFill/>
          <a:ln cap="flat" cmpd="sng" w="12700">
            <a:solidFill>
              <a:srgbClr val="500000"/>
            </a:solidFill>
            <a:prstDash val="dash"/>
            <a:round/>
            <a:headEnd len="med" w="med" type="triangle"/>
            <a:tailEnd len="sm" w="sm" type="none"/>
          </a:ln>
        </p:spPr>
      </p:cxnSp>
      <p:cxnSp>
        <p:nvCxnSpPr>
          <p:cNvPr id="724" name="Google Shape;724;p29"/>
          <p:cNvCxnSpPr>
            <a:stCxn id="725" idx="2"/>
            <a:endCxn id="676" idx="1"/>
          </p:cNvCxnSpPr>
          <p:nvPr/>
        </p:nvCxnSpPr>
        <p:spPr>
          <a:xfrm>
            <a:off x="1030460" y="2251761"/>
            <a:ext cx="1427400" cy="4200"/>
          </a:xfrm>
          <a:prstGeom prst="bentConnector3">
            <a:avLst>
              <a:gd fmla="val 50001" name="adj1"/>
            </a:avLst>
          </a:prstGeom>
          <a:noFill/>
          <a:ln cap="flat" cmpd="sng" w="12700">
            <a:solidFill>
              <a:srgbClr val="500000"/>
            </a:solidFill>
            <a:prstDash val="dash"/>
            <a:round/>
            <a:headEnd len="sm" w="sm" type="none"/>
            <a:tailEnd len="med" w="med" type="triangle"/>
          </a:ln>
        </p:spPr>
      </p:cxnSp>
      <p:sp>
        <p:nvSpPr>
          <p:cNvPr id="726" name="Google Shape;726;p29"/>
          <p:cNvSpPr/>
          <p:nvPr/>
        </p:nvSpPr>
        <p:spPr>
          <a:xfrm rot="-5400000">
            <a:off x="296722" y="3159754"/>
            <a:ext cx="1069305" cy="37454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Environment</a:t>
            </a:r>
            <a:endParaRPr/>
          </a:p>
        </p:txBody>
      </p:sp>
      <p:sp>
        <p:nvSpPr>
          <p:cNvPr id="727" name="Google Shape;727;p29"/>
          <p:cNvSpPr/>
          <p:nvPr/>
        </p:nvSpPr>
        <p:spPr>
          <a:xfrm rot="-5400000">
            <a:off x="234906" y="4431574"/>
            <a:ext cx="1203154" cy="398918"/>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Other Agents</a:t>
            </a:r>
            <a:endParaRPr/>
          </a:p>
        </p:txBody>
      </p:sp>
      <p:sp>
        <p:nvSpPr>
          <p:cNvPr id="725" name="Google Shape;725;p29"/>
          <p:cNvSpPr/>
          <p:nvPr/>
        </p:nvSpPr>
        <p:spPr>
          <a:xfrm rot="-5400000">
            <a:off x="391710" y="2025062"/>
            <a:ext cx="824102" cy="45339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Sim Manager</a:t>
            </a:r>
            <a:endParaRPr/>
          </a:p>
        </p:txBody>
      </p:sp>
      <p:cxnSp>
        <p:nvCxnSpPr>
          <p:cNvPr id="728" name="Google Shape;728;p29"/>
          <p:cNvCxnSpPr>
            <a:endCxn id="726" idx="2"/>
          </p:cNvCxnSpPr>
          <p:nvPr/>
        </p:nvCxnSpPr>
        <p:spPr>
          <a:xfrm rot="10800000">
            <a:off x="1018648" y="3347028"/>
            <a:ext cx="1140000" cy="0"/>
          </a:xfrm>
          <a:prstGeom prst="straightConnector1">
            <a:avLst/>
          </a:prstGeom>
          <a:noFill/>
          <a:ln cap="flat" cmpd="sng" w="12700">
            <a:solidFill>
              <a:srgbClr val="500000"/>
            </a:solidFill>
            <a:prstDash val="dash"/>
            <a:round/>
            <a:headEnd len="med" w="med" type="triangle"/>
            <a:tailEnd len="sm" w="sm" type="none"/>
          </a:ln>
        </p:spPr>
      </p:cxnSp>
      <p:cxnSp>
        <p:nvCxnSpPr>
          <p:cNvPr id="729" name="Google Shape;729;p29"/>
          <p:cNvCxnSpPr/>
          <p:nvPr/>
        </p:nvCxnSpPr>
        <p:spPr>
          <a:xfrm>
            <a:off x="5825271" y="4051574"/>
            <a:ext cx="546249" cy="0"/>
          </a:xfrm>
          <a:prstGeom prst="straightConnector1">
            <a:avLst/>
          </a:prstGeom>
          <a:noFill/>
          <a:ln cap="flat" cmpd="sng" w="12700">
            <a:solidFill>
              <a:srgbClr val="500000"/>
            </a:solidFill>
            <a:prstDash val="dot"/>
            <a:round/>
            <a:headEnd len="sm" w="sm" type="none"/>
            <a:tailEnd len="med" w="med" type="triangle"/>
          </a:ln>
        </p:spPr>
      </p:cxnSp>
      <p:cxnSp>
        <p:nvCxnSpPr>
          <p:cNvPr id="730" name="Google Shape;730;p29"/>
          <p:cNvCxnSpPr/>
          <p:nvPr/>
        </p:nvCxnSpPr>
        <p:spPr>
          <a:xfrm flipH="1" rot="10800000">
            <a:off x="3915184" y="4863915"/>
            <a:ext cx="1310165" cy="1066945"/>
          </a:xfrm>
          <a:prstGeom prst="straightConnector1">
            <a:avLst/>
          </a:prstGeom>
          <a:noFill/>
          <a:ln cap="flat" cmpd="sng" w="9525">
            <a:solidFill>
              <a:srgbClr val="FF0000"/>
            </a:solidFill>
            <a:prstDash val="solid"/>
            <a:round/>
            <a:headEnd len="sm" w="sm" type="none"/>
            <a:tailEnd len="sm" w="sm" type="none"/>
          </a:ln>
        </p:spPr>
      </p:cxnSp>
      <p:cxnSp>
        <p:nvCxnSpPr>
          <p:cNvPr id="731" name="Google Shape;731;p29"/>
          <p:cNvCxnSpPr/>
          <p:nvPr/>
        </p:nvCxnSpPr>
        <p:spPr>
          <a:xfrm flipH="1" rot="10800000">
            <a:off x="3915184" y="4863914"/>
            <a:ext cx="661409" cy="263144"/>
          </a:xfrm>
          <a:prstGeom prst="straightConnector1">
            <a:avLst/>
          </a:prstGeom>
          <a:noFill/>
          <a:ln cap="flat" cmpd="sng" w="9525">
            <a:solidFill>
              <a:srgbClr val="FF0000"/>
            </a:solidFill>
            <a:prstDash val="solid"/>
            <a:round/>
            <a:headEnd len="sm" w="sm" type="none"/>
            <a:tailEnd len="sm" w="sm" type="none"/>
          </a:ln>
        </p:spPr>
      </p:cxnSp>
      <p:cxnSp>
        <p:nvCxnSpPr>
          <p:cNvPr id="732" name="Google Shape;732;p29"/>
          <p:cNvCxnSpPr/>
          <p:nvPr/>
        </p:nvCxnSpPr>
        <p:spPr>
          <a:xfrm>
            <a:off x="2108101" y="4468904"/>
            <a:ext cx="2486511" cy="58632"/>
          </a:xfrm>
          <a:prstGeom prst="straightConnector1">
            <a:avLst/>
          </a:prstGeom>
          <a:noFill/>
          <a:ln cap="flat" cmpd="sng" w="9525">
            <a:solidFill>
              <a:srgbClr val="FF0000"/>
            </a:solidFill>
            <a:prstDash val="solid"/>
            <a:round/>
            <a:headEnd len="sm" w="sm" type="none"/>
            <a:tailEnd len="sm" w="sm" type="none"/>
          </a:ln>
        </p:spPr>
      </p:cxnSp>
      <p:cxnSp>
        <p:nvCxnSpPr>
          <p:cNvPr id="733" name="Google Shape;733;p29"/>
          <p:cNvCxnSpPr/>
          <p:nvPr/>
        </p:nvCxnSpPr>
        <p:spPr>
          <a:xfrm>
            <a:off x="3910658" y="4468904"/>
            <a:ext cx="1310165" cy="53078"/>
          </a:xfrm>
          <a:prstGeom prst="straightConnector1">
            <a:avLst/>
          </a:prstGeom>
          <a:noFill/>
          <a:ln cap="flat" cmpd="sng" w="9525">
            <a:solidFill>
              <a:srgbClr val="FF0000"/>
            </a:solidFill>
            <a:prstDash val="solid"/>
            <a:round/>
            <a:headEnd len="sm" w="sm" type="none"/>
            <a:tailEnd len="sm" w="sm" type="none"/>
          </a:ln>
        </p:spPr>
      </p:cxnSp>
      <p:sp>
        <p:nvSpPr>
          <p:cNvPr id="734" name="Google Shape;734;p29"/>
          <p:cNvSpPr/>
          <p:nvPr/>
        </p:nvSpPr>
        <p:spPr>
          <a:xfrm>
            <a:off x="2097903" y="4470211"/>
            <a:ext cx="1817282" cy="1460648"/>
          </a:xfrm>
          <a:prstGeom prst="rect">
            <a:avLst/>
          </a:prstGeom>
          <a:blipFill rotWithShape="1">
            <a:blip r:embed="rId3">
              <a:alphaModFix/>
            </a:blip>
            <a:stretch>
              <a:fillRect b="0" l="0" r="0" t="0"/>
            </a:stretch>
          </a:blipFill>
          <a:ln cap="flat" cmpd="sng" w="127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0" y="180975"/>
            <a:ext cx="6858000" cy="53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accent2"/>
                </a:solidFill>
                <a:latin typeface="Arimo"/>
                <a:ea typeface="Arimo"/>
                <a:cs typeface="Arimo"/>
                <a:sym typeface="Arimo"/>
              </a:rPr>
              <a:t>Presentation Contents</a:t>
            </a:r>
            <a:endParaRPr/>
          </a:p>
        </p:txBody>
      </p:sp>
      <p:sp>
        <p:nvSpPr>
          <p:cNvPr id="105" name="Google Shape;105;p3"/>
          <p:cNvSpPr/>
          <p:nvPr/>
        </p:nvSpPr>
        <p:spPr>
          <a:xfrm>
            <a:off x="551685" y="1117958"/>
            <a:ext cx="7667858" cy="34163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Logistics: Financials, Schedule, Team, TRL assessment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Technical Objectives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3D-CHESS tool development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Preliminary results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Next steps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Backup: List of Acronyms, Response to Review Panel Comments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30"/>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Agent node architecture</a:t>
            </a:r>
            <a:br>
              <a:rPr lang="en-US"/>
            </a:br>
            <a:r>
              <a:rPr lang="en-US"/>
              <a:t>Science Module</a:t>
            </a:r>
            <a:endParaRPr/>
          </a:p>
        </p:txBody>
      </p:sp>
      <p:grpSp>
        <p:nvGrpSpPr>
          <p:cNvPr id="740" name="Google Shape;740;p30"/>
          <p:cNvGrpSpPr/>
          <p:nvPr/>
        </p:nvGrpSpPr>
        <p:grpSpPr>
          <a:xfrm>
            <a:off x="3696992" y="1474921"/>
            <a:ext cx="5350232" cy="4593254"/>
            <a:chOff x="3915985" y="1285269"/>
            <a:chExt cx="5320894" cy="4593254"/>
          </a:xfrm>
        </p:grpSpPr>
        <p:sp>
          <p:nvSpPr>
            <p:cNvPr id="741" name="Google Shape;741;p30"/>
            <p:cNvSpPr/>
            <p:nvPr/>
          </p:nvSpPr>
          <p:spPr>
            <a:xfrm>
              <a:off x="4632289" y="1285269"/>
              <a:ext cx="4511712" cy="4287462"/>
            </a:xfrm>
            <a:prstGeom prst="roundRect">
              <a:avLst>
                <a:gd fmla="val 609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Agent</a:t>
              </a:r>
              <a:r>
                <a:rPr lang="en-US" sz="1400">
                  <a:solidFill>
                    <a:srgbClr val="000000"/>
                  </a:solidFill>
                  <a:latin typeface="Arial"/>
                  <a:ea typeface="Arial"/>
                  <a:cs typeface="Arial"/>
                  <a:sym typeface="Arial"/>
                </a:rPr>
                <a:t> Node</a:t>
              </a:r>
              <a:endParaRPr/>
            </a:p>
          </p:txBody>
        </p:sp>
        <p:sp>
          <p:nvSpPr>
            <p:cNvPr id="742" name="Google Shape;742;p30"/>
            <p:cNvSpPr/>
            <p:nvPr/>
          </p:nvSpPr>
          <p:spPr>
            <a:xfrm rot="-5400000">
              <a:off x="3890068" y="2606930"/>
              <a:ext cx="481650" cy="372493"/>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Env</a:t>
              </a:r>
              <a:endParaRPr/>
            </a:p>
          </p:txBody>
        </p:sp>
        <p:sp>
          <p:nvSpPr>
            <p:cNvPr id="743" name="Google Shape;743;p30"/>
            <p:cNvSpPr/>
            <p:nvPr/>
          </p:nvSpPr>
          <p:spPr>
            <a:xfrm rot="-5400000">
              <a:off x="3278659" y="3869255"/>
              <a:ext cx="1740600" cy="396730"/>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Other Agents</a:t>
              </a:r>
              <a:endParaRPr/>
            </a:p>
          </p:txBody>
        </p:sp>
        <p:sp>
          <p:nvSpPr>
            <p:cNvPr id="744" name="Google Shape;744;p30"/>
            <p:cNvSpPr/>
            <p:nvPr/>
          </p:nvSpPr>
          <p:spPr>
            <a:xfrm>
              <a:off x="4632286" y="1816733"/>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SUB</a:t>
              </a:r>
              <a:endParaRPr/>
            </a:p>
          </p:txBody>
        </p:sp>
        <p:sp>
          <p:nvSpPr>
            <p:cNvPr id="745" name="Google Shape;745;p30"/>
            <p:cNvSpPr/>
            <p:nvPr/>
          </p:nvSpPr>
          <p:spPr>
            <a:xfrm>
              <a:off x="4632286" y="2691850"/>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REQ</a:t>
              </a:r>
              <a:endParaRPr/>
            </a:p>
          </p:txBody>
        </p:sp>
        <p:sp>
          <p:nvSpPr>
            <p:cNvPr id="746" name="Google Shape;746;p30"/>
            <p:cNvSpPr/>
            <p:nvPr/>
          </p:nvSpPr>
          <p:spPr>
            <a:xfrm>
              <a:off x="4638225" y="3696703"/>
              <a:ext cx="431680"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REQ</a:t>
              </a:r>
              <a:endParaRPr/>
            </a:p>
          </p:txBody>
        </p:sp>
        <p:sp>
          <p:nvSpPr>
            <p:cNvPr id="747" name="Google Shape;747;p30"/>
            <p:cNvSpPr/>
            <p:nvPr/>
          </p:nvSpPr>
          <p:spPr>
            <a:xfrm>
              <a:off x="4637437" y="4517711"/>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REP</a:t>
              </a:r>
              <a:endParaRPr/>
            </a:p>
          </p:txBody>
        </p:sp>
        <p:sp>
          <p:nvSpPr>
            <p:cNvPr id="748" name="Google Shape;748;p30"/>
            <p:cNvSpPr/>
            <p:nvPr/>
          </p:nvSpPr>
          <p:spPr>
            <a:xfrm rot="-5400000">
              <a:off x="4541618" y="3694035"/>
              <a:ext cx="2804323" cy="335552"/>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200">
                  <a:solidFill>
                    <a:srgbClr val="000000"/>
                  </a:solidFill>
                  <a:latin typeface="Arial"/>
                  <a:ea typeface="Arial"/>
                  <a:cs typeface="Arial"/>
                  <a:sym typeface="Arial"/>
                </a:rPr>
                <a:t>Engineering Module</a:t>
              </a:r>
              <a:endParaRPr/>
            </a:p>
          </p:txBody>
        </p:sp>
        <p:sp>
          <p:nvSpPr>
            <p:cNvPr id="749" name="Google Shape;749;p30"/>
            <p:cNvSpPr/>
            <p:nvPr/>
          </p:nvSpPr>
          <p:spPr>
            <a:xfrm>
              <a:off x="7603985" y="2664250"/>
              <a:ext cx="1189502" cy="270419"/>
            </a:xfrm>
            <a:prstGeom prst="roundRect">
              <a:avLst>
                <a:gd fmla="val 6097" name="adj"/>
              </a:avLst>
            </a:prstGeom>
            <a:solidFill>
              <a:srgbClr val="FDCBE4"/>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100">
                  <a:solidFill>
                    <a:srgbClr val="000000"/>
                  </a:solidFill>
                  <a:latin typeface="Arial"/>
                  <a:ea typeface="Arial"/>
                  <a:cs typeface="Arial"/>
                  <a:sym typeface="Arial"/>
                </a:rPr>
                <a:t>Science Module</a:t>
              </a:r>
              <a:endParaRPr/>
            </a:p>
          </p:txBody>
        </p:sp>
        <p:sp>
          <p:nvSpPr>
            <p:cNvPr id="750" name="Google Shape;750;p30"/>
            <p:cNvSpPr/>
            <p:nvPr/>
          </p:nvSpPr>
          <p:spPr>
            <a:xfrm>
              <a:off x="7609671" y="4067620"/>
              <a:ext cx="1189502" cy="401665"/>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100">
                  <a:solidFill>
                    <a:srgbClr val="000000"/>
                  </a:solidFill>
                  <a:latin typeface="Arial"/>
                  <a:ea typeface="Arial"/>
                  <a:cs typeface="Arial"/>
                  <a:sym typeface="Arial"/>
                </a:rPr>
                <a:t>Scheduler Module</a:t>
              </a:r>
              <a:endParaRPr/>
            </a:p>
          </p:txBody>
        </p:sp>
        <p:cxnSp>
          <p:nvCxnSpPr>
            <p:cNvPr id="751" name="Google Shape;751;p30"/>
            <p:cNvCxnSpPr>
              <a:stCxn id="745" idx="1"/>
              <a:endCxn id="742" idx="2"/>
            </p:cNvCxnSpPr>
            <p:nvPr/>
          </p:nvCxnSpPr>
          <p:spPr>
            <a:xfrm rot="10800000">
              <a:off x="4317286" y="2793311"/>
              <a:ext cx="315000" cy="4200"/>
            </a:xfrm>
            <a:prstGeom prst="straightConnector1">
              <a:avLst/>
            </a:prstGeom>
            <a:noFill/>
            <a:ln cap="flat" cmpd="sng" w="28575">
              <a:solidFill>
                <a:srgbClr val="500000"/>
              </a:solidFill>
              <a:prstDash val="dash"/>
              <a:round/>
              <a:headEnd len="med" w="med" type="triangle"/>
              <a:tailEnd len="sm" w="sm" type="none"/>
            </a:ln>
          </p:spPr>
        </p:cxnSp>
        <p:cxnSp>
          <p:nvCxnSpPr>
            <p:cNvPr id="752" name="Google Shape;752;p30"/>
            <p:cNvCxnSpPr>
              <a:stCxn id="744" idx="1"/>
              <a:endCxn id="753" idx="2"/>
            </p:cNvCxnSpPr>
            <p:nvPr/>
          </p:nvCxnSpPr>
          <p:spPr>
            <a:xfrm rot="10800000">
              <a:off x="4369486" y="1921194"/>
              <a:ext cx="262800" cy="1200"/>
            </a:xfrm>
            <a:prstGeom prst="straightConnector1">
              <a:avLst/>
            </a:prstGeom>
            <a:noFill/>
            <a:ln cap="flat" cmpd="sng" w="28575">
              <a:solidFill>
                <a:srgbClr val="500000"/>
              </a:solidFill>
              <a:prstDash val="dash"/>
              <a:round/>
              <a:headEnd len="med" w="med" type="triangle"/>
              <a:tailEnd len="sm" w="sm" type="none"/>
            </a:ln>
          </p:spPr>
        </p:cxnSp>
        <p:cxnSp>
          <p:nvCxnSpPr>
            <p:cNvPr id="754" name="Google Shape;754;p30"/>
            <p:cNvCxnSpPr/>
            <p:nvPr/>
          </p:nvCxnSpPr>
          <p:spPr>
            <a:xfrm rot="10800000">
              <a:off x="4350480" y="4623371"/>
              <a:ext cx="278652" cy="0"/>
            </a:xfrm>
            <a:prstGeom prst="straightConnector1">
              <a:avLst/>
            </a:prstGeom>
            <a:noFill/>
            <a:ln cap="flat" cmpd="sng" w="28575">
              <a:solidFill>
                <a:srgbClr val="500000"/>
              </a:solidFill>
              <a:prstDash val="dash"/>
              <a:round/>
              <a:headEnd len="sm" w="sm" type="none"/>
              <a:tailEnd len="med" w="med" type="triangle"/>
            </a:ln>
          </p:spPr>
        </p:cxnSp>
        <p:cxnSp>
          <p:nvCxnSpPr>
            <p:cNvPr id="755" name="Google Shape;755;p30"/>
            <p:cNvCxnSpPr>
              <a:endCxn id="745" idx="3"/>
            </p:cNvCxnSpPr>
            <p:nvPr/>
          </p:nvCxnSpPr>
          <p:spPr>
            <a:xfrm rot="10800000">
              <a:off x="5066007" y="2797511"/>
              <a:ext cx="706800" cy="600"/>
            </a:xfrm>
            <a:prstGeom prst="straightConnector1">
              <a:avLst/>
            </a:prstGeom>
            <a:noFill/>
            <a:ln cap="flat" cmpd="sng" w="19050">
              <a:solidFill>
                <a:srgbClr val="500000"/>
              </a:solidFill>
              <a:prstDash val="dash"/>
              <a:round/>
              <a:headEnd len="med" w="med" type="triangle"/>
              <a:tailEnd len="sm" w="sm" type="none"/>
            </a:ln>
          </p:spPr>
        </p:cxnSp>
        <p:cxnSp>
          <p:nvCxnSpPr>
            <p:cNvPr id="756" name="Google Shape;756;p30"/>
            <p:cNvCxnSpPr>
              <a:stCxn id="746" idx="1"/>
            </p:cNvCxnSpPr>
            <p:nvPr/>
          </p:nvCxnSpPr>
          <p:spPr>
            <a:xfrm rot="10800000">
              <a:off x="4374225" y="3802364"/>
              <a:ext cx="264000" cy="0"/>
            </a:xfrm>
            <a:prstGeom prst="straightConnector1">
              <a:avLst/>
            </a:prstGeom>
            <a:noFill/>
            <a:ln cap="flat" cmpd="sng" w="28575">
              <a:solidFill>
                <a:srgbClr val="500000"/>
              </a:solidFill>
              <a:prstDash val="dash"/>
              <a:round/>
              <a:headEnd len="med" w="med" type="triangle"/>
              <a:tailEnd len="sm" w="sm" type="none"/>
            </a:ln>
          </p:spPr>
        </p:cxnSp>
        <p:cxnSp>
          <p:nvCxnSpPr>
            <p:cNvPr id="757" name="Google Shape;757;p30"/>
            <p:cNvCxnSpPr>
              <a:endCxn id="746" idx="3"/>
            </p:cNvCxnSpPr>
            <p:nvPr/>
          </p:nvCxnSpPr>
          <p:spPr>
            <a:xfrm flipH="1">
              <a:off x="5069905" y="3801764"/>
              <a:ext cx="714900" cy="600"/>
            </a:xfrm>
            <a:prstGeom prst="straightConnector1">
              <a:avLst/>
            </a:prstGeom>
            <a:noFill/>
            <a:ln cap="flat" cmpd="sng" w="19050">
              <a:solidFill>
                <a:srgbClr val="500000"/>
              </a:solidFill>
              <a:prstDash val="dash"/>
              <a:round/>
              <a:headEnd len="med" w="med" type="triangle"/>
              <a:tailEnd len="sm" w="sm" type="none"/>
            </a:ln>
          </p:spPr>
        </p:cxnSp>
        <p:cxnSp>
          <p:nvCxnSpPr>
            <p:cNvPr id="758" name="Google Shape;758;p30"/>
            <p:cNvCxnSpPr>
              <a:endCxn id="747" idx="3"/>
            </p:cNvCxnSpPr>
            <p:nvPr/>
          </p:nvCxnSpPr>
          <p:spPr>
            <a:xfrm rot="10800000">
              <a:off x="5071158" y="4623372"/>
              <a:ext cx="690900" cy="4800"/>
            </a:xfrm>
            <a:prstGeom prst="straightConnector1">
              <a:avLst/>
            </a:prstGeom>
            <a:noFill/>
            <a:ln cap="flat" cmpd="sng" w="19050">
              <a:solidFill>
                <a:srgbClr val="500000"/>
              </a:solidFill>
              <a:prstDash val="dash"/>
              <a:round/>
              <a:headEnd len="sm" w="sm" type="none"/>
              <a:tailEnd len="med" w="med" type="triangle"/>
            </a:ln>
          </p:spPr>
        </p:cxnSp>
        <p:cxnSp>
          <p:nvCxnSpPr>
            <p:cNvPr id="759" name="Google Shape;759;p30"/>
            <p:cNvCxnSpPr/>
            <p:nvPr/>
          </p:nvCxnSpPr>
          <p:spPr>
            <a:xfrm rot="10800000">
              <a:off x="6111555" y="4144108"/>
              <a:ext cx="1506612" cy="0"/>
            </a:xfrm>
            <a:prstGeom prst="straightConnector1">
              <a:avLst/>
            </a:prstGeom>
            <a:noFill/>
            <a:ln cap="flat" cmpd="sng" w="19050">
              <a:solidFill>
                <a:srgbClr val="500000"/>
              </a:solidFill>
              <a:prstDash val="dot"/>
              <a:round/>
              <a:headEnd len="med" w="med" type="triangle"/>
              <a:tailEnd len="sm" w="sm" type="none"/>
            </a:ln>
          </p:spPr>
        </p:cxnSp>
        <p:cxnSp>
          <p:nvCxnSpPr>
            <p:cNvPr id="760" name="Google Shape;760;p30"/>
            <p:cNvCxnSpPr/>
            <p:nvPr/>
          </p:nvCxnSpPr>
          <p:spPr>
            <a:xfrm rot="10800000">
              <a:off x="6100727" y="4283697"/>
              <a:ext cx="1503258" cy="0"/>
            </a:xfrm>
            <a:prstGeom prst="straightConnector1">
              <a:avLst/>
            </a:prstGeom>
            <a:noFill/>
            <a:ln cap="flat" cmpd="sng" w="19050">
              <a:solidFill>
                <a:srgbClr val="500000"/>
              </a:solidFill>
              <a:prstDash val="dot"/>
              <a:round/>
              <a:headEnd len="sm" w="sm" type="none"/>
              <a:tailEnd len="med" w="med" type="triangle"/>
            </a:ln>
          </p:spPr>
        </p:cxnSp>
        <p:cxnSp>
          <p:nvCxnSpPr>
            <p:cNvPr id="761" name="Google Shape;761;p30"/>
            <p:cNvCxnSpPr/>
            <p:nvPr/>
          </p:nvCxnSpPr>
          <p:spPr>
            <a:xfrm>
              <a:off x="8103561" y="2934669"/>
              <a:ext cx="0" cy="1132951"/>
            </a:xfrm>
            <a:prstGeom prst="straightConnector1">
              <a:avLst/>
            </a:prstGeom>
            <a:noFill/>
            <a:ln cap="flat" cmpd="sng" w="19050">
              <a:solidFill>
                <a:srgbClr val="500000"/>
              </a:solidFill>
              <a:prstDash val="dot"/>
              <a:round/>
              <a:headEnd len="sm" w="sm" type="none"/>
              <a:tailEnd len="med" w="med" type="triangle"/>
            </a:ln>
          </p:spPr>
        </p:cxnSp>
        <p:sp>
          <p:nvSpPr>
            <p:cNvPr id="762" name="Google Shape;762;p30"/>
            <p:cNvSpPr/>
            <p:nvPr/>
          </p:nvSpPr>
          <p:spPr>
            <a:xfrm>
              <a:off x="6138560" y="1751923"/>
              <a:ext cx="1036442" cy="339245"/>
            </a:xfrm>
            <a:prstGeom prst="rect">
              <a:avLst/>
            </a:prstGeom>
            <a:solidFill>
              <a:srgbClr val="F2F2F2"/>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Event Handler</a:t>
              </a:r>
              <a:endParaRPr/>
            </a:p>
          </p:txBody>
        </p:sp>
        <p:sp>
          <p:nvSpPr>
            <p:cNvPr id="763" name="Google Shape;763;p30"/>
            <p:cNvSpPr/>
            <p:nvPr/>
          </p:nvSpPr>
          <p:spPr>
            <a:xfrm>
              <a:off x="7901144" y="1751428"/>
              <a:ext cx="1036442" cy="339245"/>
            </a:xfrm>
            <a:prstGeom prst="rect">
              <a:avLst/>
            </a:prstGeom>
            <a:solidFill>
              <a:srgbClr val="F2F2F2"/>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Sim Start/End</a:t>
              </a:r>
              <a:endParaRPr/>
            </a:p>
          </p:txBody>
        </p:sp>
        <p:cxnSp>
          <p:nvCxnSpPr>
            <p:cNvPr id="764" name="Google Shape;764;p30"/>
            <p:cNvCxnSpPr>
              <a:stCxn id="744" idx="3"/>
              <a:endCxn id="762" idx="1"/>
            </p:cNvCxnSpPr>
            <p:nvPr/>
          </p:nvCxnSpPr>
          <p:spPr>
            <a:xfrm flipH="1" rot="10800000">
              <a:off x="5066007" y="1921494"/>
              <a:ext cx="1072500" cy="900"/>
            </a:xfrm>
            <a:prstGeom prst="bentConnector3">
              <a:avLst>
                <a:gd fmla="val 69444" name="adj1"/>
              </a:avLst>
            </a:prstGeom>
            <a:noFill/>
            <a:ln cap="flat" cmpd="sng" w="19050">
              <a:solidFill>
                <a:srgbClr val="500000"/>
              </a:solidFill>
              <a:prstDash val="dash"/>
              <a:round/>
              <a:headEnd len="sm" w="sm" type="none"/>
              <a:tailEnd len="med" w="med" type="triangle"/>
            </a:ln>
          </p:spPr>
        </p:cxnSp>
        <p:cxnSp>
          <p:nvCxnSpPr>
            <p:cNvPr id="765" name="Google Shape;765;p30"/>
            <p:cNvCxnSpPr>
              <a:stCxn id="763" idx="1"/>
              <a:endCxn id="762" idx="3"/>
            </p:cNvCxnSpPr>
            <p:nvPr/>
          </p:nvCxnSpPr>
          <p:spPr>
            <a:xfrm flipH="1">
              <a:off x="7175144" y="1921051"/>
              <a:ext cx="726000" cy="600"/>
            </a:xfrm>
            <a:prstGeom prst="straightConnector1">
              <a:avLst/>
            </a:prstGeom>
            <a:noFill/>
            <a:ln cap="flat" cmpd="sng" w="19050">
              <a:solidFill>
                <a:srgbClr val="500000"/>
              </a:solidFill>
              <a:prstDash val="solid"/>
              <a:round/>
              <a:headEnd len="med" w="med" type="triangle"/>
              <a:tailEnd len="sm" w="sm" type="none"/>
            </a:ln>
          </p:spPr>
        </p:cxnSp>
        <p:sp>
          <p:nvSpPr>
            <p:cNvPr id="766" name="Google Shape;766;p30"/>
            <p:cNvSpPr/>
            <p:nvPr/>
          </p:nvSpPr>
          <p:spPr>
            <a:xfrm>
              <a:off x="6026341" y="1462230"/>
              <a:ext cx="2985658" cy="793745"/>
            </a:xfrm>
            <a:prstGeom prst="roundRect">
              <a:avLst>
                <a:gd fmla="val 6097" name="adj"/>
              </a:avLst>
            </a:prstGeom>
            <a:noFill/>
            <a:ln cap="flat" cmpd="sng" w="254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000000"/>
                  </a:solidFill>
                  <a:latin typeface="Arial"/>
                  <a:ea typeface="Arial"/>
                  <a:cs typeface="Arial"/>
                  <a:sym typeface="Arial"/>
                </a:rPr>
                <a:t>Simulation Module</a:t>
              </a:r>
              <a:endParaRPr/>
            </a:p>
          </p:txBody>
        </p:sp>
        <p:sp>
          <p:nvSpPr>
            <p:cNvPr id="767" name="Google Shape;767;p30"/>
            <p:cNvSpPr txBox="1"/>
            <p:nvPr/>
          </p:nvSpPr>
          <p:spPr>
            <a:xfrm>
              <a:off x="7211969" y="1901473"/>
              <a:ext cx="68917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-Simulation Events</a:t>
              </a:r>
              <a:endParaRPr/>
            </a:p>
          </p:txBody>
        </p:sp>
        <p:sp>
          <p:nvSpPr>
            <p:cNvPr id="768" name="Google Shape;768;p30"/>
            <p:cNvSpPr txBox="1"/>
            <p:nvPr/>
          </p:nvSpPr>
          <p:spPr>
            <a:xfrm>
              <a:off x="6338846" y="4298577"/>
              <a:ext cx="1262945" cy="4601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-Scheduled Measurement Measurements </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 (out)</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-Planner Results (out)</a:t>
              </a:r>
              <a:endParaRPr/>
            </a:p>
          </p:txBody>
        </p:sp>
        <p:sp>
          <p:nvSpPr>
            <p:cNvPr id="769" name="Google Shape;769;p30"/>
            <p:cNvSpPr txBox="1"/>
            <p:nvPr/>
          </p:nvSpPr>
          <p:spPr>
            <a:xfrm>
              <a:off x="8103561" y="3326607"/>
              <a:ext cx="1133317" cy="2706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-Information Requests</a:t>
              </a:r>
              <a:endParaRPr/>
            </a:p>
          </p:txBody>
        </p:sp>
        <p:cxnSp>
          <p:nvCxnSpPr>
            <p:cNvPr id="770" name="Google Shape;770;p30"/>
            <p:cNvCxnSpPr>
              <a:stCxn id="749" idx="1"/>
            </p:cNvCxnSpPr>
            <p:nvPr/>
          </p:nvCxnSpPr>
          <p:spPr>
            <a:xfrm flipH="1">
              <a:off x="6109685" y="2799460"/>
              <a:ext cx="1494300" cy="5100"/>
            </a:xfrm>
            <a:prstGeom prst="straightConnector1">
              <a:avLst/>
            </a:prstGeom>
            <a:noFill/>
            <a:ln cap="flat" cmpd="sng" w="19050">
              <a:solidFill>
                <a:srgbClr val="500000"/>
              </a:solidFill>
              <a:prstDash val="dot"/>
              <a:round/>
              <a:headEnd len="med" w="med" type="triangle"/>
              <a:tailEnd len="sm" w="sm" type="none"/>
            </a:ln>
          </p:spPr>
        </p:cxnSp>
        <p:sp>
          <p:nvSpPr>
            <p:cNvPr id="771" name="Google Shape;771;p30"/>
            <p:cNvSpPr/>
            <p:nvPr/>
          </p:nvSpPr>
          <p:spPr>
            <a:xfrm>
              <a:off x="4638225" y="4107207"/>
              <a:ext cx="431680"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SUB</a:t>
              </a:r>
              <a:endParaRPr/>
            </a:p>
          </p:txBody>
        </p:sp>
        <p:cxnSp>
          <p:nvCxnSpPr>
            <p:cNvPr id="772" name="Google Shape;772;p30"/>
            <p:cNvCxnSpPr>
              <a:stCxn id="771" idx="1"/>
            </p:cNvCxnSpPr>
            <p:nvPr/>
          </p:nvCxnSpPr>
          <p:spPr>
            <a:xfrm rot="10800000">
              <a:off x="4488225" y="3817768"/>
              <a:ext cx="150000" cy="395100"/>
            </a:xfrm>
            <a:prstGeom prst="bentConnector2">
              <a:avLst/>
            </a:prstGeom>
            <a:noFill/>
            <a:ln cap="flat" cmpd="sng" w="28575">
              <a:solidFill>
                <a:srgbClr val="500000"/>
              </a:solidFill>
              <a:prstDash val="dash"/>
              <a:round/>
              <a:headEnd len="med" w="med" type="triangle"/>
              <a:tailEnd len="sm" w="sm" type="none"/>
            </a:ln>
          </p:spPr>
        </p:cxnSp>
        <p:cxnSp>
          <p:nvCxnSpPr>
            <p:cNvPr id="773" name="Google Shape;773;p30"/>
            <p:cNvCxnSpPr>
              <a:endCxn id="771" idx="3"/>
            </p:cNvCxnSpPr>
            <p:nvPr/>
          </p:nvCxnSpPr>
          <p:spPr>
            <a:xfrm flipH="1">
              <a:off x="5069905" y="3804568"/>
              <a:ext cx="724500" cy="408300"/>
            </a:xfrm>
            <a:prstGeom prst="bentConnector3">
              <a:avLst>
                <a:gd fmla="val 21091" name="adj1"/>
              </a:avLst>
            </a:prstGeom>
            <a:noFill/>
            <a:ln cap="flat" cmpd="sng" w="28575">
              <a:solidFill>
                <a:srgbClr val="500000"/>
              </a:solidFill>
              <a:prstDash val="dash"/>
              <a:round/>
              <a:headEnd len="med" w="med" type="triangle"/>
              <a:tailEnd len="sm" w="sm" type="none"/>
            </a:ln>
          </p:spPr>
        </p:cxnSp>
        <p:sp>
          <p:nvSpPr>
            <p:cNvPr id="753" name="Google Shape;753;p30"/>
            <p:cNvSpPr/>
            <p:nvPr/>
          </p:nvSpPr>
          <p:spPr>
            <a:xfrm rot="-5400000">
              <a:off x="3731993" y="1695595"/>
              <a:ext cx="824102" cy="450911"/>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Sim Manager</a:t>
              </a:r>
              <a:endParaRPr/>
            </a:p>
          </p:txBody>
        </p:sp>
        <p:sp>
          <p:nvSpPr>
            <p:cNvPr id="774" name="Google Shape;774;p30"/>
            <p:cNvSpPr/>
            <p:nvPr/>
          </p:nvSpPr>
          <p:spPr>
            <a:xfrm>
              <a:off x="4629133" y="5072591"/>
              <a:ext cx="433721" cy="211321"/>
            </a:xfrm>
            <a:prstGeom prst="rect">
              <a:avLst/>
            </a:prstGeom>
            <a:solidFill>
              <a:srgbClr val="7F7F7F"/>
            </a:solidFill>
            <a:ln cap="flat" cmpd="sng" w="254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PUSH</a:t>
              </a:r>
              <a:endParaRPr b="1" sz="800">
                <a:solidFill>
                  <a:schemeClr val="lt1"/>
                </a:solidFill>
                <a:latin typeface="Arial"/>
                <a:ea typeface="Arial"/>
                <a:cs typeface="Arial"/>
                <a:sym typeface="Arial"/>
              </a:endParaRPr>
            </a:p>
          </p:txBody>
        </p:sp>
        <p:sp>
          <p:nvSpPr>
            <p:cNvPr id="775" name="Google Shape;775;p30"/>
            <p:cNvSpPr/>
            <p:nvPr/>
          </p:nvSpPr>
          <p:spPr>
            <a:xfrm rot="-5400000">
              <a:off x="3738474" y="5250101"/>
              <a:ext cx="805932" cy="450911"/>
            </a:xfrm>
            <a:prstGeom prst="roundRect">
              <a:avLst>
                <a:gd fmla="val 16667" name="adj"/>
              </a:avLst>
            </a:prstGeom>
            <a:solidFill>
              <a:srgbClr val="D8D8D8"/>
            </a:solidFill>
            <a:ln cap="flat" cmpd="sng" w="254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Results Logger</a:t>
              </a:r>
              <a:endParaRPr/>
            </a:p>
          </p:txBody>
        </p:sp>
        <p:cxnSp>
          <p:nvCxnSpPr>
            <p:cNvPr id="776" name="Google Shape;776;p30"/>
            <p:cNvCxnSpPr>
              <a:stCxn id="775" idx="2"/>
              <a:endCxn id="774" idx="1"/>
            </p:cNvCxnSpPr>
            <p:nvPr/>
          </p:nvCxnSpPr>
          <p:spPr>
            <a:xfrm flipH="1" rot="10800000">
              <a:off x="4366896" y="5178257"/>
              <a:ext cx="262200" cy="297300"/>
            </a:xfrm>
            <a:prstGeom prst="bentConnector3">
              <a:avLst>
                <a:gd fmla="val 131835" name="adj1"/>
              </a:avLst>
            </a:prstGeom>
            <a:noFill/>
            <a:ln cap="flat" cmpd="sng" w="28575">
              <a:solidFill>
                <a:srgbClr val="500000"/>
              </a:solidFill>
              <a:prstDash val="dash"/>
              <a:round/>
              <a:headEnd len="med" w="med" type="triangle"/>
              <a:tailEnd len="sm" w="sm" type="none"/>
            </a:ln>
          </p:spPr>
        </p:cxnSp>
        <p:sp>
          <p:nvSpPr>
            <p:cNvPr id="777" name="Google Shape;777;p30"/>
            <p:cNvSpPr txBox="1"/>
            <p:nvPr/>
          </p:nvSpPr>
          <p:spPr>
            <a:xfrm>
              <a:off x="6335432" y="3728149"/>
              <a:ext cx="1341629" cy="3654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-Agent State</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-Planner Results (in)</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Requests (in)</a:t>
              </a:r>
              <a:endParaRPr/>
            </a:p>
          </p:txBody>
        </p:sp>
        <p:sp>
          <p:nvSpPr>
            <p:cNvPr id="778" name="Google Shape;778;p30"/>
            <p:cNvSpPr txBox="1"/>
            <p:nvPr/>
          </p:nvSpPr>
          <p:spPr>
            <a:xfrm>
              <a:off x="6344583" y="2919973"/>
              <a:ext cx="1075779" cy="1759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Data (out)</a:t>
              </a:r>
              <a:endParaRPr/>
            </a:p>
          </p:txBody>
        </p:sp>
        <p:cxnSp>
          <p:nvCxnSpPr>
            <p:cNvPr id="779" name="Google Shape;779;p30"/>
            <p:cNvCxnSpPr/>
            <p:nvPr/>
          </p:nvCxnSpPr>
          <p:spPr>
            <a:xfrm rot="10800000">
              <a:off x="6100725" y="2903171"/>
              <a:ext cx="1503258" cy="0"/>
            </a:xfrm>
            <a:prstGeom prst="straightConnector1">
              <a:avLst/>
            </a:prstGeom>
            <a:noFill/>
            <a:ln cap="flat" cmpd="sng" w="19050">
              <a:solidFill>
                <a:srgbClr val="500000"/>
              </a:solidFill>
              <a:prstDash val="dot"/>
              <a:round/>
              <a:headEnd len="sm" w="sm" type="none"/>
              <a:tailEnd len="med" w="med" type="triangle"/>
            </a:ln>
          </p:spPr>
        </p:cxnSp>
        <p:sp>
          <p:nvSpPr>
            <p:cNvPr id="780" name="Google Shape;780;p30"/>
            <p:cNvSpPr txBox="1"/>
            <p:nvPr/>
          </p:nvSpPr>
          <p:spPr>
            <a:xfrm>
              <a:off x="6338846" y="2427771"/>
              <a:ext cx="1208050" cy="3654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700">
                  <a:solidFill>
                    <a:srgbClr val="3F3F3F"/>
                  </a:solidFill>
                  <a:latin typeface="Arial"/>
                  <a:ea typeface="Arial"/>
                  <a:cs typeface="Arial"/>
                  <a:sym typeface="Arial"/>
                </a:rPr>
                <a:t>-Measurement Results (from self or other agents)</a:t>
              </a:r>
              <a:endParaRPr/>
            </a:p>
            <a:p>
              <a:pPr indent="0" lvl="0" marL="0" marR="0" rtl="0" algn="l">
                <a:spcBef>
                  <a:spcPts val="0"/>
                </a:spcBef>
                <a:spcAft>
                  <a:spcPts val="0"/>
                </a:spcAft>
                <a:buNone/>
              </a:pPr>
              <a:r>
                <a:rPr i="1" lang="en-US" sz="700">
                  <a:solidFill>
                    <a:srgbClr val="3F3F3F"/>
                  </a:solidFill>
                  <a:latin typeface="Arial"/>
                  <a:ea typeface="Arial"/>
                  <a:cs typeface="Arial"/>
                  <a:sym typeface="Arial"/>
                </a:rPr>
                <a:t>-Information Request</a:t>
              </a:r>
              <a:endParaRPr/>
            </a:p>
          </p:txBody>
        </p:sp>
        <p:cxnSp>
          <p:nvCxnSpPr>
            <p:cNvPr id="781" name="Google Shape;781;p30"/>
            <p:cNvCxnSpPr/>
            <p:nvPr/>
          </p:nvCxnSpPr>
          <p:spPr>
            <a:xfrm rot="10800000">
              <a:off x="5062854" y="5173314"/>
              <a:ext cx="690864" cy="4937"/>
            </a:xfrm>
            <a:prstGeom prst="straightConnector1">
              <a:avLst/>
            </a:prstGeom>
            <a:noFill/>
            <a:ln cap="flat" cmpd="sng" w="19050">
              <a:solidFill>
                <a:srgbClr val="500000"/>
              </a:solidFill>
              <a:prstDash val="dash"/>
              <a:round/>
              <a:headEnd len="sm" w="sm" type="none"/>
              <a:tailEnd len="med" w="med" type="triangle"/>
            </a:ln>
          </p:spPr>
        </p:cxnSp>
      </p:grpSp>
      <p:sp>
        <p:nvSpPr>
          <p:cNvPr id="782" name="Google Shape;782;p30"/>
          <p:cNvSpPr txBox="1"/>
          <p:nvPr/>
        </p:nvSpPr>
        <p:spPr>
          <a:xfrm>
            <a:off x="5216657" y="5907900"/>
            <a:ext cx="259565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000">
                <a:solidFill>
                  <a:schemeClr val="dk1"/>
                </a:solidFill>
                <a:latin typeface="Arial"/>
                <a:ea typeface="Arial"/>
                <a:cs typeface="Arial"/>
                <a:sym typeface="Arial"/>
              </a:rPr>
              <a:t>DMAS Agent Node Framework</a:t>
            </a:r>
            <a:endParaRPr/>
          </a:p>
        </p:txBody>
      </p:sp>
      <p:sp>
        <p:nvSpPr>
          <p:cNvPr id="783" name="Google Shape;783;p30"/>
          <p:cNvSpPr txBox="1"/>
          <p:nvPr/>
        </p:nvSpPr>
        <p:spPr>
          <a:xfrm>
            <a:off x="199663" y="2185172"/>
            <a:ext cx="3406558" cy="3368219"/>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900"/>
              <a:buFont typeface="Arimo"/>
              <a:buNone/>
            </a:pPr>
            <a:r>
              <a:rPr b="1" lang="en-US" sz="900">
                <a:solidFill>
                  <a:schemeClr val="dk1"/>
                </a:solidFill>
                <a:latin typeface="Arimo"/>
                <a:ea typeface="Arimo"/>
                <a:cs typeface="Arimo"/>
                <a:sym typeface="Arimo"/>
              </a:rPr>
              <a:t>Desired Capabilities:</a:t>
            </a:r>
            <a:endParaRPr/>
          </a:p>
          <a:p>
            <a:pPr indent="0" lvl="0" marL="0" marR="0" rtl="0" algn="l">
              <a:spcBef>
                <a:spcPts val="180"/>
              </a:spcBef>
              <a:spcAft>
                <a:spcPts val="0"/>
              </a:spcAft>
              <a:buClr>
                <a:schemeClr val="dk1"/>
              </a:buClr>
              <a:buSzPts val="900"/>
              <a:buFont typeface="Arimo"/>
              <a:buNone/>
            </a:pPr>
            <a:r>
              <a:rPr i="1" lang="en-US" sz="900">
                <a:solidFill>
                  <a:schemeClr val="dk1"/>
                </a:solidFill>
                <a:latin typeface="Arimo"/>
                <a:ea typeface="Arimo"/>
                <a:cs typeface="Arimo"/>
                <a:sym typeface="Arimo"/>
              </a:rPr>
              <a:t>Consider Agent capabilities</a:t>
            </a:r>
            <a:endParaRPr/>
          </a:p>
          <a:p>
            <a:pPr indent="-130969" lvl="0" marL="130969" marR="0" rtl="0" algn="l">
              <a:spcBef>
                <a:spcPts val="180"/>
              </a:spcBef>
              <a:spcAft>
                <a:spcPts val="0"/>
              </a:spcAft>
              <a:buClr>
                <a:schemeClr val="dk1"/>
              </a:buClr>
              <a:buSzPts val="900"/>
              <a:buFont typeface="Arial"/>
              <a:buChar char="•"/>
            </a:pPr>
            <a:r>
              <a:rPr lang="en-US" sz="900">
                <a:solidFill>
                  <a:schemeClr val="dk1"/>
                </a:solidFill>
                <a:latin typeface="Arimo"/>
                <a:ea typeface="Arimo"/>
                <a:cs typeface="Arimo"/>
                <a:sym typeface="Arimo"/>
              </a:rPr>
              <a:t>Use Knowledge-Base to inform whether the agent can perform a measurement</a:t>
            </a:r>
            <a:endParaRPr i="1" sz="900">
              <a:solidFill>
                <a:schemeClr val="dk1"/>
              </a:solidFill>
              <a:latin typeface="Arimo"/>
              <a:ea typeface="Arimo"/>
              <a:cs typeface="Arimo"/>
              <a:sym typeface="Arimo"/>
            </a:endParaRPr>
          </a:p>
          <a:p>
            <a:pPr indent="0" lvl="0" marL="0" marR="0" rtl="0" algn="l">
              <a:spcBef>
                <a:spcPts val="180"/>
              </a:spcBef>
              <a:spcAft>
                <a:spcPts val="0"/>
              </a:spcAft>
              <a:buClr>
                <a:schemeClr val="dk1"/>
              </a:buClr>
              <a:buSzPts val="900"/>
              <a:buFont typeface="Arimo"/>
              <a:buNone/>
            </a:pPr>
            <a:r>
              <a:t/>
            </a:r>
            <a:endParaRPr i="1" sz="900">
              <a:solidFill>
                <a:schemeClr val="dk1"/>
              </a:solidFill>
              <a:latin typeface="Arimo"/>
              <a:ea typeface="Arimo"/>
              <a:cs typeface="Arimo"/>
              <a:sym typeface="Arimo"/>
            </a:endParaRPr>
          </a:p>
          <a:p>
            <a:pPr indent="0" lvl="0" marL="0" marR="0" rtl="0" algn="l">
              <a:spcBef>
                <a:spcPts val="180"/>
              </a:spcBef>
              <a:spcAft>
                <a:spcPts val="0"/>
              </a:spcAft>
              <a:buClr>
                <a:schemeClr val="dk1"/>
              </a:buClr>
              <a:buSzPts val="900"/>
              <a:buFont typeface="Arimo"/>
              <a:buNone/>
            </a:pPr>
            <a:r>
              <a:rPr i="1" lang="en-US" sz="900">
                <a:solidFill>
                  <a:schemeClr val="dk1"/>
                </a:solidFill>
                <a:latin typeface="Arimo"/>
                <a:ea typeface="Arimo"/>
                <a:cs typeface="Arimo"/>
                <a:sym typeface="Arimo"/>
              </a:rPr>
              <a:t>Consider agent’s current and future state</a:t>
            </a:r>
            <a:endParaRPr/>
          </a:p>
          <a:p>
            <a:pPr indent="-171450" lvl="0" marL="171450" marR="0" rtl="0" algn="l">
              <a:spcBef>
                <a:spcPts val="180"/>
              </a:spcBef>
              <a:spcAft>
                <a:spcPts val="0"/>
              </a:spcAft>
              <a:buClr>
                <a:schemeClr val="dk1"/>
              </a:buClr>
              <a:buSzPts val="900"/>
              <a:buFont typeface="Arial"/>
              <a:buChar char="•"/>
            </a:pPr>
            <a:r>
              <a:rPr lang="en-US" sz="900">
                <a:solidFill>
                  <a:schemeClr val="dk1"/>
                </a:solidFill>
                <a:latin typeface="Arimo"/>
                <a:ea typeface="Arimo"/>
                <a:cs typeface="Arimo"/>
                <a:sym typeface="Arimo"/>
              </a:rPr>
              <a:t>Use engineering module for current state</a:t>
            </a:r>
            <a:endParaRPr/>
          </a:p>
          <a:p>
            <a:pPr indent="-171450" lvl="0" marL="171450" marR="0" rtl="0" algn="l">
              <a:spcBef>
                <a:spcPts val="180"/>
              </a:spcBef>
              <a:spcAft>
                <a:spcPts val="0"/>
              </a:spcAft>
              <a:buClr>
                <a:schemeClr val="dk1"/>
              </a:buClr>
              <a:buSzPts val="900"/>
              <a:buFont typeface="Arial"/>
              <a:buChar char="•"/>
            </a:pPr>
            <a:r>
              <a:rPr lang="en-US" sz="900">
                <a:solidFill>
                  <a:schemeClr val="dk1"/>
                </a:solidFill>
                <a:latin typeface="Arimo"/>
                <a:ea typeface="Arimo"/>
                <a:cs typeface="Arimo"/>
                <a:sym typeface="Arimo"/>
              </a:rPr>
              <a:t>Predict agent state as proposed scheduled actions are being performed</a:t>
            </a:r>
            <a:endParaRPr i="1" sz="900">
              <a:solidFill>
                <a:schemeClr val="dk1"/>
              </a:solidFill>
              <a:latin typeface="Arimo"/>
              <a:ea typeface="Arimo"/>
              <a:cs typeface="Arimo"/>
              <a:sym typeface="Arimo"/>
            </a:endParaRPr>
          </a:p>
          <a:p>
            <a:pPr indent="0" lvl="0" marL="0" marR="0" rtl="0" algn="l">
              <a:spcBef>
                <a:spcPts val="180"/>
              </a:spcBef>
              <a:spcAft>
                <a:spcPts val="0"/>
              </a:spcAft>
              <a:buClr>
                <a:schemeClr val="dk1"/>
              </a:buClr>
              <a:buSzPts val="900"/>
              <a:buFont typeface="Arimo"/>
              <a:buNone/>
            </a:pPr>
            <a:r>
              <a:t/>
            </a:r>
            <a:endParaRPr i="1" sz="900">
              <a:solidFill>
                <a:schemeClr val="dk1"/>
              </a:solidFill>
              <a:latin typeface="Arimo"/>
              <a:ea typeface="Arimo"/>
              <a:cs typeface="Arimo"/>
              <a:sym typeface="Arimo"/>
            </a:endParaRPr>
          </a:p>
          <a:p>
            <a:pPr indent="0" lvl="0" marL="0" marR="0" rtl="0" algn="l">
              <a:spcBef>
                <a:spcPts val="180"/>
              </a:spcBef>
              <a:spcAft>
                <a:spcPts val="0"/>
              </a:spcAft>
              <a:buClr>
                <a:schemeClr val="dk1"/>
              </a:buClr>
              <a:buSzPts val="900"/>
              <a:buFont typeface="Arimo"/>
              <a:buNone/>
            </a:pPr>
            <a:r>
              <a:rPr i="1" lang="en-US" sz="900">
                <a:solidFill>
                  <a:schemeClr val="dk1"/>
                </a:solidFill>
                <a:latin typeface="Arimo"/>
                <a:ea typeface="Arimo"/>
                <a:cs typeface="Arimo"/>
                <a:sym typeface="Arimo"/>
              </a:rPr>
              <a:t>Schedule measurements as to maximize scientific value and minimize cost</a:t>
            </a:r>
            <a:endParaRPr/>
          </a:p>
          <a:p>
            <a:pPr indent="-171450" lvl="0" marL="171450" marR="0" rtl="0" algn="l">
              <a:spcBef>
                <a:spcPts val="180"/>
              </a:spcBef>
              <a:spcAft>
                <a:spcPts val="0"/>
              </a:spcAft>
              <a:buClr>
                <a:schemeClr val="dk1"/>
              </a:buClr>
              <a:buSzPts val="900"/>
              <a:buFont typeface="Arial"/>
              <a:buChar char="•"/>
            </a:pPr>
            <a:r>
              <a:rPr lang="en-US" sz="900">
                <a:solidFill>
                  <a:schemeClr val="dk1"/>
                </a:solidFill>
                <a:latin typeface="Arimo"/>
                <a:ea typeface="Arimo"/>
                <a:cs typeface="Arimo"/>
                <a:sym typeface="Arimo"/>
              </a:rPr>
              <a:t>Quantify the predicted scientific value of a measurement and schedule accordingly</a:t>
            </a:r>
            <a:r>
              <a:rPr i="1" lang="en-US" sz="900">
                <a:solidFill>
                  <a:schemeClr val="dk1"/>
                </a:solidFill>
                <a:latin typeface="Arimo"/>
                <a:ea typeface="Arimo"/>
                <a:cs typeface="Arimo"/>
                <a:sym typeface="Arimo"/>
              </a:rPr>
              <a:t> </a:t>
            </a:r>
            <a:endParaRPr/>
          </a:p>
          <a:p>
            <a:pPr indent="-171450" lvl="0" marL="171450" marR="0" rtl="0" algn="l">
              <a:spcBef>
                <a:spcPts val="180"/>
              </a:spcBef>
              <a:spcAft>
                <a:spcPts val="0"/>
              </a:spcAft>
              <a:buClr>
                <a:schemeClr val="dk1"/>
              </a:buClr>
              <a:buSzPts val="900"/>
              <a:buFont typeface="Arial"/>
              <a:buChar char="•"/>
            </a:pPr>
            <a:r>
              <a:rPr lang="en-US" sz="900">
                <a:solidFill>
                  <a:schemeClr val="dk1"/>
                </a:solidFill>
                <a:latin typeface="Arimo"/>
                <a:ea typeface="Arimo"/>
                <a:cs typeface="Arimo"/>
                <a:sym typeface="Arimo"/>
              </a:rPr>
              <a:t>Contain some sort of cost model that weighs down the value of measurements. Can be tied to the engineering cost of performing measurements</a:t>
            </a:r>
            <a:endParaRPr i="1" sz="900">
              <a:solidFill>
                <a:schemeClr val="dk1"/>
              </a:solidFill>
              <a:latin typeface="Arimo"/>
              <a:ea typeface="Arimo"/>
              <a:cs typeface="Arimo"/>
              <a:sym typeface="Arimo"/>
            </a:endParaRPr>
          </a:p>
          <a:p>
            <a:pPr indent="0" lvl="0" marL="0" marR="0" rtl="0" algn="l">
              <a:spcBef>
                <a:spcPts val="180"/>
              </a:spcBef>
              <a:spcAft>
                <a:spcPts val="0"/>
              </a:spcAft>
              <a:buClr>
                <a:schemeClr val="dk1"/>
              </a:buClr>
              <a:buSzPts val="900"/>
              <a:buFont typeface="Arimo"/>
              <a:buNone/>
            </a:pPr>
            <a:r>
              <a:t/>
            </a:r>
            <a:endParaRPr i="1" sz="900">
              <a:solidFill>
                <a:schemeClr val="dk1"/>
              </a:solidFill>
              <a:latin typeface="Arimo"/>
              <a:ea typeface="Arimo"/>
              <a:cs typeface="Arimo"/>
              <a:sym typeface="Arimo"/>
            </a:endParaRPr>
          </a:p>
          <a:p>
            <a:pPr indent="0" lvl="0" marL="0" marR="0" rtl="0" algn="l">
              <a:spcBef>
                <a:spcPts val="180"/>
              </a:spcBef>
              <a:spcAft>
                <a:spcPts val="0"/>
              </a:spcAft>
              <a:buClr>
                <a:schemeClr val="dk1"/>
              </a:buClr>
              <a:buSzPts val="900"/>
              <a:buFont typeface="Arimo"/>
              <a:buNone/>
            </a:pPr>
            <a:r>
              <a:rPr i="1" lang="en-US" sz="900">
                <a:solidFill>
                  <a:schemeClr val="dk1"/>
                </a:solidFill>
                <a:latin typeface="Arimo"/>
                <a:ea typeface="Arimo"/>
                <a:cs typeface="Arimo"/>
                <a:sym typeface="Arimo"/>
              </a:rPr>
              <a:t>Publish and receive results to and from other agent if scheduling algorithm require collaboration with other agents </a:t>
            </a:r>
            <a:endParaRPr/>
          </a:p>
        </p:txBody>
      </p:sp>
      <p:sp>
        <p:nvSpPr>
          <p:cNvPr id="784" name="Google Shape;784;p30"/>
          <p:cNvSpPr txBox="1"/>
          <p:nvPr/>
        </p:nvSpPr>
        <p:spPr>
          <a:xfrm>
            <a:off x="199663" y="1743356"/>
            <a:ext cx="3406558" cy="369332"/>
          </a:xfrm>
          <a:prstGeom prst="rect">
            <a:avLst/>
          </a:prstGeom>
          <a:solidFill>
            <a:srgbClr val="EAEAF9"/>
          </a:solid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dk1"/>
                </a:solidFill>
                <a:latin typeface="Arial"/>
                <a:ea typeface="Arial"/>
                <a:cs typeface="Arial"/>
                <a:sym typeface="Arial"/>
              </a:rPr>
              <a:t>Objective</a:t>
            </a:r>
            <a:r>
              <a:rPr lang="en-US" sz="900">
                <a:solidFill>
                  <a:schemeClr val="dk1"/>
                </a:solidFill>
                <a:latin typeface="Arial"/>
                <a:ea typeface="Arial"/>
                <a:cs typeface="Arial"/>
                <a:sym typeface="Arial"/>
              </a:rPr>
              <a:t>: Schedule measurement requests according to the agent’s measurement capabilities and state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31"/>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Science Module</a:t>
            </a:r>
            <a:endParaRPr/>
          </a:p>
        </p:txBody>
      </p:sp>
      <p:sp>
        <p:nvSpPr>
          <p:cNvPr id="790" name="Google Shape;790;p31"/>
          <p:cNvSpPr/>
          <p:nvPr/>
        </p:nvSpPr>
        <p:spPr>
          <a:xfrm>
            <a:off x="1209259" y="1743357"/>
            <a:ext cx="7729349" cy="3656407"/>
          </a:xfrm>
          <a:prstGeom prst="roundRect">
            <a:avLst>
              <a:gd fmla="val 609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Agent</a:t>
            </a:r>
            <a:endParaRPr/>
          </a:p>
        </p:txBody>
      </p:sp>
      <p:sp>
        <p:nvSpPr>
          <p:cNvPr id="791" name="Google Shape;791;p31"/>
          <p:cNvSpPr/>
          <p:nvPr/>
        </p:nvSpPr>
        <p:spPr>
          <a:xfrm rot="-5400000">
            <a:off x="1101077" y="3792989"/>
            <a:ext cx="2391565" cy="276573"/>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792" name="Google Shape;792;p31"/>
          <p:cNvSpPr/>
          <p:nvPr/>
        </p:nvSpPr>
        <p:spPr>
          <a:xfrm>
            <a:off x="6296631" y="4756710"/>
            <a:ext cx="980428" cy="366408"/>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900">
                <a:solidFill>
                  <a:srgbClr val="000000"/>
                </a:solidFill>
                <a:latin typeface="Arial"/>
                <a:ea typeface="Arial"/>
                <a:cs typeface="Arial"/>
                <a:sym typeface="Arial"/>
              </a:rPr>
              <a:t>Scheduler Module</a:t>
            </a:r>
            <a:endParaRPr/>
          </a:p>
        </p:txBody>
      </p:sp>
      <p:sp>
        <p:nvSpPr>
          <p:cNvPr id="793" name="Google Shape;793;p31"/>
          <p:cNvSpPr/>
          <p:nvPr/>
        </p:nvSpPr>
        <p:spPr>
          <a:xfrm>
            <a:off x="5134111" y="1882600"/>
            <a:ext cx="3698294" cy="1997576"/>
          </a:xfrm>
          <a:prstGeom prst="roundRect">
            <a:avLst>
              <a:gd fmla="val 6097" name="adj"/>
            </a:avLst>
          </a:prstGeom>
          <a:solidFill>
            <a:srgbClr val="FDCBE4"/>
          </a:solidFill>
          <a:ln cap="flat" cmpd="sng" w="127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825">
                <a:solidFill>
                  <a:srgbClr val="000000"/>
                </a:solidFill>
                <a:latin typeface="Arial"/>
                <a:ea typeface="Arial"/>
                <a:cs typeface="Arial"/>
                <a:sym typeface="Arial"/>
              </a:rPr>
              <a:t>Science Module</a:t>
            </a:r>
            <a:endParaRPr/>
          </a:p>
        </p:txBody>
      </p:sp>
      <p:cxnSp>
        <p:nvCxnSpPr>
          <p:cNvPr id="794" name="Google Shape;794;p31"/>
          <p:cNvCxnSpPr/>
          <p:nvPr/>
        </p:nvCxnSpPr>
        <p:spPr>
          <a:xfrm rot="10800000">
            <a:off x="2435146" y="4871354"/>
            <a:ext cx="3854257" cy="773"/>
          </a:xfrm>
          <a:prstGeom prst="straightConnector1">
            <a:avLst/>
          </a:prstGeom>
          <a:noFill/>
          <a:ln cap="flat" cmpd="sng" w="12700">
            <a:solidFill>
              <a:srgbClr val="500000"/>
            </a:solidFill>
            <a:prstDash val="dot"/>
            <a:round/>
            <a:headEnd len="med" w="med" type="triangle"/>
            <a:tailEnd len="sm" w="sm" type="none"/>
          </a:ln>
        </p:spPr>
      </p:cxnSp>
      <p:cxnSp>
        <p:nvCxnSpPr>
          <p:cNvPr id="795" name="Google Shape;795;p31"/>
          <p:cNvCxnSpPr/>
          <p:nvPr/>
        </p:nvCxnSpPr>
        <p:spPr>
          <a:xfrm rot="10800000">
            <a:off x="2426221" y="4990397"/>
            <a:ext cx="3870410" cy="0"/>
          </a:xfrm>
          <a:prstGeom prst="straightConnector1">
            <a:avLst/>
          </a:prstGeom>
          <a:noFill/>
          <a:ln cap="flat" cmpd="sng" w="12700">
            <a:solidFill>
              <a:srgbClr val="500000"/>
            </a:solidFill>
            <a:prstDash val="dot"/>
            <a:round/>
            <a:headEnd len="sm" w="sm" type="none"/>
            <a:tailEnd len="med" w="med" type="triangle"/>
          </a:ln>
        </p:spPr>
      </p:cxnSp>
      <p:sp>
        <p:nvSpPr>
          <p:cNvPr id="796" name="Google Shape;796;p31"/>
          <p:cNvSpPr/>
          <p:nvPr/>
        </p:nvSpPr>
        <p:spPr>
          <a:xfrm>
            <a:off x="1883365" y="2107527"/>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797" name="Google Shape;797;p31"/>
          <p:cNvSpPr/>
          <p:nvPr/>
        </p:nvSpPr>
        <p:spPr>
          <a:xfrm>
            <a:off x="3336145" y="2107105"/>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798" name="Google Shape;798;p31"/>
          <p:cNvCxnSpPr>
            <a:stCxn id="797" idx="1"/>
            <a:endCxn id="796" idx="3"/>
          </p:cNvCxnSpPr>
          <p:nvPr/>
        </p:nvCxnSpPr>
        <p:spPr>
          <a:xfrm flipH="1">
            <a:off x="2737645" y="2251762"/>
            <a:ext cx="598500" cy="300"/>
          </a:xfrm>
          <a:prstGeom prst="straightConnector1">
            <a:avLst/>
          </a:prstGeom>
          <a:noFill/>
          <a:ln cap="flat" cmpd="sng" w="12700">
            <a:solidFill>
              <a:srgbClr val="500000"/>
            </a:solidFill>
            <a:prstDash val="solid"/>
            <a:round/>
            <a:headEnd len="med" w="med" type="triangle"/>
            <a:tailEnd len="sm" w="sm" type="none"/>
          </a:ln>
        </p:spPr>
      </p:cxnSp>
      <p:cxnSp>
        <p:nvCxnSpPr>
          <p:cNvPr id="799" name="Google Shape;799;p31"/>
          <p:cNvCxnSpPr/>
          <p:nvPr/>
        </p:nvCxnSpPr>
        <p:spPr>
          <a:xfrm>
            <a:off x="2301785" y="2396417"/>
            <a:ext cx="0" cy="339075"/>
          </a:xfrm>
          <a:prstGeom prst="straightConnector1">
            <a:avLst/>
          </a:prstGeom>
          <a:noFill/>
          <a:ln cap="flat" cmpd="sng" w="12700">
            <a:solidFill>
              <a:srgbClr val="500000"/>
            </a:solidFill>
            <a:prstDash val="dot"/>
            <a:round/>
            <a:headEnd len="sm" w="sm" type="none"/>
            <a:tailEnd len="med" w="med" type="triangle"/>
          </a:ln>
        </p:spPr>
      </p:cxnSp>
      <p:sp>
        <p:nvSpPr>
          <p:cNvPr id="800" name="Google Shape;800;p31"/>
          <p:cNvSpPr/>
          <p:nvPr/>
        </p:nvSpPr>
        <p:spPr>
          <a:xfrm>
            <a:off x="1790869" y="1860474"/>
            <a:ext cx="2460880" cy="676916"/>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Module</a:t>
            </a:r>
            <a:endParaRPr/>
          </a:p>
        </p:txBody>
      </p:sp>
      <p:sp>
        <p:nvSpPr>
          <p:cNvPr id="801" name="Google Shape;801;p31"/>
          <p:cNvSpPr txBox="1"/>
          <p:nvPr/>
        </p:nvSpPr>
        <p:spPr>
          <a:xfrm>
            <a:off x="2737634" y="2029863"/>
            <a:ext cx="57248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802" name="Google Shape;802;p31"/>
          <p:cNvSpPr txBox="1"/>
          <p:nvPr/>
        </p:nvSpPr>
        <p:spPr>
          <a:xfrm>
            <a:off x="2261891" y="2378719"/>
            <a:ext cx="965741"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-Environment Events</a:t>
            </a:r>
            <a:endParaRPr/>
          </a:p>
        </p:txBody>
      </p:sp>
      <p:sp>
        <p:nvSpPr>
          <p:cNvPr id="803" name="Google Shape;803;p31"/>
          <p:cNvSpPr txBox="1"/>
          <p:nvPr/>
        </p:nvSpPr>
        <p:spPr>
          <a:xfrm>
            <a:off x="2589994" y="2630105"/>
            <a:ext cx="1360871"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Data (from self or in)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a:t>
            </a:r>
            <a:endParaRPr/>
          </a:p>
        </p:txBody>
      </p:sp>
      <p:sp>
        <p:nvSpPr>
          <p:cNvPr id="804" name="Google Shape;804;p31"/>
          <p:cNvSpPr txBox="1"/>
          <p:nvPr/>
        </p:nvSpPr>
        <p:spPr>
          <a:xfrm>
            <a:off x="2624985" y="4559731"/>
            <a:ext cx="1250110"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(in)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(in)</a:t>
            </a:r>
            <a:endParaRPr/>
          </a:p>
        </p:txBody>
      </p:sp>
      <p:sp>
        <p:nvSpPr>
          <p:cNvPr id="805" name="Google Shape;805;p31"/>
          <p:cNvSpPr txBox="1"/>
          <p:nvPr/>
        </p:nvSpPr>
        <p:spPr>
          <a:xfrm>
            <a:off x="2624292" y="4971458"/>
            <a:ext cx="1108361"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-Tasks (for self or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Results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(out)</a:t>
            </a:r>
            <a:endParaRPr/>
          </a:p>
        </p:txBody>
      </p:sp>
      <p:cxnSp>
        <p:nvCxnSpPr>
          <p:cNvPr id="806" name="Google Shape;806;p31"/>
          <p:cNvCxnSpPr>
            <a:endCxn id="807" idx="1"/>
          </p:cNvCxnSpPr>
          <p:nvPr/>
        </p:nvCxnSpPr>
        <p:spPr>
          <a:xfrm flipH="1" rot="10800000">
            <a:off x="2435270" y="2265835"/>
            <a:ext cx="2976000" cy="665100"/>
          </a:xfrm>
          <a:prstGeom prst="bentConnector3">
            <a:avLst>
              <a:gd fmla="val 66023" name="adj1"/>
            </a:avLst>
          </a:prstGeom>
          <a:noFill/>
          <a:ln cap="flat" cmpd="sng" w="12700">
            <a:solidFill>
              <a:srgbClr val="500000"/>
            </a:solidFill>
            <a:prstDash val="dot"/>
            <a:round/>
            <a:headEnd len="sm" w="sm" type="none"/>
            <a:tailEnd len="med" w="med" type="triangle"/>
          </a:ln>
        </p:spPr>
      </p:cxnSp>
      <p:sp>
        <p:nvSpPr>
          <p:cNvPr id="807" name="Google Shape;807;p31"/>
          <p:cNvSpPr/>
          <p:nvPr/>
        </p:nvSpPr>
        <p:spPr>
          <a:xfrm>
            <a:off x="5411270" y="2118423"/>
            <a:ext cx="862659" cy="294823"/>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On-board Processor</a:t>
            </a:r>
            <a:endParaRPr/>
          </a:p>
        </p:txBody>
      </p:sp>
      <p:sp>
        <p:nvSpPr>
          <p:cNvPr id="808" name="Google Shape;808;p31"/>
          <p:cNvSpPr/>
          <p:nvPr/>
        </p:nvSpPr>
        <p:spPr>
          <a:xfrm>
            <a:off x="7697722" y="3186684"/>
            <a:ext cx="871742" cy="365858"/>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Science Value Model</a:t>
            </a:r>
            <a:endParaRPr/>
          </a:p>
        </p:txBody>
      </p:sp>
      <p:sp>
        <p:nvSpPr>
          <p:cNvPr id="809" name="Google Shape;809;p31"/>
          <p:cNvSpPr/>
          <p:nvPr/>
        </p:nvSpPr>
        <p:spPr>
          <a:xfrm>
            <a:off x="7703590" y="2516785"/>
            <a:ext cx="862659" cy="382601"/>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Science Predictive Models</a:t>
            </a:r>
            <a:endParaRPr/>
          </a:p>
        </p:txBody>
      </p:sp>
      <p:sp>
        <p:nvSpPr>
          <p:cNvPr id="810" name="Google Shape;810;p31"/>
          <p:cNvSpPr txBox="1"/>
          <p:nvPr/>
        </p:nvSpPr>
        <p:spPr>
          <a:xfrm>
            <a:off x="6786228" y="3393739"/>
            <a:ext cx="644597"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a:t>
            </a:r>
            <a:endParaRPr/>
          </a:p>
          <a:p>
            <a:pPr indent="0" lvl="0" marL="0" marR="0" rtl="0" algn="l">
              <a:spcBef>
                <a:spcPts val="0"/>
              </a:spcBef>
              <a:spcAft>
                <a:spcPts val="0"/>
              </a:spcAft>
              <a:buNone/>
            </a:pPr>
            <a:r>
              <a:t/>
            </a:r>
            <a:endParaRPr i="1" sz="525">
              <a:solidFill>
                <a:srgbClr val="595959"/>
              </a:solidFill>
              <a:latin typeface="Arial"/>
              <a:ea typeface="Arial"/>
              <a:cs typeface="Arial"/>
              <a:sym typeface="Arial"/>
            </a:endParaRPr>
          </a:p>
        </p:txBody>
      </p:sp>
      <p:sp>
        <p:nvSpPr>
          <p:cNvPr id="811" name="Google Shape;811;p31"/>
          <p:cNvSpPr/>
          <p:nvPr/>
        </p:nvSpPr>
        <p:spPr>
          <a:xfrm>
            <a:off x="6412775" y="2548466"/>
            <a:ext cx="862659" cy="382601"/>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Science data-base</a:t>
            </a:r>
            <a:endParaRPr/>
          </a:p>
        </p:txBody>
      </p:sp>
      <p:cxnSp>
        <p:nvCxnSpPr>
          <p:cNvPr id="812" name="Google Shape;812;p31"/>
          <p:cNvCxnSpPr>
            <a:stCxn id="808" idx="1"/>
            <a:endCxn id="792" idx="0"/>
          </p:cNvCxnSpPr>
          <p:nvPr/>
        </p:nvCxnSpPr>
        <p:spPr>
          <a:xfrm flipH="1">
            <a:off x="6786922" y="3369613"/>
            <a:ext cx="910800" cy="1387200"/>
          </a:xfrm>
          <a:prstGeom prst="bentConnector2">
            <a:avLst/>
          </a:prstGeom>
          <a:noFill/>
          <a:ln cap="flat" cmpd="sng" w="12700">
            <a:solidFill>
              <a:srgbClr val="500000"/>
            </a:solidFill>
            <a:prstDash val="dot"/>
            <a:round/>
            <a:headEnd len="sm" w="sm" type="none"/>
            <a:tailEnd len="med" w="med" type="triangle"/>
          </a:ln>
        </p:spPr>
      </p:cxnSp>
      <p:cxnSp>
        <p:nvCxnSpPr>
          <p:cNvPr id="813" name="Google Shape;813;p31"/>
          <p:cNvCxnSpPr>
            <a:stCxn id="809" idx="2"/>
            <a:endCxn id="808" idx="0"/>
          </p:cNvCxnSpPr>
          <p:nvPr/>
        </p:nvCxnSpPr>
        <p:spPr>
          <a:xfrm flipH="1">
            <a:off x="8133720" y="2899386"/>
            <a:ext cx="1200" cy="287400"/>
          </a:xfrm>
          <a:prstGeom prst="straightConnector1">
            <a:avLst/>
          </a:prstGeom>
          <a:noFill/>
          <a:ln cap="flat" cmpd="sng" w="12700">
            <a:solidFill>
              <a:srgbClr val="500000"/>
            </a:solidFill>
            <a:prstDash val="dot"/>
            <a:round/>
            <a:headEnd len="med" w="med" type="triangle"/>
            <a:tailEnd len="med" w="med" type="triangle"/>
          </a:ln>
        </p:spPr>
      </p:cxnSp>
      <p:cxnSp>
        <p:nvCxnSpPr>
          <p:cNvPr id="814" name="Google Shape;814;p31"/>
          <p:cNvCxnSpPr>
            <a:stCxn id="811" idx="2"/>
          </p:cNvCxnSpPr>
          <p:nvPr/>
        </p:nvCxnSpPr>
        <p:spPr>
          <a:xfrm flipH="1" rot="-5400000">
            <a:off x="7130455" y="2644717"/>
            <a:ext cx="280800" cy="853500"/>
          </a:xfrm>
          <a:prstGeom prst="bentConnector2">
            <a:avLst/>
          </a:prstGeom>
          <a:noFill/>
          <a:ln cap="flat" cmpd="sng" w="12700">
            <a:solidFill>
              <a:srgbClr val="500000"/>
            </a:solidFill>
            <a:prstDash val="dot"/>
            <a:round/>
            <a:headEnd len="sm" w="sm" type="none"/>
            <a:tailEnd len="med" w="med" type="triangle"/>
          </a:ln>
        </p:spPr>
      </p:cxnSp>
      <p:sp>
        <p:nvSpPr>
          <p:cNvPr id="815" name="Google Shape;815;p31"/>
          <p:cNvSpPr txBox="1"/>
          <p:nvPr/>
        </p:nvSpPr>
        <p:spPr>
          <a:xfrm>
            <a:off x="6816178" y="2971751"/>
            <a:ext cx="97522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-Mission Requirements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-Past measurement data</a:t>
            </a:r>
            <a:endParaRPr/>
          </a:p>
        </p:txBody>
      </p:sp>
      <p:cxnSp>
        <p:nvCxnSpPr>
          <p:cNvPr id="816" name="Google Shape;816;p31"/>
          <p:cNvCxnSpPr>
            <a:stCxn id="807" idx="3"/>
            <a:endCxn id="811" idx="0"/>
          </p:cNvCxnSpPr>
          <p:nvPr/>
        </p:nvCxnSpPr>
        <p:spPr>
          <a:xfrm>
            <a:off x="6273929" y="2265835"/>
            <a:ext cx="570300" cy="282600"/>
          </a:xfrm>
          <a:prstGeom prst="bentConnector2">
            <a:avLst/>
          </a:prstGeom>
          <a:noFill/>
          <a:ln cap="flat" cmpd="sng" w="12700">
            <a:solidFill>
              <a:srgbClr val="500000"/>
            </a:solidFill>
            <a:prstDash val="dot"/>
            <a:round/>
            <a:headEnd len="sm" w="sm" type="none"/>
            <a:tailEnd len="med" w="med" type="triangle"/>
          </a:ln>
        </p:spPr>
      </p:cxnSp>
      <p:cxnSp>
        <p:nvCxnSpPr>
          <p:cNvPr id="817" name="Google Shape;817;p31"/>
          <p:cNvCxnSpPr>
            <a:endCxn id="811" idx="1"/>
          </p:cNvCxnSpPr>
          <p:nvPr/>
        </p:nvCxnSpPr>
        <p:spPr>
          <a:xfrm flipH="1" rot="10800000">
            <a:off x="2426075" y="2739767"/>
            <a:ext cx="3986700" cy="191400"/>
          </a:xfrm>
          <a:prstGeom prst="bentConnector3">
            <a:avLst>
              <a:gd fmla="val 49506" name="adj1"/>
            </a:avLst>
          </a:prstGeom>
          <a:noFill/>
          <a:ln cap="flat" cmpd="sng" w="12700">
            <a:solidFill>
              <a:srgbClr val="500000"/>
            </a:solidFill>
            <a:prstDash val="dot"/>
            <a:round/>
            <a:headEnd len="sm" w="sm" type="none"/>
            <a:tailEnd len="med" w="med" type="triangle"/>
          </a:ln>
        </p:spPr>
      </p:cxnSp>
      <p:sp>
        <p:nvSpPr>
          <p:cNvPr id="818" name="Google Shape;818;p31"/>
          <p:cNvSpPr/>
          <p:nvPr/>
        </p:nvSpPr>
        <p:spPr>
          <a:xfrm>
            <a:off x="6997891" y="2065735"/>
            <a:ext cx="862659" cy="382601"/>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Science “reasoning”</a:t>
            </a:r>
            <a:endParaRPr/>
          </a:p>
        </p:txBody>
      </p:sp>
      <p:cxnSp>
        <p:nvCxnSpPr>
          <p:cNvPr id="819" name="Google Shape;819;p31"/>
          <p:cNvCxnSpPr>
            <a:stCxn id="818" idx="3"/>
            <a:endCxn id="809" idx="0"/>
          </p:cNvCxnSpPr>
          <p:nvPr/>
        </p:nvCxnSpPr>
        <p:spPr>
          <a:xfrm>
            <a:off x="7860550" y="2257036"/>
            <a:ext cx="274500" cy="259800"/>
          </a:xfrm>
          <a:prstGeom prst="bentConnector2">
            <a:avLst/>
          </a:prstGeom>
          <a:noFill/>
          <a:ln cap="flat" cmpd="sng" w="12700">
            <a:solidFill>
              <a:srgbClr val="500000"/>
            </a:solidFill>
            <a:prstDash val="dot"/>
            <a:round/>
            <a:headEnd len="med" w="med" type="triangle"/>
            <a:tailEnd len="med" w="med" type="triangle"/>
          </a:ln>
        </p:spPr>
      </p:cxnSp>
      <p:sp>
        <p:nvSpPr>
          <p:cNvPr id="820" name="Google Shape;820;p31"/>
          <p:cNvSpPr txBox="1"/>
          <p:nvPr/>
        </p:nvSpPr>
        <p:spPr>
          <a:xfrm>
            <a:off x="6296630" y="2131787"/>
            <a:ext cx="695435"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-Processed data</a:t>
            </a:r>
            <a:endParaRPr/>
          </a:p>
        </p:txBody>
      </p:sp>
      <p:sp>
        <p:nvSpPr>
          <p:cNvPr id="821" name="Google Shape;821;p31"/>
          <p:cNvSpPr txBox="1"/>
          <p:nvPr/>
        </p:nvSpPr>
        <p:spPr>
          <a:xfrm>
            <a:off x="8124612" y="2282291"/>
            <a:ext cx="6665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-Model req/results</a:t>
            </a:r>
            <a:endParaRPr/>
          </a:p>
        </p:txBody>
      </p:sp>
      <p:sp>
        <p:nvSpPr>
          <p:cNvPr id="822" name="Google Shape;822;p31"/>
          <p:cNvSpPr txBox="1"/>
          <p:nvPr/>
        </p:nvSpPr>
        <p:spPr>
          <a:xfrm>
            <a:off x="8181772" y="2931067"/>
            <a:ext cx="69543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-Model req/results</a:t>
            </a:r>
            <a:endParaRPr/>
          </a:p>
        </p:txBody>
      </p:sp>
      <p:sp>
        <p:nvSpPr>
          <p:cNvPr id="823" name="Google Shape;823;p31"/>
          <p:cNvSpPr txBox="1"/>
          <p:nvPr/>
        </p:nvSpPr>
        <p:spPr>
          <a:xfrm>
            <a:off x="7233111" y="2519817"/>
            <a:ext cx="695435"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-Past data</a:t>
            </a:r>
            <a:endParaRPr/>
          </a:p>
        </p:txBody>
      </p:sp>
      <p:cxnSp>
        <p:nvCxnSpPr>
          <p:cNvPr id="824" name="Google Shape;824;p31"/>
          <p:cNvCxnSpPr/>
          <p:nvPr/>
        </p:nvCxnSpPr>
        <p:spPr>
          <a:xfrm flipH="1" rot="10800000">
            <a:off x="7275050" y="2451416"/>
            <a:ext cx="360900" cy="218400"/>
          </a:xfrm>
          <a:prstGeom prst="bentConnector3">
            <a:avLst>
              <a:gd fmla="val 100357" name="adj1"/>
            </a:avLst>
          </a:prstGeom>
          <a:noFill/>
          <a:ln cap="flat" cmpd="sng" w="12700">
            <a:solidFill>
              <a:srgbClr val="500000"/>
            </a:solidFill>
            <a:prstDash val="dot"/>
            <a:round/>
            <a:headEnd len="sm" w="sm" type="none"/>
            <a:tailEnd len="med" w="med" type="triangle"/>
          </a:ln>
        </p:spPr>
      </p:cxnSp>
      <p:cxnSp>
        <p:nvCxnSpPr>
          <p:cNvPr id="825" name="Google Shape;825;p31"/>
          <p:cNvCxnSpPr>
            <a:stCxn id="807" idx="2"/>
          </p:cNvCxnSpPr>
          <p:nvPr/>
        </p:nvCxnSpPr>
        <p:spPr>
          <a:xfrm flipH="1" rot="-5400000">
            <a:off x="6335799" y="1920046"/>
            <a:ext cx="868800" cy="1855200"/>
          </a:xfrm>
          <a:prstGeom prst="bentConnector2">
            <a:avLst/>
          </a:prstGeom>
          <a:noFill/>
          <a:ln cap="flat" cmpd="sng" w="12700">
            <a:solidFill>
              <a:srgbClr val="500000"/>
            </a:solidFill>
            <a:prstDash val="dot"/>
            <a:round/>
            <a:headEnd len="sm" w="sm" type="none"/>
            <a:tailEnd len="med" w="med" type="triangle"/>
          </a:ln>
        </p:spPr>
      </p:cxnSp>
      <p:sp>
        <p:nvSpPr>
          <p:cNvPr id="826" name="Google Shape;826;p31"/>
          <p:cNvSpPr txBox="1"/>
          <p:nvPr/>
        </p:nvSpPr>
        <p:spPr>
          <a:xfrm>
            <a:off x="5339670" y="2899386"/>
            <a:ext cx="654717"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-Proposed Measurement Requests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-Proposed Information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Requests</a:t>
            </a:r>
            <a:endParaRPr/>
          </a:p>
        </p:txBody>
      </p:sp>
      <p:cxnSp>
        <p:nvCxnSpPr>
          <p:cNvPr id="827" name="Google Shape;827;p31"/>
          <p:cNvCxnSpPr/>
          <p:nvPr/>
        </p:nvCxnSpPr>
        <p:spPr>
          <a:xfrm rot="10800000">
            <a:off x="1018450" y="4254387"/>
            <a:ext cx="1139501" cy="0"/>
          </a:xfrm>
          <a:prstGeom prst="straightConnector1">
            <a:avLst/>
          </a:prstGeom>
          <a:noFill/>
          <a:ln cap="flat" cmpd="sng" w="12700">
            <a:solidFill>
              <a:srgbClr val="500000"/>
            </a:solidFill>
            <a:prstDash val="dash"/>
            <a:round/>
            <a:headEnd len="sm" w="sm" type="none"/>
            <a:tailEnd len="med" w="med" type="triangle"/>
          </a:ln>
        </p:spPr>
      </p:cxnSp>
      <p:cxnSp>
        <p:nvCxnSpPr>
          <p:cNvPr id="828" name="Google Shape;828;p31"/>
          <p:cNvCxnSpPr/>
          <p:nvPr/>
        </p:nvCxnSpPr>
        <p:spPr>
          <a:xfrm rot="10800000">
            <a:off x="1035943" y="4858331"/>
            <a:ext cx="1122628" cy="0"/>
          </a:xfrm>
          <a:prstGeom prst="straightConnector1">
            <a:avLst/>
          </a:prstGeom>
          <a:noFill/>
          <a:ln cap="flat" cmpd="sng" w="12700">
            <a:solidFill>
              <a:srgbClr val="500000"/>
            </a:solidFill>
            <a:prstDash val="dash"/>
            <a:round/>
            <a:headEnd len="med" w="med" type="triangle"/>
            <a:tailEnd len="sm" w="sm" type="none"/>
          </a:ln>
        </p:spPr>
      </p:cxnSp>
      <p:cxnSp>
        <p:nvCxnSpPr>
          <p:cNvPr id="829" name="Google Shape;829;p31"/>
          <p:cNvCxnSpPr>
            <a:stCxn id="830" idx="2"/>
            <a:endCxn id="796" idx="1"/>
          </p:cNvCxnSpPr>
          <p:nvPr/>
        </p:nvCxnSpPr>
        <p:spPr>
          <a:xfrm>
            <a:off x="1030459" y="2251761"/>
            <a:ext cx="852900" cy="600"/>
          </a:xfrm>
          <a:prstGeom prst="bentConnector3">
            <a:avLst>
              <a:gd fmla="val 50000" name="adj1"/>
            </a:avLst>
          </a:prstGeom>
          <a:noFill/>
          <a:ln cap="flat" cmpd="sng" w="12700">
            <a:solidFill>
              <a:srgbClr val="500000"/>
            </a:solidFill>
            <a:prstDash val="dash"/>
            <a:round/>
            <a:headEnd len="sm" w="sm" type="none"/>
            <a:tailEnd len="med" w="med" type="triangle"/>
          </a:ln>
        </p:spPr>
      </p:cxnSp>
      <p:sp>
        <p:nvSpPr>
          <p:cNvPr id="831" name="Google Shape;831;p31"/>
          <p:cNvSpPr/>
          <p:nvPr/>
        </p:nvSpPr>
        <p:spPr>
          <a:xfrm rot="-5400000">
            <a:off x="296722" y="3159754"/>
            <a:ext cx="1069305" cy="37454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Environment</a:t>
            </a:r>
            <a:endParaRPr/>
          </a:p>
        </p:txBody>
      </p:sp>
      <p:sp>
        <p:nvSpPr>
          <p:cNvPr id="832" name="Google Shape;832;p31"/>
          <p:cNvSpPr/>
          <p:nvPr/>
        </p:nvSpPr>
        <p:spPr>
          <a:xfrm rot="-5400000">
            <a:off x="234906" y="4431574"/>
            <a:ext cx="1203154" cy="398918"/>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Other Agents</a:t>
            </a:r>
            <a:endParaRPr/>
          </a:p>
        </p:txBody>
      </p:sp>
      <p:sp>
        <p:nvSpPr>
          <p:cNvPr id="830" name="Google Shape;830;p31"/>
          <p:cNvSpPr/>
          <p:nvPr/>
        </p:nvSpPr>
        <p:spPr>
          <a:xfrm rot="-5400000">
            <a:off x="391710" y="2025062"/>
            <a:ext cx="824102" cy="45339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Sim Manager</a:t>
            </a:r>
            <a:endParaRPr/>
          </a:p>
        </p:txBody>
      </p:sp>
      <p:cxnSp>
        <p:nvCxnSpPr>
          <p:cNvPr id="833" name="Google Shape;833;p31"/>
          <p:cNvCxnSpPr>
            <a:endCxn id="831" idx="2"/>
          </p:cNvCxnSpPr>
          <p:nvPr/>
        </p:nvCxnSpPr>
        <p:spPr>
          <a:xfrm rot="10800000">
            <a:off x="1018648" y="3347028"/>
            <a:ext cx="1140000" cy="0"/>
          </a:xfrm>
          <a:prstGeom prst="straightConnector1">
            <a:avLst/>
          </a:prstGeom>
          <a:noFill/>
          <a:ln cap="flat" cmpd="sng" w="12700">
            <a:solidFill>
              <a:srgbClr val="500000"/>
            </a:solidFill>
            <a:prstDash val="dash"/>
            <a:round/>
            <a:headEnd len="med" w="med" type="triangl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32"/>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Science Module</a:t>
            </a:r>
            <a:endParaRPr/>
          </a:p>
        </p:txBody>
      </p:sp>
      <p:sp>
        <p:nvSpPr>
          <p:cNvPr id="839" name="Google Shape;839;p32"/>
          <p:cNvSpPr/>
          <p:nvPr/>
        </p:nvSpPr>
        <p:spPr>
          <a:xfrm>
            <a:off x="1209259" y="1743357"/>
            <a:ext cx="7729349" cy="3656407"/>
          </a:xfrm>
          <a:prstGeom prst="roundRect">
            <a:avLst>
              <a:gd fmla="val 609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Agent</a:t>
            </a:r>
            <a:endParaRPr/>
          </a:p>
        </p:txBody>
      </p:sp>
      <p:sp>
        <p:nvSpPr>
          <p:cNvPr id="840" name="Google Shape;840;p32"/>
          <p:cNvSpPr/>
          <p:nvPr/>
        </p:nvSpPr>
        <p:spPr>
          <a:xfrm rot="-5400000">
            <a:off x="1101077" y="3792989"/>
            <a:ext cx="2391565" cy="276573"/>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841" name="Google Shape;841;p32"/>
          <p:cNvSpPr/>
          <p:nvPr/>
        </p:nvSpPr>
        <p:spPr>
          <a:xfrm>
            <a:off x="6296631" y="4756710"/>
            <a:ext cx="980428" cy="366408"/>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900">
                <a:solidFill>
                  <a:srgbClr val="000000"/>
                </a:solidFill>
                <a:latin typeface="Arial"/>
                <a:ea typeface="Arial"/>
                <a:cs typeface="Arial"/>
                <a:sym typeface="Arial"/>
              </a:rPr>
              <a:t>Scheduler Module</a:t>
            </a:r>
            <a:endParaRPr/>
          </a:p>
        </p:txBody>
      </p:sp>
      <p:sp>
        <p:nvSpPr>
          <p:cNvPr id="842" name="Google Shape;842;p32"/>
          <p:cNvSpPr/>
          <p:nvPr/>
        </p:nvSpPr>
        <p:spPr>
          <a:xfrm>
            <a:off x="5134111" y="1882600"/>
            <a:ext cx="3698294" cy="1997576"/>
          </a:xfrm>
          <a:prstGeom prst="roundRect">
            <a:avLst>
              <a:gd fmla="val 6097" name="adj"/>
            </a:avLst>
          </a:prstGeom>
          <a:solidFill>
            <a:srgbClr val="FDCBE4"/>
          </a:solidFill>
          <a:ln cap="flat" cmpd="sng" w="127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825">
                <a:solidFill>
                  <a:srgbClr val="000000"/>
                </a:solidFill>
                <a:latin typeface="Arial"/>
                <a:ea typeface="Arial"/>
                <a:cs typeface="Arial"/>
                <a:sym typeface="Arial"/>
              </a:rPr>
              <a:t>Science Module</a:t>
            </a:r>
            <a:endParaRPr/>
          </a:p>
        </p:txBody>
      </p:sp>
      <p:cxnSp>
        <p:nvCxnSpPr>
          <p:cNvPr id="843" name="Google Shape;843;p32"/>
          <p:cNvCxnSpPr/>
          <p:nvPr/>
        </p:nvCxnSpPr>
        <p:spPr>
          <a:xfrm rot="10800000">
            <a:off x="2435146" y="4871354"/>
            <a:ext cx="3854257" cy="773"/>
          </a:xfrm>
          <a:prstGeom prst="straightConnector1">
            <a:avLst/>
          </a:prstGeom>
          <a:noFill/>
          <a:ln cap="flat" cmpd="sng" w="12700">
            <a:solidFill>
              <a:srgbClr val="500000"/>
            </a:solidFill>
            <a:prstDash val="dot"/>
            <a:round/>
            <a:headEnd len="med" w="med" type="triangle"/>
            <a:tailEnd len="sm" w="sm" type="none"/>
          </a:ln>
        </p:spPr>
      </p:cxnSp>
      <p:cxnSp>
        <p:nvCxnSpPr>
          <p:cNvPr id="844" name="Google Shape;844;p32"/>
          <p:cNvCxnSpPr/>
          <p:nvPr/>
        </p:nvCxnSpPr>
        <p:spPr>
          <a:xfrm rot="10800000">
            <a:off x="2426221" y="4990397"/>
            <a:ext cx="3870410" cy="0"/>
          </a:xfrm>
          <a:prstGeom prst="straightConnector1">
            <a:avLst/>
          </a:prstGeom>
          <a:noFill/>
          <a:ln cap="flat" cmpd="sng" w="12700">
            <a:solidFill>
              <a:srgbClr val="500000"/>
            </a:solidFill>
            <a:prstDash val="dot"/>
            <a:round/>
            <a:headEnd len="sm" w="sm" type="none"/>
            <a:tailEnd len="med" w="med" type="triangle"/>
          </a:ln>
        </p:spPr>
      </p:cxnSp>
      <p:sp>
        <p:nvSpPr>
          <p:cNvPr id="845" name="Google Shape;845;p32"/>
          <p:cNvSpPr/>
          <p:nvPr/>
        </p:nvSpPr>
        <p:spPr>
          <a:xfrm>
            <a:off x="1883365" y="2107527"/>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846" name="Google Shape;846;p32"/>
          <p:cNvSpPr/>
          <p:nvPr/>
        </p:nvSpPr>
        <p:spPr>
          <a:xfrm>
            <a:off x="3336145" y="2107105"/>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847" name="Google Shape;847;p32"/>
          <p:cNvCxnSpPr>
            <a:stCxn id="846" idx="1"/>
            <a:endCxn id="845" idx="3"/>
          </p:cNvCxnSpPr>
          <p:nvPr/>
        </p:nvCxnSpPr>
        <p:spPr>
          <a:xfrm flipH="1">
            <a:off x="2737645" y="2251762"/>
            <a:ext cx="598500" cy="300"/>
          </a:xfrm>
          <a:prstGeom prst="straightConnector1">
            <a:avLst/>
          </a:prstGeom>
          <a:noFill/>
          <a:ln cap="flat" cmpd="sng" w="12700">
            <a:solidFill>
              <a:srgbClr val="500000"/>
            </a:solidFill>
            <a:prstDash val="solid"/>
            <a:round/>
            <a:headEnd len="med" w="med" type="triangle"/>
            <a:tailEnd len="sm" w="sm" type="none"/>
          </a:ln>
        </p:spPr>
      </p:cxnSp>
      <p:cxnSp>
        <p:nvCxnSpPr>
          <p:cNvPr id="848" name="Google Shape;848;p32"/>
          <p:cNvCxnSpPr/>
          <p:nvPr/>
        </p:nvCxnSpPr>
        <p:spPr>
          <a:xfrm>
            <a:off x="2301785" y="2396417"/>
            <a:ext cx="0" cy="339075"/>
          </a:xfrm>
          <a:prstGeom prst="straightConnector1">
            <a:avLst/>
          </a:prstGeom>
          <a:noFill/>
          <a:ln cap="flat" cmpd="sng" w="12700">
            <a:solidFill>
              <a:srgbClr val="500000"/>
            </a:solidFill>
            <a:prstDash val="dot"/>
            <a:round/>
            <a:headEnd len="sm" w="sm" type="none"/>
            <a:tailEnd len="med" w="med" type="triangle"/>
          </a:ln>
        </p:spPr>
      </p:cxnSp>
      <p:sp>
        <p:nvSpPr>
          <p:cNvPr id="849" name="Google Shape;849;p32"/>
          <p:cNvSpPr/>
          <p:nvPr/>
        </p:nvSpPr>
        <p:spPr>
          <a:xfrm>
            <a:off x="1790869" y="1860474"/>
            <a:ext cx="2460880" cy="676916"/>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Module</a:t>
            </a:r>
            <a:endParaRPr/>
          </a:p>
        </p:txBody>
      </p:sp>
      <p:sp>
        <p:nvSpPr>
          <p:cNvPr id="850" name="Google Shape;850;p32"/>
          <p:cNvSpPr txBox="1"/>
          <p:nvPr/>
        </p:nvSpPr>
        <p:spPr>
          <a:xfrm>
            <a:off x="2737634" y="2029863"/>
            <a:ext cx="57248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851" name="Google Shape;851;p32"/>
          <p:cNvSpPr txBox="1"/>
          <p:nvPr/>
        </p:nvSpPr>
        <p:spPr>
          <a:xfrm>
            <a:off x="2261891" y="2378719"/>
            <a:ext cx="965741"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-Environment Events</a:t>
            </a:r>
            <a:endParaRPr/>
          </a:p>
        </p:txBody>
      </p:sp>
      <p:sp>
        <p:nvSpPr>
          <p:cNvPr id="852" name="Google Shape;852;p32"/>
          <p:cNvSpPr txBox="1"/>
          <p:nvPr/>
        </p:nvSpPr>
        <p:spPr>
          <a:xfrm>
            <a:off x="2589994" y="2630105"/>
            <a:ext cx="1360871"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Data (from self or in)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a:t>
            </a:r>
            <a:endParaRPr/>
          </a:p>
        </p:txBody>
      </p:sp>
      <p:sp>
        <p:nvSpPr>
          <p:cNvPr id="853" name="Google Shape;853;p32"/>
          <p:cNvSpPr txBox="1"/>
          <p:nvPr/>
        </p:nvSpPr>
        <p:spPr>
          <a:xfrm>
            <a:off x="2624985" y="4559731"/>
            <a:ext cx="1250110"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(in)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(in)</a:t>
            </a:r>
            <a:endParaRPr/>
          </a:p>
        </p:txBody>
      </p:sp>
      <p:sp>
        <p:nvSpPr>
          <p:cNvPr id="854" name="Google Shape;854;p32"/>
          <p:cNvSpPr txBox="1"/>
          <p:nvPr/>
        </p:nvSpPr>
        <p:spPr>
          <a:xfrm>
            <a:off x="2624292" y="4971458"/>
            <a:ext cx="1108361"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-Tasks (for self or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Results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(out)</a:t>
            </a:r>
            <a:endParaRPr/>
          </a:p>
        </p:txBody>
      </p:sp>
      <p:cxnSp>
        <p:nvCxnSpPr>
          <p:cNvPr id="855" name="Google Shape;855;p32"/>
          <p:cNvCxnSpPr>
            <a:endCxn id="856" idx="1"/>
          </p:cNvCxnSpPr>
          <p:nvPr/>
        </p:nvCxnSpPr>
        <p:spPr>
          <a:xfrm flipH="1" rot="10800000">
            <a:off x="2435270" y="2265835"/>
            <a:ext cx="2976000" cy="665100"/>
          </a:xfrm>
          <a:prstGeom prst="bentConnector3">
            <a:avLst>
              <a:gd fmla="val 66023" name="adj1"/>
            </a:avLst>
          </a:prstGeom>
          <a:noFill/>
          <a:ln cap="flat" cmpd="sng" w="12700">
            <a:solidFill>
              <a:srgbClr val="500000"/>
            </a:solidFill>
            <a:prstDash val="dot"/>
            <a:round/>
            <a:headEnd len="sm" w="sm" type="none"/>
            <a:tailEnd len="med" w="med" type="triangle"/>
          </a:ln>
        </p:spPr>
      </p:cxnSp>
      <p:sp>
        <p:nvSpPr>
          <p:cNvPr id="856" name="Google Shape;856;p32"/>
          <p:cNvSpPr/>
          <p:nvPr/>
        </p:nvSpPr>
        <p:spPr>
          <a:xfrm>
            <a:off x="5411270" y="2118423"/>
            <a:ext cx="862659" cy="294823"/>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On-board Processor</a:t>
            </a:r>
            <a:endParaRPr/>
          </a:p>
        </p:txBody>
      </p:sp>
      <p:sp>
        <p:nvSpPr>
          <p:cNvPr id="857" name="Google Shape;857;p32"/>
          <p:cNvSpPr/>
          <p:nvPr/>
        </p:nvSpPr>
        <p:spPr>
          <a:xfrm>
            <a:off x="7697722" y="3186684"/>
            <a:ext cx="871742" cy="365858"/>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Science Value Model</a:t>
            </a:r>
            <a:endParaRPr/>
          </a:p>
        </p:txBody>
      </p:sp>
      <p:sp>
        <p:nvSpPr>
          <p:cNvPr id="858" name="Google Shape;858;p32"/>
          <p:cNvSpPr/>
          <p:nvPr/>
        </p:nvSpPr>
        <p:spPr>
          <a:xfrm>
            <a:off x="7703590" y="2516785"/>
            <a:ext cx="862659" cy="382601"/>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Science Predictive Models</a:t>
            </a:r>
            <a:endParaRPr/>
          </a:p>
        </p:txBody>
      </p:sp>
      <p:sp>
        <p:nvSpPr>
          <p:cNvPr id="859" name="Google Shape;859;p32"/>
          <p:cNvSpPr txBox="1"/>
          <p:nvPr/>
        </p:nvSpPr>
        <p:spPr>
          <a:xfrm>
            <a:off x="6786228" y="3393739"/>
            <a:ext cx="644597"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a:t>
            </a:r>
            <a:endParaRPr/>
          </a:p>
          <a:p>
            <a:pPr indent="0" lvl="0" marL="0" marR="0" rtl="0" algn="l">
              <a:spcBef>
                <a:spcPts val="0"/>
              </a:spcBef>
              <a:spcAft>
                <a:spcPts val="0"/>
              </a:spcAft>
              <a:buNone/>
            </a:pPr>
            <a:r>
              <a:t/>
            </a:r>
            <a:endParaRPr i="1" sz="525">
              <a:solidFill>
                <a:srgbClr val="595959"/>
              </a:solidFill>
              <a:latin typeface="Arial"/>
              <a:ea typeface="Arial"/>
              <a:cs typeface="Arial"/>
              <a:sym typeface="Arial"/>
            </a:endParaRPr>
          </a:p>
        </p:txBody>
      </p:sp>
      <p:sp>
        <p:nvSpPr>
          <p:cNvPr id="860" name="Google Shape;860;p32"/>
          <p:cNvSpPr/>
          <p:nvPr/>
        </p:nvSpPr>
        <p:spPr>
          <a:xfrm>
            <a:off x="6412775" y="2548466"/>
            <a:ext cx="862659" cy="382601"/>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Science data-base</a:t>
            </a:r>
            <a:endParaRPr/>
          </a:p>
        </p:txBody>
      </p:sp>
      <p:cxnSp>
        <p:nvCxnSpPr>
          <p:cNvPr id="861" name="Google Shape;861;p32"/>
          <p:cNvCxnSpPr>
            <a:stCxn id="857" idx="1"/>
            <a:endCxn id="841" idx="0"/>
          </p:cNvCxnSpPr>
          <p:nvPr/>
        </p:nvCxnSpPr>
        <p:spPr>
          <a:xfrm flipH="1">
            <a:off x="6786922" y="3369613"/>
            <a:ext cx="910800" cy="1387200"/>
          </a:xfrm>
          <a:prstGeom prst="bentConnector2">
            <a:avLst/>
          </a:prstGeom>
          <a:noFill/>
          <a:ln cap="flat" cmpd="sng" w="12700">
            <a:solidFill>
              <a:srgbClr val="500000"/>
            </a:solidFill>
            <a:prstDash val="dot"/>
            <a:round/>
            <a:headEnd len="sm" w="sm" type="none"/>
            <a:tailEnd len="med" w="med" type="triangle"/>
          </a:ln>
        </p:spPr>
      </p:cxnSp>
      <p:cxnSp>
        <p:nvCxnSpPr>
          <p:cNvPr id="862" name="Google Shape;862;p32"/>
          <p:cNvCxnSpPr>
            <a:stCxn id="858" idx="2"/>
            <a:endCxn id="857" idx="0"/>
          </p:cNvCxnSpPr>
          <p:nvPr/>
        </p:nvCxnSpPr>
        <p:spPr>
          <a:xfrm flipH="1">
            <a:off x="8133720" y="2899386"/>
            <a:ext cx="1200" cy="287400"/>
          </a:xfrm>
          <a:prstGeom prst="straightConnector1">
            <a:avLst/>
          </a:prstGeom>
          <a:noFill/>
          <a:ln cap="flat" cmpd="sng" w="12700">
            <a:solidFill>
              <a:srgbClr val="500000"/>
            </a:solidFill>
            <a:prstDash val="dot"/>
            <a:round/>
            <a:headEnd len="med" w="med" type="triangle"/>
            <a:tailEnd len="med" w="med" type="triangle"/>
          </a:ln>
        </p:spPr>
      </p:cxnSp>
      <p:cxnSp>
        <p:nvCxnSpPr>
          <p:cNvPr id="863" name="Google Shape;863;p32"/>
          <p:cNvCxnSpPr>
            <a:stCxn id="860" idx="2"/>
          </p:cNvCxnSpPr>
          <p:nvPr/>
        </p:nvCxnSpPr>
        <p:spPr>
          <a:xfrm flipH="1" rot="-5400000">
            <a:off x="7130455" y="2644717"/>
            <a:ext cx="280800" cy="853500"/>
          </a:xfrm>
          <a:prstGeom prst="bentConnector2">
            <a:avLst/>
          </a:prstGeom>
          <a:noFill/>
          <a:ln cap="flat" cmpd="sng" w="12700">
            <a:solidFill>
              <a:srgbClr val="500000"/>
            </a:solidFill>
            <a:prstDash val="dot"/>
            <a:round/>
            <a:headEnd len="sm" w="sm" type="none"/>
            <a:tailEnd len="med" w="med" type="triangle"/>
          </a:ln>
        </p:spPr>
      </p:cxnSp>
      <p:sp>
        <p:nvSpPr>
          <p:cNvPr id="864" name="Google Shape;864;p32"/>
          <p:cNvSpPr txBox="1"/>
          <p:nvPr/>
        </p:nvSpPr>
        <p:spPr>
          <a:xfrm>
            <a:off x="6816178" y="2971751"/>
            <a:ext cx="97522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-Mission Requirements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-Past measurement data</a:t>
            </a:r>
            <a:endParaRPr/>
          </a:p>
        </p:txBody>
      </p:sp>
      <p:cxnSp>
        <p:nvCxnSpPr>
          <p:cNvPr id="865" name="Google Shape;865;p32"/>
          <p:cNvCxnSpPr>
            <a:stCxn id="856" idx="3"/>
            <a:endCxn id="860" idx="0"/>
          </p:cNvCxnSpPr>
          <p:nvPr/>
        </p:nvCxnSpPr>
        <p:spPr>
          <a:xfrm>
            <a:off x="6273929" y="2265835"/>
            <a:ext cx="570300" cy="282600"/>
          </a:xfrm>
          <a:prstGeom prst="bentConnector2">
            <a:avLst/>
          </a:prstGeom>
          <a:noFill/>
          <a:ln cap="flat" cmpd="sng" w="12700">
            <a:solidFill>
              <a:srgbClr val="500000"/>
            </a:solidFill>
            <a:prstDash val="dot"/>
            <a:round/>
            <a:headEnd len="sm" w="sm" type="none"/>
            <a:tailEnd len="med" w="med" type="triangle"/>
          </a:ln>
        </p:spPr>
      </p:cxnSp>
      <p:cxnSp>
        <p:nvCxnSpPr>
          <p:cNvPr id="866" name="Google Shape;866;p32"/>
          <p:cNvCxnSpPr>
            <a:endCxn id="860" idx="1"/>
          </p:cNvCxnSpPr>
          <p:nvPr/>
        </p:nvCxnSpPr>
        <p:spPr>
          <a:xfrm flipH="1" rot="10800000">
            <a:off x="2426075" y="2739767"/>
            <a:ext cx="3986700" cy="191400"/>
          </a:xfrm>
          <a:prstGeom prst="bentConnector3">
            <a:avLst>
              <a:gd fmla="val 49506" name="adj1"/>
            </a:avLst>
          </a:prstGeom>
          <a:noFill/>
          <a:ln cap="flat" cmpd="sng" w="12700">
            <a:solidFill>
              <a:srgbClr val="500000"/>
            </a:solidFill>
            <a:prstDash val="dot"/>
            <a:round/>
            <a:headEnd len="sm" w="sm" type="none"/>
            <a:tailEnd len="med" w="med" type="triangle"/>
          </a:ln>
        </p:spPr>
      </p:cxnSp>
      <p:sp>
        <p:nvSpPr>
          <p:cNvPr id="867" name="Google Shape;867;p32"/>
          <p:cNvSpPr/>
          <p:nvPr/>
        </p:nvSpPr>
        <p:spPr>
          <a:xfrm>
            <a:off x="6997891" y="2065735"/>
            <a:ext cx="862659" cy="382601"/>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Science “reasoning”</a:t>
            </a:r>
            <a:endParaRPr/>
          </a:p>
        </p:txBody>
      </p:sp>
      <p:cxnSp>
        <p:nvCxnSpPr>
          <p:cNvPr id="868" name="Google Shape;868;p32"/>
          <p:cNvCxnSpPr>
            <a:stCxn id="867" idx="3"/>
            <a:endCxn id="858" idx="0"/>
          </p:cNvCxnSpPr>
          <p:nvPr/>
        </p:nvCxnSpPr>
        <p:spPr>
          <a:xfrm>
            <a:off x="7860550" y="2257036"/>
            <a:ext cx="274500" cy="259800"/>
          </a:xfrm>
          <a:prstGeom prst="bentConnector2">
            <a:avLst/>
          </a:prstGeom>
          <a:noFill/>
          <a:ln cap="flat" cmpd="sng" w="12700">
            <a:solidFill>
              <a:srgbClr val="500000"/>
            </a:solidFill>
            <a:prstDash val="dot"/>
            <a:round/>
            <a:headEnd len="med" w="med" type="triangle"/>
            <a:tailEnd len="med" w="med" type="triangle"/>
          </a:ln>
        </p:spPr>
      </p:cxnSp>
      <p:sp>
        <p:nvSpPr>
          <p:cNvPr id="869" name="Google Shape;869;p32"/>
          <p:cNvSpPr txBox="1"/>
          <p:nvPr/>
        </p:nvSpPr>
        <p:spPr>
          <a:xfrm>
            <a:off x="6296630" y="2131787"/>
            <a:ext cx="695435"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-Processed data</a:t>
            </a:r>
            <a:endParaRPr/>
          </a:p>
        </p:txBody>
      </p:sp>
      <p:sp>
        <p:nvSpPr>
          <p:cNvPr id="870" name="Google Shape;870;p32"/>
          <p:cNvSpPr txBox="1"/>
          <p:nvPr/>
        </p:nvSpPr>
        <p:spPr>
          <a:xfrm>
            <a:off x="8124612" y="2282291"/>
            <a:ext cx="66659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-Model req/results</a:t>
            </a:r>
            <a:endParaRPr/>
          </a:p>
        </p:txBody>
      </p:sp>
      <p:sp>
        <p:nvSpPr>
          <p:cNvPr id="871" name="Google Shape;871;p32"/>
          <p:cNvSpPr txBox="1"/>
          <p:nvPr/>
        </p:nvSpPr>
        <p:spPr>
          <a:xfrm>
            <a:off x="8181772" y="2931067"/>
            <a:ext cx="69543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-Model req/results</a:t>
            </a:r>
            <a:endParaRPr/>
          </a:p>
        </p:txBody>
      </p:sp>
      <p:sp>
        <p:nvSpPr>
          <p:cNvPr id="872" name="Google Shape;872;p32"/>
          <p:cNvSpPr txBox="1"/>
          <p:nvPr/>
        </p:nvSpPr>
        <p:spPr>
          <a:xfrm>
            <a:off x="7233111" y="2519817"/>
            <a:ext cx="695435"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-Past data</a:t>
            </a:r>
            <a:endParaRPr/>
          </a:p>
        </p:txBody>
      </p:sp>
      <p:cxnSp>
        <p:nvCxnSpPr>
          <p:cNvPr id="873" name="Google Shape;873;p32"/>
          <p:cNvCxnSpPr/>
          <p:nvPr/>
        </p:nvCxnSpPr>
        <p:spPr>
          <a:xfrm flipH="1" rot="10800000">
            <a:off x="7275050" y="2451416"/>
            <a:ext cx="360900" cy="218400"/>
          </a:xfrm>
          <a:prstGeom prst="bentConnector3">
            <a:avLst>
              <a:gd fmla="val 100357" name="adj1"/>
            </a:avLst>
          </a:prstGeom>
          <a:noFill/>
          <a:ln cap="flat" cmpd="sng" w="12700">
            <a:solidFill>
              <a:srgbClr val="500000"/>
            </a:solidFill>
            <a:prstDash val="dot"/>
            <a:round/>
            <a:headEnd len="sm" w="sm" type="none"/>
            <a:tailEnd len="med" w="med" type="triangle"/>
          </a:ln>
        </p:spPr>
      </p:cxnSp>
      <p:cxnSp>
        <p:nvCxnSpPr>
          <p:cNvPr id="874" name="Google Shape;874;p32"/>
          <p:cNvCxnSpPr>
            <a:stCxn id="856" idx="2"/>
          </p:cNvCxnSpPr>
          <p:nvPr/>
        </p:nvCxnSpPr>
        <p:spPr>
          <a:xfrm flipH="1" rot="-5400000">
            <a:off x="6335799" y="1920046"/>
            <a:ext cx="868800" cy="1855200"/>
          </a:xfrm>
          <a:prstGeom prst="bentConnector2">
            <a:avLst/>
          </a:prstGeom>
          <a:noFill/>
          <a:ln cap="flat" cmpd="sng" w="12700">
            <a:solidFill>
              <a:srgbClr val="500000"/>
            </a:solidFill>
            <a:prstDash val="dot"/>
            <a:round/>
            <a:headEnd len="sm" w="sm" type="none"/>
            <a:tailEnd len="med" w="med" type="triangle"/>
          </a:ln>
        </p:spPr>
      </p:cxnSp>
      <p:sp>
        <p:nvSpPr>
          <p:cNvPr id="875" name="Google Shape;875;p32"/>
          <p:cNvSpPr txBox="1"/>
          <p:nvPr/>
        </p:nvSpPr>
        <p:spPr>
          <a:xfrm>
            <a:off x="5339670" y="2899386"/>
            <a:ext cx="654717"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-Proposed Measurement Requests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-Proposed Information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Requests</a:t>
            </a:r>
            <a:endParaRPr/>
          </a:p>
        </p:txBody>
      </p:sp>
      <p:cxnSp>
        <p:nvCxnSpPr>
          <p:cNvPr id="876" name="Google Shape;876;p32"/>
          <p:cNvCxnSpPr/>
          <p:nvPr/>
        </p:nvCxnSpPr>
        <p:spPr>
          <a:xfrm rot="10800000">
            <a:off x="1018450" y="4254387"/>
            <a:ext cx="1139501" cy="0"/>
          </a:xfrm>
          <a:prstGeom prst="straightConnector1">
            <a:avLst/>
          </a:prstGeom>
          <a:noFill/>
          <a:ln cap="flat" cmpd="sng" w="12700">
            <a:solidFill>
              <a:srgbClr val="500000"/>
            </a:solidFill>
            <a:prstDash val="dash"/>
            <a:round/>
            <a:headEnd len="sm" w="sm" type="none"/>
            <a:tailEnd len="med" w="med" type="triangle"/>
          </a:ln>
        </p:spPr>
      </p:cxnSp>
      <p:cxnSp>
        <p:nvCxnSpPr>
          <p:cNvPr id="877" name="Google Shape;877;p32"/>
          <p:cNvCxnSpPr/>
          <p:nvPr/>
        </p:nvCxnSpPr>
        <p:spPr>
          <a:xfrm rot="10800000">
            <a:off x="1035943" y="4858331"/>
            <a:ext cx="1122628" cy="0"/>
          </a:xfrm>
          <a:prstGeom prst="straightConnector1">
            <a:avLst/>
          </a:prstGeom>
          <a:noFill/>
          <a:ln cap="flat" cmpd="sng" w="12700">
            <a:solidFill>
              <a:srgbClr val="500000"/>
            </a:solidFill>
            <a:prstDash val="dash"/>
            <a:round/>
            <a:headEnd len="med" w="med" type="triangle"/>
            <a:tailEnd len="sm" w="sm" type="none"/>
          </a:ln>
        </p:spPr>
      </p:cxnSp>
      <p:cxnSp>
        <p:nvCxnSpPr>
          <p:cNvPr id="878" name="Google Shape;878;p32"/>
          <p:cNvCxnSpPr>
            <a:stCxn id="879" idx="2"/>
            <a:endCxn id="845" idx="1"/>
          </p:cNvCxnSpPr>
          <p:nvPr/>
        </p:nvCxnSpPr>
        <p:spPr>
          <a:xfrm>
            <a:off x="1030459" y="2251761"/>
            <a:ext cx="852900" cy="600"/>
          </a:xfrm>
          <a:prstGeom prst="bentConnector3">
            <a:avLst>
              <a:gd fmla="val 50000" name="adj1"/>
            </a:avLst>
          </a:prstGeom>
          <a:noFill/>
          <a:ln cap="flat" cmpd="sng" w="12700">
            <a:solidFill>
              <a:srgbClr val="500000"/>
            </a:solidFill>
            <a:prstDash val="dash"/>
            <a:round/>
            <a:headEnd len="sm" w="sm" type="none"/>
            <a:tailEnd len="med" w="med" type="triangle"/>
          </a:ln>
        </p:spPr>
      </p:cxnSp>
      <p:sp>
        <p:nvSpPr>
          <p:cNvPr id="880" name="Google Shape;880;p32"/>
          <p:cNvSpPr/>
          <p:nvPr/>
        </p:nvSpPr>
        <p:spPr>
          <a:xfrm rot="-5400000">
            <a:off x="296722" y="3159754"/>
            <a:ext cx="1069305" cy="37454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Environment</a:t>
            </a:r>
            <a:endParaRPr/>
          </a:p>
        </p:txBody>
      </p:sp>
      <p:sp>
        <p:nvSpPr>
          <p:cNvPr id="881" name="Google Shape;881;p32"/>
          <p:cNvSpPr/>
          <p:nvPr/>
        </p:nvSpPr>
        <p:spPr>
          <a:xfrm rot="-5400000">
            <a:off x="234906" y="4431574"/>
            <a:ext cx="1203154" cy="398918"/>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Other Agents</a:t>
            </a:r>
            <a:endParaRPr/>
          </a:p>
        </p:txBody>
      </p:sp>
      <p:sp>
        <p:nvSpPr>
          <p:cNvPr id="879" name="Google Shape;879;p32"/>
          <p:cNvSpPr/>
          <p:nvPr/>
        </p:nvSpPr>
        <p:spPr>
          <a:xfrm rot="-5400000">
            <a:off x="391710" y="2025062"/>
            <a:ext cx="824102" cy="45339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Sim Manager</a:t>
            </a:r>
            <a:endParaRPr/>
          </a:p>
        </p:txBody>
      </p:sp>
      <p:cxnSp>
        <p:nvCxnSpPr>
          <p:cNvPr id="882" name="Google Shape;882;p32"/>
          <p:cNvCxnSpPr>
            <a:endCxn id="880" idx="2"/>
          </p:cNvCxnSpPr>
          <p:nvPr/>
        </p:nvCxnSpPr>
        <p:spPr>
          <a:xfrm rot="10800000">
            <a:off x="1018648" y="3347028"/>
            <a:ext cx="1140000" cy="0"/>
          </a:xfrm>
          <a:prstGeom prst="straightConnector1">
            <a:avLst/>
          </a:prstGeom>
          <a:noFill/>
          <a:ln cap="flat" cmpd="sng" w="12700">
            <a:solidFill>
              <a:srgbClr val="500000"/>
            </a:solidFill>
            <a:prstDash val="dash"/>
            <a:round/>
            <a:headEnd len="med" w="med" type="triangle"/>
            <a:tailEnd len="sm" w="sm" type="none"/>
          </a:ln>
        </p:spPr>
      </p:cxnSp>
      <p:cxnSp>
        <p:nvCxnSpPr>
          <p:cNvPr id="883" name="Google Shape;883;p32"/>
          <p:cNvCxnSpPr/>
          <p:nvPr/>
        </p:nvCxnSpPr>
        <p:spPr>
          <a:xfrm flipH="1" rot="10800000">
            <a:off x="6412775" y="3476467"/>
            <a:ext cx="373453" cy="1145356"/>
          </a:xfrm>
          <a:prstGeom prst="straightConnector1">
            <a:avLst/>
          </a:prstGeom>
          <a:noFill/>
          <a:ln cap="flat" cmpd="sng" w="9525">
            <a:solidFill>
              <a:srgbClr val="FF0000"/>
            </a:solidFill>
            <a:prstDash val="solid"/>
            <a:round/>
            <a:headEnd len="sm" w="sm" type="none"/>
            <a:tailEnd len="sm" w="sm" type="none"/>
          </a:ln>
        </p:spPr>
      </p:cxnSp>
      <p:cxnSp>
        <p:nvCxnSpPr>
          <p:cNvPr id="884" name="Google Shape;884;p32"/>
          <p:cNvCxnSpPr/>
          <p:nvPr/>
        </p:nvCxnSpPr>
        <p:spPr>
          <a:xfrm flipH="1" rot="10800000">
            <a:off x="5004490" y="3476467"/>
            <a:ext cx="1781738" cy="1142050"/>
          </a:xfrm>
          <a:prstGeom prst="straightConnector1">
            <a:avLst/>
          </a:prstGeom>
          <a:noFill/>
          <a:ln cap="flat" cmpd="sng" w="9525">
            <a:solidFill>
              <a:srgbClr val="FF0000"/>
            </a:solidFill>
            <a:prstDash val="solid"/>
            <a:round/>
            <a:headEnd len="sm" w="sm" type="none"/>
            <a:tailEnd len="sm" w="sm" type="none"/>
          </a:ln>
        </p:spPr>
      </p:cxnSp>
      <p:cxnSp>
        <p:nvCxnSpPr>
          <p:cNvPr id="885" name="Google Shape;885;p32"/>
          <p:cNvCxnSpPr/>
          <p:nvPr/>
        </p:nvCxnSpPr>
        <p:spPr>
          <a:xfrm flipH="1" rot="10800000">
            <a:off x="5004490" y="3476467"/>
            <a:ext cx="1781738" cy="87942"/>
          </a:xfrm>
          <a:prstGeom prst="straightConnector1">
            <a:avLst/>
          </a:prstGeom>
          <a:noFill/>
          <a:ln cap="flat" cmpd="sng" w="9525">
            <a:solidFill>
              <a:srgbClr val="FF0000"/>
            </a:solidFill>
            <a:prstDash val="solid"/>
            <a:round/>
            <a:headEnd len="sm" w="sm" type="none"/>
            <a:tailEnd len="sm" w="sm" type="none"/>
          </a:ln>
        </p:spPr>
      </p:cxnSp>
      <p:cxnSp>
        <p:nvCxnSpPr>
          <p:cNvPr id="886" name="Google Shape;886;p32"/>
          <p:cNvCxnSpPr/>
          <p:nvPr/>
        </p:nvCxnSpPr>
        <p:spPr>
          <a:xfrm flipH="1" rot="10800000">
            <a:off x="6429767" y="3476467"/>
            <a:ext cx="356461" cy="87942"/>
          </a:xfrm>
          <a:prstGeom prst="straightConnector1">
            <a:avLst/>
          </a:prstGeom>
          <a:noFill/>
          <a:ln cap="flat" cmpd="sng" w="9525">
            <a:solidFill>
              <a:srgbClr val="FF0000"/>
            </a:solidFill>
            <a:prstDash val="solid"/>
            <a:round/>
            <a:headEnd len="sm" w="sm" type="none"/>
            <a:tailEnd len="sm" w="sm" type="none"/>
          </a:ln>
        </p:spPr>
      </p:cxnSp>
      <p:sp>
        <p:nvSpPr>
          <p:cNvPr id="887" name="Google Shape;887;p32"/>
          <p:cNvSpPr/>
          <p:nvPr/>
        </p:nvSpPr>
        <p:spPr>
          <a:xfrm>
            <a:off x="5004490" y="3564409"/>
            <a:ext cx="1425277" cy="1054107"/>
          </a:xfrm>
          <a:prstGeom prst="rect">
            <a:avLst/>
          </a:prstGeom>
          <a:blipFill rotWithShape="1">
            <a:blip r:embed="rId3">
              <a:alphaModFix/>
            </a:blip>
            <a:stretch>
              <a:fillRect b="-2855" l="0" r="0" t="-2285"/>
            </a:stretch>
          </a:blipFill>
          <a:ln cap="flat" cmpd="sng" w="127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33"/>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Science model Example – Data Quality</a:t>
            </a:r>
            <a:endParaRPr/>
          </a:p>
        </p:txBody>
      </p:sp>
      <p:sp>
        <p:nvSpPr>
          <p:cNvPr id="893" name="Google Shape;893;p33"/>
          <p:cNvSpPr txBox="1"/>
          <p:nvPr>
            <p:ph idx="1" type="body"/>
          </p:nvPr>
        </p:nvSpPr>
        <p:spPr>
          <a:xfrm>
            <a:off x="325678" y="1066800"/>
            <a:ext cx="5004148" cy="5029200"/>
          </a:xfrm>
          <a:prstGeom prst="rect">
            <a:avLst/>
          </a:prstGeom>
          <a:blipFill rotWithShape="1">
            <a:blip r:embed="rId3">
              <a:alphaModFix/>
            </a:blip>
            <a:stretch>
              <a:fillRect b="0" l="-1095" r="0" t="0"/>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Font typeface="Arimo"/>
              <a:buChar char="•"/>
            </a:pPr>
            <a:r>
              <a:rPr lang="en-US"/>
              <a:t> </a:t>
            </a:r>
            <a:endParaRPr/>
          </a:p>
        </p:txBody>
      </p:sp>
      <p:pic>
        <p:nvPicPr>
          <p:cNvPr id="894" name="Google Shape;894;p33"/>
          <p:cNvPicPr preferRelativeResize="0"/>
          <p:nvPr/>
        </p:nvPicPr>
        <p:blipFill rotWithShape="1">
          <a:blip r:embed="rId4">
            <a:alphaModFix/>
          </a:blip>
          <a:srcRect b="0" l="0" r="0" t="0"/>
          <a:stretch/>
        </p:blipFill>
        <p:spPr>
          <a:xfrm>
            <a:off x="5217090" y="2057764"/>
            <a:ext cx="3926910" cy="3219093"/>
          </a:xfrm>
          <a:prstGeom prst="rect">
            <a:avLst/>
          </a:prstGeom>
          <a:noFill/>
          <a:ln>
            <a:noFill/>
          </a:ln>
        </p:spPr>
      </p:pic>
      <p:sp>
        <p:nvSpPr>
          <p:cNvPr id="895" name="Google Shape;895;p33"/>
          <p:cNvSpPr txBox="1"/>
          <p:nvPr/>
        </p:nvSpPr>
        <p:spPr>
          <a:xfrm>
            <a:off x="541752" y="1066800"/>
            <a:ext cx="820767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Science return function has multiple terms capturing data quantity and quality as a function of SNR and spatial/spectral/temporal resolution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34"/>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Science models – Data Quantity</a:t>
            </a:r>
            <a:endParaRPr/>
          </a:p>
        </p:txBody>
      </p:sp>
      <p:sp>
        <p:nvSpPr>
          <p:cNvPr id="901" name="Google Shape;901;p34"/>
          <p:cNvSpPr txBox="1"/>
          <p:nvPr>
            <p:ph idx="1" type="body"/>
          </p:nvPr>
        </p:nvSpPr>
        <p:spPr>
          <a:xfrm>
            <a:off x="325678" y="1066800"/>
            <a:ext cx="5260930" cy="5029200"/>
          </a:xfrm>
          <a:prstGeom prst="rect">
            <a:avLst/>
          </a:prstGeom>
          <a:blipFill rotWithShape="1">
            <a:blip r:embed="rId3">
              <a:alphaModFix/>
            </a:blip>
            <a:stretch>
              <a:fillRect b="0" l="-1042" r="0" t="-484"/>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Font typeface="Arimo"/>
              <a:buChar char="•"/>
            </a:pPr>
            <a:r>
              <a:rPr lang="en-US"/>
              <a:t> </a:t>
            </a:r>
            <a:endParaRPr/>
          </a:p>
        </p:txBody>
      </p:sp>
      <p:pic>
        <p:nvPicPr>
          <p:cNvPr id="902" name="Google Shape;902;p34"/>
          <p:cNvPicPr preferRelativeResize="0"/>
          <p:nvPr/>
        </p:nvPicPr>
        <p:blipFill rotWithShape="1">
          <a:blip r:embed="rId4">
            <a:alphaModFix/>
          </a:blip>
          <a:srcRect b="0" l="0" r="0" t="0"/>
          <a:stretch/>
        </p:blipFill>
        <p:spPr>
          <a:xfrm>
            <a:off x="5473874" y="1066800"/>
            <a:ext cx="3670126" cy="3075091"/>
          </a:xfrm>
          <a:prstGeom prst="rect">
            <a:avLst/>
          </a:prstGeom>
          <a:noFill/>
          <a:ln>
            <a:noFill/>
          </a:ln>
        </p:spPr>
      </p:pic>
      <p:pic>
        <p:nvPicPr>
          <p:cNvPr id="903" name="Google Shape;903;p34"/>
          <p:cNvPicPr preferRelativeResize="0"/>
          <p:nvPr/>
        </p:nvPicPr>
        <p:blipFill rotWithShape="1">
          <a:blip r:embed="rId5">
            <a:alphaModFix/>
          </a:blip>
          <a:srcRect b="0" l="0" r="0" t="0"/>
          <a:stretch/>
        </p:blipFill>
        <p:spPr>
          <a:xfrm>
            <a:off x="1836744" y="4208697"/>
            <a:ext cx="5559224" cy="26493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35"/>
          <p:cNvSpPr/>
          <p:nvPr/>
        </p:nvSpPr>
        <p:spPr>
          <a:xfrm>
            <a:off x="1209259" y="1743357"/>
            <a:ext cx="7729349" cy="3656407"/>
          </a:xfrm>
          <a:prstGeom prst="roundRect">
            <a:avLst>
              <a:gd fmla="val 609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Agent</a:t>
            </a:r>
            <a:endParaRPr/>
          </a:p>
        </p:txBody>
      </p:sp>
      <p:sp>
        <p:nvSpPr>
          <p:cNvPr id="910" name="Google Shape;910;p35"/>
          <p:cNvSpPr/>
          <p:nvPr/>
        </p:nvSpPr>
        <p:spPr>
          <a:xfrm>
            <a:off x="5134111" y="1882600"/>
            <a:ext cx="3698294" cy="1997576"/>
          </a:xfrm>
          <a:prstGeom prst="roundRect">
            <a:avLst>
              <a:gd fmla="val 6097" name="adj"/>
            </a:avLst>
          </a:prstGeom>
          <a:solidFill>
            <a:srgbClr val="FDCBE4"/>
          </a:solidFill>
          <a:ln cap="flat" cmpd="sng" w="127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825">
                <a:solidFill>
                  <a:srgbClr val="000000"/>
                </a:solidFill>
                <a:latin typeface="Arial"/>
                <a:ea typeface="Arial"/>
                <a:cs typeface="Arial"/>
                <a:sym typeface="Arial"/>
              </a:rPr>
              <a:t>Science Module</a:t>
            </a:r>
            <a:endParaRPr/>
          </a:p>
        </p:txBody>
      </p:sp>
      <p:sp>
        <p:nvSpPr>
          <p:cNvPr id="911" name="Google Shape;911;p35"/>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Science Module – Chl example</a:t>
            </a:r>
            <a:endParaRPr/>
          </a:p>
        </p:txBody>
      </p:sp>
      <p:sp>
        <p:nvSpPr>
          <p:cNvPr id="912" name="Google Shape;912;p35"/>
          <p:cNvSpPr/>
          <p:nvPr/>
        </p:nvSpPr>
        <p:spPr>
          <a:xfrm rot="-5400000">
            <a:off x="1101077" y="3792989"/>
            <a:ext cx="2391565" cy="276573"/>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913" name="Google Shape;913;p35"/>
          <p:cNvSpPr/>
          <p:nvPr/>
        </p:nvSpPr>
        <p:spPr>
          <a:xfrm>
            <a:off x="6296631" y="4756710"/>
            <a:ext cx="980428" cy="366408"/>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900">
                <a:solidFill>
                  <a:srgbClr val="000000"/>
                </a:solidFill>
                <a:latin typeface="Arial"/>
                <a:ea typeface="Arial"/>
                <a:cs typeface="Arial"/>
                <a:sym typeface="Arial"/>
              </a:rPr>
              <a:t>Scheduler Module</a:t>
            </a:r>
            <a:endParaRPr/>
          </a:p>
        </p:txBody>
      </p:sp>
      <p:cxnSp>
        <p:nvCxnSpPr>
          <p:cNvPr id="914" name="Google Shape;914;p35"/>
          <p:cNvCxnSpPr/>
          <p:nvPr/>
        </p:nvCxnSpPr>
        <p:spPr>
          <a:xfrm rot="10800000">
            <a:off x="2435146" y="4871354"/>
            <a:ext cx="3854257" cy="773"/>
          </a:xfrm>
          <a:prstGeom prst="straightConnector1">
            <a:avLst/>
          </a:prstGeom>
          <a:noFill/>
          <a:ln cap="flat" cmpd="sng" w="12700">
            <a:solidFill>
              <a:srgbClr val="500000"/>
            </a:solidFill>
            <a:prstDash val="dot"/>
            <a:round/>
            <a:headEnd len="med" w="med" type="triangle"/>
            <a:tailEnd len="sm" w="sm" type="none"/>
          </a:ln>
        </p:spPr>
      </p:cxnSp>
      <p:cxnSp>
        <p:nvCxnSpPr>
          <p:cNvPr id="915" name="Google Shape;915;p35"/>
          <p:cNvCxnSpPr/>
          <p:nvPr/>
        </p:nvCxnSpPr>
        <p:spPr>
          <a:xfrm rot="10800000">
            <a:off x="2426221" y="4990397"/>
            <a:ext cx="3870410" cy="0"/>
          </a:xfrm>
          <a:prstGeom prst="straightConnector1">
            <a:avLst/>
          </a:prstGeom>
          <a:noFill/>
          <a:ln cap="flat" cmpd="sng" w="12700">
            <a:solidFill>
              <a:srgbClr val="500000"/>
            </a:solidFill>
            <a:prstDash val="dot"/>
            <a:round/>
            <a:headEnd len="sm" w="sm" type="none"/>
            <a:tailEnd len="med" w="med" type="triangle"/>
          </a:ln>
        </p:spPr>
      </p:cxnSp>
      <p:sp>
        <p:nvSpPr>
          <p:cNvPr id="916" name="Google Shape;916;p35"/>
          <p:cNvSpPr/>
          <p:nvPr/>
        </p:nvSpPr>
        <p:spPr>
          <a:xfrm>
            <a:off x="1883365" y="2107527"/>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917" name="Google Shape;917;p35"/>
          <p:cNvSpPr/>
          <p:nvPr/>
        </p:nvSpPr>
        <p:spPr>
          <a:xfrm>
            <a:off x="3336145" y="2107105"/>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918" name="Google Shape;918;p35"/>
          <p:cNvCxnSpPr>
            <a:stCxn id="917" idx="1"/>
            <a:endCxn id="916" idx="3"/>
          </p:cNvCxnSpPr>
          <p:nvPr/>
        </p:nvCxnSpPr>
        <p:spPr>
          <a:xfrm flipH="1">
            <a:off x="2737645" y="2251762"/>
            <a:ext cx="598500" cy="300"/>
          </a:xfrm>
          <a:prstGeom prst="straightConnector1">
            <a:avLst/>
          </a:prstGeom>
          <a:noFill/>
          <a:ln cap="flat" cmpd="sng" w="12700">
            <a:solidFill>
              <a:srgbClr val="500000"/>
            </a:solidFill>
            <a:prstDash val="solid"/>
            <a:round/>
            <a:headEnd len="med" w="med" type="triangle"/>
            <a:tailEnd len="sm" w="sm" type="none"/>
          </a:ln>
        </p:spPr>
      </p:cxnSp>
      <p:cxnSp>
        <p:nvCxnSpPr>
          <p:cNvPr id="919" name="Google Shape;919;p35"/>
          <p:cNvCxnSpPr/>
          <p:nvPr/>
        </p:nvCxnSpPr>
        <p:spPr>
          <a:xfrm>
            <a:off x="2301785" y="2396417"/>
            <a:ext cx="0" cy="339075"/>
          </a:xfrm>
          <a:prstGeom prst="straightConnector1">
            <a:avLst/>
          </a:prstGeom>
          <a:noFill/>
          <a:ln cap="flat" cmpd="sng" w="12700">
            <a:solidFill>
              <a:srgbClr val="500000"/>
            </a:solidFill>
            <a:prstDash val="dot"/>
            <a:round/>
            <a:headEnd len="sm" w="sm" type="none"/>
            <a:tailEnd len="med" w="med" type="triangle"/>
          </a:ln>
        </p:spPr>
      </p:cxnSp>
      <p:sp>
        <p:nvSpPr>
          <p:cNvPr id="920" name="Google Shape;920;p35"/>
          <p:cNvSpPr/>
          <p:nvPr/>
        </p:nvSpPr>
        <p:spPr>
          <a:xfrm>
            <a:off x="1790869" y="1860474"/>
            <a:ext cx="2460880" cy="676916"/>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Module</a:t>
            </a:r>
            <a:endParaRPr/>
          </a:p>
        </p:txBody>
      </p:sp>
      <p:sp>
        <p:nvSpPr>
          <p:cNvPr id="921" name="Google Shape;921;p35"/>
          <p:cNvSpPr txBox="1"/>
          <p:nvPr/>
        </p:nvSpPr>
        <p:spPr>
          <a:xfrm>
            <a:off x="2737634" y="2029863"/>
            <a:ext cx="57580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922" name="Google Shape;922;p35"/>
          <p:cNvSpPr txBox="1"/>
          <p:nvPr/>
        </p:nvSpPr>
        <p:spPr>
          <a:xfrm>
            <a:off x="2261891" y="2378719"/>
            <a:ext cx="920465"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-Environment Events</a:t>
            </a:r>
            <a:endParaRPr/>
          </a:p>
        </p:txBody>
      </p:sp>
      <p:sp>
        <p:nvSpPr>
          <p:cNvPr id="923" name="Google Shape;923;p35"/>
          <p:cNvSpPr txBox="1"/>
          <p:nvPr/>
        </p:nvSpPr>
        <p:spPr>
          <a:xfrm>
            <a:off x="2600269" y="2621835"/>
            <a:ext cx="963497"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-Raw multi/hyperspectral images (from self or other agents)</a:t>
            </a:r>
            <a:endParaRPr/>
          </a:p>
        </p:txBody>
      </p:sp>
      <p:sp>
        <p:nvSpPr>
          <p:cNvPr id="924" name="Google Shape;924;p35"/>
          <p:cNvSpPr txBox="1"/>
          <p:nvPr/>
        </p:nvSpPr>
        <p:spPr>
          <a:xfrm>
            <a:off x="2624293" y="5003088"/>
            <a:ext cx="117961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-Scheduled Measurement Measurements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(out)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(out)</a:t>
            </a:r>
            <a:endParaRPr/>
          </a:p>
        </p:txBody>
      </p:sp>
      <p:cxnSp>
        <p:nvCxnSpPr>
          <p:cNvPr id="925" name="Google Shape;925;p35"/>
          <p:cNvCxnSpPr>
            <a:endCxn id="926" idx="1"/>
          </p:cNvCxnSpPr>
          <p:nvPr/>
        </p:nvCxnSpPr>
        <p:spPr>
          <a:xfrm flipH="1" rot="10800000">
            <a:off x="2425070" y="2265835"/>
            <a:ext cx="2986200" cy="751800"/>
          </a:xfrm>
          <a:prstGeom prst="bentConnector3">
            <a:avLst>
              <a:gd fmla="val 65666" name="adj1"/>
            </a:avLst>
          </a:prstGeom>
          <a:noFill/>
          <a:ln cap="flat" cmpd="sng" w="12700">
            <a:solidFill>
              <a:srgbClr val="500000"/>
            </a:solidFill>
            <a:prstDash val="dot"/>
            <a:round/>
            <a:headEnd len="sm" w="sm" type="none"/>
            <a:tailEnd len="med" w="med" type="triangle"/>
          </a:ln>
        </p:spPr>
      </p:cxnSp>
      <p:sp>
        <p:nvSpPr>
          <p:cNvPr id="926" name="Google Shape;926;p35"/>
          <p:cNvSpPr/>
          <p:nvPr/>
        </p:nvSpPr>
        <p:spPr>
          <a:xfrm>
            <a:off x="5411270" y="2118423"/>
            <a:ext cx="862659" cy="294823"/>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75">
                <a:solidFill>
                  <a:srgbClr val="000000"/>
                </a:solidFill>
                <a:latin typeface="Arial"/>
                <a:ea typeface="Arial"/>
                <a:cs typeface="Arial"/>
                <a:sym typeface="Arial"/>
              </a:rPr>
              <a:t>On-board Processor – 2BDA algorithm</a:t>
            </a:r>
            <a:endParaRPr/>
          </a:p>
        </p:txBody>
      </p:sp>
      <p:sp>
        <p:nvSpPr>
          <p:cNvPr id="927" name="Google Shape;927;p35"/>
          <p:cNvSpPr/>
          <p:nvPr/>
        </p:nvSpPr>
        <p:spPr>
          <a:xfrm>
            <a:off x="7697722" y="3186684"/>
            <a:ext cx="871742" cy="365858"/>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Science Value Model</a:t>
            </a:r>
            <a:endParaRPr/>
          </a:p>
        </p:txBody>
      </p:sp>
      <p:sp>
        <p:nvSpPr>
          <p:cNvPr id="928" name="Google Shape;928;p35"/>
          <p:cNvSpPr/>
          <p:nvPr/>
        </p:nvSpPr>
        <p:spPr>
          <a:xfrm>
            <a:off x="7703590" y="2516785"/>
            <a:ext cx="862659" cy="382601"/>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Science Predictive Models – rainfall? Temperature? Historical?</a:t>
            </a:r>
            <a:endParaRPr/>
          </a:p>
        </p:txBody>
      </p:sp>
      <p:sp>
        <p:nvSpPr>
          <p:cNvPr id="929" name="Google Shape;929;p35"/>
          <p:cNvSpPr txBox="1"/>
          <p:nvPr/>
        </p:nvSpPr>
        <p:spPr>
          <a:xfrm>
            <a:off x="6692159" y="3427462"/>
            <a:ext cx="656132"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a:t>
            </a:r>
            <a:endParaRPr/>
          </a:p>
        </p:txBody>
      </p:sp>
      <p:sp>
        <p:nvSpPr>
          <p:cNvPr id="930" name="Google Shape;930;p35"/>
          <p:cNvSpPr/>
          <p:nvPr/>
        </p:nvSpPr>
        <p:spPr>
          <a:xfrm>
            <a:off x="6412775" y="2548466"/>
            <a:ext cx="862659" cy="382601"/>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75">
                <a:solidFill>
                  <a:srgbClr val="000000"/>
                </a:solidFill>
                <a:latin typeface="Arial"/>
                <a:ea typeface="Arial"/>
                <a:cs typeface="Arial"/>
                <a:sym typeface="Arial"/>
              </a:rPr>
              <a:t>Science data-base – past and current chlorophyll levels</a:t>
            </a:r>
            <a:endParaRPr/>
          </a:p>
        </p:txBody>
      </p:sp>
      <p:cxnSp>
        <p:nvCxnSpPr>
          <p:cNvPr id="931" name="Google Shape;931;p35"/>
          <p:cNvCxnSpPr/>
          <p:nvPr/>
        </p:nvCxnSpPr>
        <p:spPr>
          <a:xfrm flipH="1">
            <a:off x="2425071" y="2368223"/>
            <a:ext cx="2986200" cy="774300"/>
          </a:xfrm>
          <a:prstGeom prst="bentConnector3">
            <a:avLst>
              <a:gd fmla="val 29468" name="adj1"/>
            </a:avLst>
          </a:prstGeom>
          <a:noFill/>
          <a:ln cap="flat" cmpd="sng" w="12700">
            <a:solidFill>
              <a:srgbClr val="500000"/>
            </a:solidFill>
            <a:prstDash val="dot"/>
            <a:round/>
            <a:headEnd len="sm" w="sm" type="none"/>
            <a:tailEnd len="med" w="med" type="triangle"/>
          </a:ln>
        </p:spPr>
      </p:cxnSp>
      <p:sp>
        <p:nvSpPr>
          <p:cNvPr id="932" name="Google Shape;932;p35"/>
          <p:cNvSpPr txBox="1"/>
          <p:nvPr/>
        </p:nvSpPr>
        <p:spPr>
          <a:xfrm>
            <a:off x="2590793" y="3160127"/>
            <a:ext cx="963497"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-Information Request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Data (from self)</a:t>
            </a:r>
            <a:endParaRPr/>
          </a:p>
        </p:txBody>
      </p:sp>
      <p:cxnSp>
        <p:nvCxnSpPr>
          <p:cNvPr id="933" name="Google Shape;933;p35"/>
          <p:cNvCxnSpPr>
            <a:stCxn id="927" idx="1"/>
          </p:cNvCxnSpPr>
          <p:nvPr/>
        </p:nvCxnSpPr>
        <p:spPr>
          <a:xfrm flipH="1">
            <a:off x="6667222" y="3369613"/>
            <a:ext cx="1030500" cy="1383300"/>
          </a:xfrm>
          <a:prstGeom prst="bentConnector2">
            <a:avLst/>
          </a:prstGeom>
          <a:noFill/>
          <a:ln cap="flat" cmpd="sng" w="12700">
            <a:solidFill>
              <a:srgbClr val="500000"/>
            </a:solidFill>
            <a:prstDash val="dot"/>
            <a:round/>
            <a:headEnd len="sm" w="sm" type="none"/>
            <a:tailEnd len="med" w="med" type="triangle"/>
          </a:ln>
        </p:spPr>
      </p:cxnSp>
      <p:cxnSp>
        <p:nvCxnSpPr>
          <p:cNvPr id="934" name="Google Shape;934;p35"/>
          <p:cNvCxnSpPr>
            <a:stCxn id="930" idx="2"/>
          </p:cNvCxnSpPr>
          <p:nvPr/>
        </p:nvCxnSpPr>
        <p:spPr>
          <a:xfrm flipH="1" rot="-5400000">
            <a:off x="7130455" y="2644717"/>
            <a:ext cx="280800" cy="853500"/>
          </a:xfrm>
          <a:prstGeom prst="bentConnector2">
            <a:avLst/>
          </a:prstGeom>
          <a:noFill/>
          <a:ln cap="flat" cmpd="sng" w="12700">
            <a:solidFill>
              <a:srgbClr val="500000"/>
            </a:solidFill>
            <a:prstDash val="dot"/>
            <a:round/>
            <a:headEnd len="sm" w="sm" type="none"/>
            <a:tailEnd len="med" w="med" type="triangle"/>
          </a:ln>
        </p:spPr>
      </p:cxnSp>
      <p:sp>
        <p:nvSpPr>
          <p:cNvPr id="935" name="Google Shape;935;p35"/>
          <p:cNvSpPr txBox="1"/>
          <p:nvPr/>
        </p:nvSpPr>
        <p:spPr>
          <a:xfrm>
            <a:off x="6816178" y="2971751"/>
            <a:ext cx="92322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-Mission Requirements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-Past measurement data</a:t>
            </a:r>
            <a:endParaRPr/>
          </a:p>
        </p:txBody>
      </p:sp>
      <p:cxnSp>
        <p:nvCxnSpPr>
          <p:cNvPr id="936" name="Google Shape;936;p35"/>
          <p:cNvCxnSpPr>
            <a:stCxn id="926" idx="3"/>
            <a:endCxn id="930" idx="0"/>
          </p:cNvCxnSpPr>
          <p:nvPr/>
        </p:nvCxnSpPr>
        <p:spPr>
          <a:xfrm>
            <a:off x="6273929" y="2265835"/>
            <a:ext cx="570300" cy="282600"/>
          </a:xfrm>
          <a:prstGeom prst="bentConnector2">
            <a:avLst/>
          </a:prstGeom>
          <a:noFill/>
          <a:ln cap="flat" cmpd="sng" w="12700">
            <a:solidFill>
              <a:srgbClr val="500000"/>
            </a:solidFill>
            <a:prstDash val="dot"/>
            <a:round/>
            <a:headEnd len="sm" w="sm" type="none"/>
            <a:tailEnd len="med" w="med" type="triangle"/>
          </a:ln>
        </p:spPr>
      </p:cxnSp>
      <p:cxnSp>
        <p:nvCxnSpPr>
          <p:cNvPr id="937" name="Google Shape;937;p35"/>
          <p:cNvCxnSpPr>
            <a:endCxn id="930" idx="1"/>
          </p:cNvCxnSpPr>
          <p:nvPr/>
        </p:nvCxnSpPr>
        <p:spPr>
          <a:xfrm flipH="1" rot="10800000">
            <a:off x="2425175" y="2739767"/>
            <a:ext cx="3987600" cy="278100"/>
          </a:xfrm>
          <a:prstGeom prst="bentConnector3">
            <a:avLst>
              <a:gd fmla="val 49202" name="adj1"/>
            </a:avLst>
          </a:prstGeom>
          <a:noFill/>
          <a:ln cap="flat" cmpd="sng" w="12700">
            <a:solidFill>
              <a:srgbClr val="500000"/>
            </a:solidFill>
            <a:prstDash val="dot"/>
            <a:round/>
            <a:headEnd len="sm" w="sm" type="none"/>
            <a:tailEnd len="med" w="med" type="triangle"/>
          </a:ln>
        </p:spPr>
      </p:cxnSp>
      <p:sp>
        <p:nvSpPr>
          <p:cNvPr id="938" name="Google Shape;938;p35"/>
          <p:cNvSpPr/>
          <p:nvPr/>
        </p:nvSpPr>
        <p:spPr>
          <a:xfrm>
            <a:off x="6997891" y="2065735"/>
            <a:ext cx="862659" cy="382601"/>
          </a:xfrm>
          <a:prstGeom prst="rect">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Science “reasoning” – sees if chlorophyll concentration is above 1 standard deviation</a:t>
            </a:r>
            <a:endParaRPr/>
          </a:p>
        </p:txBody>
      </p:sp>
      <p:sp>
        <p:nvSpPr>
          <p:cNvPr id="939" name="Google Shape;939;p35"/>
          <p:cNvSpPr txBox="1"/>
          <p:nvPr/>
        </p:nvSpPr>
        <p:spPr>
          <a:xfrm>
            <a:off x="6296631" y="2131787"/>
            <a:ext cx="615164"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-Chl-a product</a:t>
            </a:r>
            <a:endParaRPr/>
          </a:p>
        </p:txBody>
      </p:sp>
      <p:sp>
        <p:nvSpPr>
          <p:cNvPr id="940" name="Google Shape;940;p35"/>
          <p:cNvSpPr txBox="1"/>
          <p:nvPr/>
        </p:nvSpPr>
        <p:spPr>
          <a:xfrm>
            <a:off x="7216357" y="2550928"/>
            <a:ext cx="52304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-Past chl-a levels</a:t>
            </a:r>
            <a:endParaRPr/>
          </a:p>
        </p:txBody>
      </p:sp>
      <p:cxnSp>
        <p:nvCxnSpPr>
          <p:cNvPr id="941" name="Google Shape;941;p35"/>
          <p:cNvCxnSpPr>
            <a:endCxn id="938" idx="2"/>
          </p:cNvCxnSpPr>
          <p:nvPr/>
        </p:nvCxnSpPr>
        <p:spPr>
          <a:xfrm flipH="1" rot="10800000">
            <a:off x="7276821" y="2448336"/>
            <a:ext cx="152400" cy="116400"/>
          </a:xfrm>
          <a:prstGeom prst="bentConnector2">
            <a:avLst/>
          </a:prstGeom>
          <a:noFill/>
          <a:ln cap="flat" cmpd="sng" w="12700">
            <a:solidFill>
              <a:srgbClr val="500000"/>
            </a:solidFill>
            <a:prstDash val="dot"/>
            <a:round/>
            <a:headEnd len="sm" w="sm" type="none"/>
            <a:tailEnd len="med" w="med" type="triangle"/>
          </a:ln>
        </p:spPr>
      </p:cxnSp>
      <p:cxnSp>
        <p:nvCxnSpPr>
          <p:cNvPr id="942" name="Google Shape;942;p35"/>
          <p:cNvCxnSpPr/>
          <p:nvPr/>
        </p:nvCxnSpPr>
        <p:spPr>
          <a:xfrm rot="-5400000">
            <a:off x="8095344" y="2937534"/>
            <a:ext cx="287400" cy="210900"/>
          </a:xfrm>
          <a:prstGeom prst="bentConnector3">
            <a:avLst>
              <a:gd fmla="val 27887" name="adj1"/>
            </a:avLst>
          </a:prstGeom>
          <a:noFill/>
          <a:ln cap="flat" cmpd="sng" w="12700">
            <a:solidFill>
              <a:srgbClr val="500000"/>
            </a:solidFill>
            <a:prstDash val="dot"/>
            <a:round/>
            <a:headEnd len="sm" w="sm" type="none"/>
            <a:tailEnd len="med" w="med" type="triangle"/>
          </a:ln>
        </p:spPr>
      </p:cxnSp>
      <p:cxnSp>
        <p:nvCxnSpPr>
          <p:cNvPr id="943" name="Google Shape;943;p35"/>
          <p:cNvCxnSpPr/>
          <p:nvPr/>
        </p:nvCxnSpPr>
        <p:spPr>
          <a:xfrm flipH="1" rot="-5400000">
            <a:off x="8276868" y="3018996"/>
            <a:ext cx="316500" cy="64500"/>
          </a:xfrm>
          <a:prstGeom prst="bentConnector3">
            <a:avLst>
              <a:gd fmla="val 50023" name="adj1"/>
            </a:avLst>
          </a:prstGeom>
          <a:noFill/>
          <a:ln cap="flat" cmpd="sng" w="12700">
            <a:solidFill>
              <a:srgbClr val="500000"/>
            </a:solidFill>
            <a:prstDash val="dot"/>
            <a:round/>
            <a:headEnd len="sm" w="sm" type="none"/>
            <a:tailEnd len="med" w="med" type="triangle"/>
          </a:ln>
        </p:spPr>
      </p:cxnSp>
      <p:sp>
        <p:nvSpPr>
          <p:cNvPr id="944" name="Google Shape;944;p35"/>
          <p:cNvSpPr txBox="1"/>
          <p:nvPr/>
        </p:nvSpPr>
        <p:spPr>
          <a:xfrm>
            <a:off x="7872489" y="2861957"/>
            <a:ext cx="568297"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-Observation metrics</a:t>
            </a:r>
            <a:endParaRPr/>
          </a:p>
        </p:txBody>
      </p:sp>
      <p:sp>
        <p:nvSpPr>
          <p:cNvPr id="945" name="Google Shape;945;p35"/>
          <p:cNvSpPr txBox="1"/>
          <p:nvPr/>
        </p:nvSpPr>
        <p:spPr>
          <a:xfrm>
            <a:off x="8423414" y="2857961"/>
            <a:ext cx="534088"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-Algal bloom likelihood</a:t>
            </a:r>
            <a:endParaRPr/>
          </a:p>
        </p:txBody>
      </p:sp>
      <p:cxnSp>
        <p:nvCxnSpPr>
          <p:cNvPr id="946" name="Google Shape;946;p35"/>
          <p:cNvCxnSpPr/>
          <p:nvPr/>
        </p:nvCxnSpPr>
        <p:spPr>
          <a:xfrm flipH="1" rot="-5400000">
            <a:off x="7392216" y="2706488"/>
            <a:ext cx="738300" cy="222000"/>
          </a:xfrm>
          <a:prstGeom prst="bentConnector3">
            <a:avLst>
              <a:gd fmla="val 70303" name="adj1"/>
            </a:avLst>
          </a:prstGeom>
          <a:noFill/>
          <a:ln cap="flat" cmpd="sng" w="12700">
            <a:solidFill>
              <a:srgbClr val="500000"/>
            </a:solidFill>
            <a:prstDash val="dot"/>
            <a:round/>
            <a:headEnd len="sm" w="sm" type="none"/>
            <a:tailEnd len="med" w="med" type="triangle"/>
          </a:ln>
        </p:spPr>
      </p:cxnSp>
      <p:sp>
        <p:nvSpPr>
          <p:cNvPr id="947" name="Google Shape;947;p35"/>
          <p:cNvSpPr txBox="1"/>
          <p:nvPr/>
        </p:nvSpPr>
        <p:spPr>
          <a:xfrm>
            <a:off x="7337655" y="2753729"/>
            <a:ext cx="464207"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-Chl-a outliers</a:t>
            </a:r>
            <a:endParaRPr/>
          </a:p>
        </p:txBody>
      </p:sp>
      <p:sp>
        <p:nvSpPr>
          <p:cNvPr id="948" name="Google Shape;948;p35"/>
          <p:cNvSpPr txBox="1"/>
          <p:nvPr/>
        </p:nvSpPr>
        <p:spPr>
          <a:xfrm>
            <a:off x="2624985" y="4559731"/>
            <a:ext cx="1105816"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-Planner Results (in)</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(in)</a:t>
            </a:r>
            <a:endParaRPr/>
          </a:p>
        </p:txBody>
      </p:sp>
      <p:cxnSp>
        <p:nvCxnSpPr>
          <p:cNvPr id="949" name="Google Shape;949;p35"/>
          <p:cNvCxnSpPr/>
          <p:nvPr/>
        </p:nvCxnSpPr>
        <p:spPr>
          <a:xfrm rot="10800000">
            <a:off x="1018450" y="4254387"/>
            <a:ext cx="1139501" cy="0"/>
          </a:xfrm>
          <a:prstGeom prst="straightConnector1">
            <a:avLst/>
          </a:prstGeom>
          <a:noFill/>
          <a:ln cap="flat" cmpd="sng" w="12700">
            <a:solidFill>
              <a:srgbClr val="500000"/>
            </a:solidFill>
            <a:prstDash val="dash"/>
            <a:round/>
            <a:headEnd len="sm" w="sm" type="none"/>
            <a:tailEnd len="med" w="med" type="triangle"/>
          </a:ln>
        </p:spPr>
      </p:cxnSp>
      <p:cxnSp>
        <p:nvCxnSpPr>
          <p:cNvPr id="950" name="Google Shape;950;p35"/>
          <p:cNvCxnSpPr/>
          <p:nvPr/>
        </p:nvCxnSpPr>
        <p:spPr>
          <a:xfrm rot="10800000">
            <a:off x="1035943" y="4858331"/>
            <a:ext cx="1122628" cy="0"/>
          </a:xfrm>
          <a:prstGeom prst="straightConnector1">
            <a:avLst/>
          </a:prstGeom>
          <a:noFill/>
          <a:ln cap="flat" cmpd="sng" w="12700">
            <a:solidFill>
              <a:srgbClr val="500000"/>
            </a:solidFill>
            <a:prstDash val="dash"/>
            <a:round/>
            <a:headEnd len="med" w="med" type="triangle"/>
            <a:tailEnd len="sm" w="sm" type="none"/>
          </a:ln>
        </p:spPr>
      </p:cxnSp>
      <p:cxnSp>
        <p:nvCxnSpPr>
          <p:cNvPr id="951" name="Google Shape;951;p35"/>
          <p:cNvCxnSpPr>
            <a:stCxn id="952" idx="2"/>
          </p:cNvCxnSpPr>
          <p:nvPr/>
        </p:nvCxnSpPr>
        <p:spPr>
          <a:xfrm>
            <a:off x="1030459" y="2251761"/>
            <a:ext cx="852900" cy="600"/>
          </a:xfrm>
          <a:prstGeom prst="bentConnector3">
            <a:avLst>
              <a:gd fmla="val 50000" name="adj1"/>
            </a:avLst>
          </a:prstGeom>
          <a:noFill/>
          <a:ln cap="flat" cmpd="sng" w="12700">
            <a:solidFill>
              <a:srgbClr val="500000"/>
            </a:solidFill>
            <a:prstDash val="dash"/>
            <a:round/>
            <a:headEnd len="sm" w="sm" type="none"/>
            <a:tailEnd len="med" w="med" type="triangle"/>
          </a:ln>
        </p:spPr>
      </p:cxnSp>
      <p:sp>
        <p:nvSpPr>
          <p:cNvPr id="953" name="Google Shape;953;p35"/>
          <p:cNvSpPr/>
          <p:nvPr/>
        </p:nvSpPr>
        <p:spPr>
          <a:xfrm rot="-5400000">
            <a:off x="296722" y="3159754"/>
            <a:ext cx="1069305" cy="37454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Environment</a:t>
            </a:r>
            <a:endParaRPr/>
          </a:p>
        </p:txBody>
      </p:sp>
      <p:sp>
        <p:nvSpPr>
          <p:cNvPr id="954" name="Google Shape;954;p35"/>
          <p:cNvSpPr/>
          <p:nvPr/>
        </p:nvSpPr>
        <p:spPr>
          <a:xfrm rot="-5400000">
            <a:off x="234906" y="4431574"/>
            <a:ext cx="1203154" cy="398918"/>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Other Agents</a:t>
            </a:r>
            <a:endParaRPr/>
          </a:p>
        </p:txBody>
      </p:sp>
      <p:sp>
        <p:nvSpPr>
          <p:cNvPr id="952" name="Google Shape;952;p35"/>
          <p:cNvSpPr/>
          <p:nvPr/>
        </p:nvSpPr>
        <p:spPr>
          <a:xfrm rot="-5400000">
            <a:off x="391710" y="2025062"/>
            <a:ext cx="824102" cy="45339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Sim Manager</a:t>
            </a:r>
            <a:endParaRPr/>
          </a:p>
        </p:txBody>
      </p:sp>
      <p:cxnSp>
        <p:nvCxnSpPr>
          <p:cNvPr id="955" name="Google Shape;955;p35"/>
          <p:cNvCxnSpPr>
            <a:endCxn id="953" idx="2"/>
          </p:cNvCxnSpPr>
          <p:nvPr/>
        </p:nvCxnSpPr>
        <p:spPr>
          <a:xfrm rot="10800000">
            <a:off x="1018648" y="3347028"/>
            <a:ext cx="1140000" cy="0"/>
          </a:xfrm>
          <a:prstGeom prst="straightConnector1">
            <a:avLst/>
          </a:prstGeom>
          <a:noFill/>
          <a:ln cap="flat" cmpd="sng" w="12700">
            <a:solidFill>
              <a:srgbClr val="500000"/>
            </a:solidFill>
            <a:prstDash val="dash"/>
            <a:round/>
            <a:headEnd len="med" w="med" type="triangl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3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PRELIMINARY RESULTS</a:t>
            </a:r>
            <a:endParaRPr/>
          </a:p>
        </p:txBody>
      </p:sp>
      <p:sp>
        <p:nvSpPr>
          <p:cNvPr id="961" name="Google Shape;961;p3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000"/>
              <a:buFont typeface="Arimo"/>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37"/>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Scenario 1: Flood TSS monitoring</a:t>
            </a:r>
            <a:endParaRPr/>
          </a:p>
        </p:txBody>
      </p:sp>
      <p:sp>
        <p:nvSpPr>
          <p:cNvPr id="967" name="Google Shape;967;p37"/>
          <p:cNvSpPr txBox="1"/>
          <p:nvPr>
            <p:ph idx="1" type="body"/>
          </p:nvPr>
        </p:nvSpPr>
        <p:spPr>
          <a:xfrm>
            <a:off x="685800" y="1066800"/>
            <a:ext cx="7772400" cy="502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Font typeface="Arimo"/>
              <a:buChar char="•"/>
            </a:pPr>
            <a:r>
              <a:rPr b="1" lang="en-US"/>
              <a:t>Scenario goal</a:t>
            </a:r>
            <a:r>
              <a:rPr lang="en-US"/>
              <a:t>: Obtain co-observations of water level + total suspended sediments during high flow events</a:t>
            </a:r>
            <a:endParaRPr/>
          </a:p>
          <a:p>
            <a:pPr indent="-342900" lvl="0" marL="342900" rtl="0" algn="l">
              <a:spcBef>
                <a:spcPts val="480"/>
              </a:spcBef>
              <a:spcAft>
                <a:spcPts val="0"/>
              </a:spcAft>
              <a:buClr>
                <a:schemeClr val="dk1"/>
              </a:buClr>
              <a:buSzPts val="2400"/>
              <a:buFont typeface="Arimo"/>
              <a:buChar char="•"/>
            </a:pPr>
            <a:r>
              <a:rPr b="1" lang="en-US"/>
              <a:t>Agents</a:t>
            </a:r>
            <a:r>
              <a:rPr lang="en-US"/>
              <a:t>: </a:t>
            </a:r>
            <a:endParaRPr/>
          </a:p>
          <a:p>
            <a:pPr indent="-285750" lvl="1" marL="742950" rtl="0" algn="l">
              <a:spcBef>
                <a:spcPts val="400"/>
              </a:spcBef>
              <a:spcAft>
                <a:spcPts val="0"/>
              </a:spcAft>
              <a:buClr>
                <a:schemeClr val="dk1"/>
              </a:buClr>
              <a:buSzPts val="2000"/>
              <a:buFont typeface="Arimo"/>
              <a:buChar char="–"/>
            </a:pPr>
            <a:r>
              <a:rPr lang="en-US"/>
              <a:t>5 altimeters (Jason–3, Sentinel 6a-b, CryoSat-2, SWOT)</a:t>
            </a:r>
            <a:endParaRPr/>
          </a:p>
          <a:p>
            <a:pPr indent="-285750" lvl="1" marL="742950" rtl="0" algn="l">
              <a:spcBef>
                <a:spcPts val="400"/>
              </a:spcBef>
              <a:spcAft>
                <a:spcPts val="0"/>
              </a:spcAft>
              <a:buClr>
                <a:schemeClr val="dk1"/>
              </a:buClr>
              <a:buSzPts val="2000"/>
              <a:buFont typeface="Arimo"/>
              <a:buChar char="–"/>
            </a:pPr>
            <a:r>
              <a:rPr lang="en-US"/>
              <a:t>1 “taskable” VNIR+TIR imager (Landsat-9)</a:t>
            </a:r>
            <a:endParaRPr/>
          </a:p>
          <a:p>
            <a:pPr indent="-342900" lvl="0" marL="342900" rtl="0" algn="l">
              <a:spcBef>
                <a:spcPts val="480"/>
              </a:spcBef>
              <a:spcAft>
                <a:spcPts val="0"/>
              </a:spcAft>
              <a:buClr>
                <a:schemeClr val="dk1"/>
              </a:buClr>
              <a:buSzPts val="2400"/>
              <a:buFont typeface="Arimo"/>
              <a:buChar char="•"/>
            </a:pPr>
            <a:r>
              <a:rPr lang="en-US"/>
              <a:t>Fully connected network, zero latency (e.g., Iridium)</a:t>
            </a:r>
            <a:endParaRPr/>
          </a:p>
          <a:p>
            <a:pPr indent="-342900" lvl="0" marL="342900" rtl="0" algn="l">
              <a:spcBef>
                <a:spcPts val="480"/>
              </a:spcBef>
              <a:spcAft>
                <a:spcPts val="0"/>
              </a:spcAft>
              <a:buClr>
                <a:schemeClr val="dk1"/>
              </a:buClr>
              <a:buSzPts val="2400"/>
              <a:buFont typeface="Arimo"/>
              <a:buChar char="•"/>
            </a:pPr>
            <a:r>
              <a:rPr lang="en-US"/>
              <a:t>Altimeters check for floods, generate measurement request for flood locations when detected</a:t>
            </a:r>
            <a:endParaRPr/>
          </a:p>
          <a:p>
            <a:pPr indent="-342900" lvl="0" marL="342900" rtl="0" algn="l">
              <a:spcBef>
                <a:spcPts val="480"/>
              </a:spcBef>
              <a:spcAft>
                <a:spcPts val="0"/>
              </a:spcAft>
              <a:buClr>
                <a:schemeClr val="dk1"/>
              </a:buClr>
              <a:buSzPts val="2400"/>
              <a:buFont typeface="Arimo"/>
              <a:buChar char="•"/>
            </a:pPr>
            <a:r>
              <a:rPr lang="en-US"/>
              <a:t>1000 rivers from RiverATLAS database are initialized with random “flood” percentages between 0 and 1</a:t>
            </a:r>
            <a:endParaRPr/>
          </a:p>
          <a:p>
            <a:pPr indent="-190500" lvl="0" marL="342900" rtl="0" algn="l">
              <a:spcBef>
                <a:spcPts val="480"/>
              </a:spcBef>
              <a:spcAft>
                <a:spcPts val="0"/>
              </a:spcAft>
              <a:buClr>
                <a:schemeClr val="dk1"/>
              </a:buClr>
              <a:buSzPts val="2400"/>
              <a:buFont typeface="Arimo"/>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38"/>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Scenario 1: Configurations</a:t>
            </a:r>
            <a:endParaRPr/>
          </a:p>
        </p:txBody>
      </p:sp>
      <p:sp>
        <p:nvSpPr>
          <p:cNvPr id="973" name="Google Shape;973;p38"/>
          <p:cNvSpPr txBox="1"/>
          <p:nvPr>
            <p:ph idx="1" type="body"/>
          </p:nvPr>
        </p:nvSpPr>
        <p:spPr>
          <a:xfrm>
            <a:off x="241127" y="1041748"/>
            <a:ext cx="4205614" cy="502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mo"/>
              <a:buChar char="•"/>
            </a:pPr>
            <a:r>
              <a:rPr b="1" lang="en-US" sz="2000"/>
              <a:t>4 configurations</a:t>
            </a:r>
            <a:endParaRPr/>
          </a:p>
          <a:p>
            <a:pPr indent="-285750" lvl="1" marL="742950" rtl="0" algn="l">
              <a:spcBef>
                <a:spcPts val="320"/>
              </a:spcBef>
              <a:spcAft>
                <a:spcPts val="0"/>
              </a:spcAft>
              <a:buClr>
                <a:schemeClr val="dk1"/>
              </a:buClr>
              <a:buSzPts val="1600"/>
              <a:buFont typeface="Arimo"/>
              <a:buChar char="–"/>
            </a:pPr>
            <a:r>
              <a:rPr lang="en-US" sz="1600"/>
              <a:t>Configuration 1 “status quo/nadir”: imaging satellite points nadir</a:t>
            </a:r>
            <a:endParaRPr/>
          </a:p>
          <a:p>
            <a:pPr indent="-285750" lvl="1" marL="742950" rtl="0" algn="l">
              <a:spcBef>
                <a:spcPts val="320"/>
              </a:spcBef>
              <a:spcAft>
                <a:spcPts val="0"/>
              </a:spcAft>
              <a:buClr>
                <a:schemeClr val="dk1"/>
              </a:buClr>
              <a:buSzPts val="1600"/>
              <a:buFont typeface="Arimo"/>
              <a:buChar char="–"/>
            </a:pPr>
            <a:r>
              <a:rPr lang="en-US" sz="1600"/>
              <a:t>Configuration 2 “preplan; not responsive”: imaging satellite has a preset plan of maneuvers to see a maximum set of ground points, no knowledge of flood chance or occurrence</a:t>
            </a:r>
            <a:endParaRPr/>
          </a:p>
          <a:p>
            <a:pPr indent="-285750" lvl="1" marL="742950" rtl="0" algn="l">
              <a:spcBef>
                <a:spcPts val="320"/>
              </a:spcBef>
              <a:spcAft>
                <a:spcPts val="0"/>
              </a:spcAft>
              <a:buClr>
                <a:schemeClr val="dk1"/>
              </a:buClr>
              <a:buSzPts val="1600"/>
              <a:buFont typeface="Arimo"/>
              <a:buChar char="–"/>
            </a:pPr>
            <a:r>
              <a:rPr lang="en-US" sz="1600"/>
              <a:t>Configuration 3 “no preplan; responsive”: imaging satellite has no preset plan, but responds to requests generated by altimeters</a:t>
            </a:r>
            <a:endParaRPr/>
          </a:p>
          <a:p>
            <a:pPr indent="-285750" lvl="1" marL="742950" rtl="0" algn="l">
              <a:spcBef>
                <a:spcPts val="320"/>
              </a:spcBef>
              <a:spcAft>
                <a:spcPts val="0"/>
              </a:spcAft>
              <a:buClr>
                <a:schemeClr val="dk1"/>
              </a:buClr>
              <a:buSzPts val="1600"/>
              <a:buFont typeface="Arimo"/>
              <a:buChar char="–"/>
            </a:pPr>
            <a:r>
              <a:rPr lang="en-US" sz="1600"/>
              <a:t>Configuration 4 “preplan; responsive”: imaging satellite has a preset plan of maneuvers to see a maximum set of ground points PLUS responds to requests generated by altimeters</a:t>
            </a:r>
            <a:endParaRPr/>
          </a:p>
          <a:p>
            <a:pPr indent="-215900" lvl="0" marL="342900" rtl="0" algn="l">
              <a:spcBef>
                <a:spcPts val="400"/>
              </a:spcBef>
              <a:spcAft>
                <a:spcPts val="0"/>
              </a:spcAft>
              <a:buClr>
                <a:schemeClr val="dk1"/>
              </a:buClr>
              <a:buSzPts val="2000"/>
              <a:buFont typeface="Arimo"/>
              <a:buNone/>
            </a:pPr>
            <a:r>
              <a:t/>
            </a:r>
            <a:endParaRPr sz="2000"/>
          </a:p>
        </p:txBody>
      </p:sp>
      <p:sp>
        <p:nvSpPr>
          <p:cNvPr id="974" name="Google Shape;974;p38"/>
          <p:cNvSpPr txBox="1"/>
          <p:nvPr/>
        </p:nvSpPr>
        <p:spPr>
          <a:xfrm>
            <a:off x="2286000" y="3268404"/>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p:txBody>
      </p:sp>
      <p:pic>
        <p:nvPicPr>
          <p:cNvPr id="975" name="Google Shape;975;p38"/>
          <p:cNvPicPr preferRelativeResize="0"/>
          <p:nvPr/>
        </p:nvPicPr>
        <p:blipFill rotWithShape="1">
          <a:blip r:embed="rId3">
            <a:alphaModFix/>
          </a:blip>
          <a:srcRect b="0" l="0" r="0" t="0"/>
          <a:stretch/>
        </p:blipFill>
        <p:spPr>
          <a:xfrm>
            <a:off x="5173336" y="1310301"/>
            <a:ext cx="3729537" cy="2957644"/>
          </a:xfrm>
          <a:prstGeom prst="rect">
            <a:avLst/>
          </a:prstGeom>
          <a:noFill/>
          <a:ln>
            <a:noFill/>
          </a:ln>
        </p:spPr>
      </p:pic>
      <p:sp>
        <p:nvSpPr>
          <p:cNvPr id="976" name="Google Shape;976;p38"/>
          <p:cNvSpPr txBox="1"/>
          <p:nvPr/>
        </p:nvSpPr>
        <p:spPr>
          <a:xfrm>
            <a:off x="4653420" y="4535745"/>
            <a:ext cx="457200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Variables: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Maximum slew rate from 0.1, 1, 10 deg/s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Percent of points flooded (10% or 50%)</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Planner reward for known flood event vs any other point (10-1, 50-1)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39"/>
          <p:cNvPicPr preferRelativeResize="0"/>
          <p:nvPr>
            <p:ph idx="1" type="body"/>
          </p:nvPr>
        </p:nvPicPr>
        <p:blipFill rotWithShape="1">
          <a:blip r:embed="rId3">
            <a:alphaModFix/>
          </a:blip>
          <a:srcRect b="0" l="0" r="0" t="0"/>
          <a:stretch/>
        </p:blipFill>
        <p:spPr>
          <a:xfrm>
            <a:off x="93945" y="702501"/>
            <a:ext cx="8288055" cy="6079299"/>
          </a:xfrm>
          <a:prstGeom prst="rect">
            <a:avLst/>
          </a:prstGeom>
          <a:noFill/>
          <a:ln>
            <a:noFill/>
          </a:ln>
        </p:spPr>
      </p:pic>
      <p:sp>
        <p:nvSpPr>
          <p:cNvPr id="982" name="Google Shape;982;p39"/>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Scenario 1: Visualization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LOGISTICS</a:t>
            </a:r>
            <a:endParaRPr/>
          </a:p>
        </p:txBody>
      </p:sp>
      <p:sp>
        <p:nvSpPr>
          <p:cNvPr id="111" name="Google Shape;111;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000"/>
              <a:buFont typeface="Arimo"/>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40"/>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Scenario 1: Preliminary results</a:t>
            </a:r>
            <a:endParaRPr/>
          </a:p>
        </p:txBody>
      </p:sp>
      <p:sp>
        <p:nvSpPr>
          <p:cNvPr id="988" name="Google Shape;988;p40"/>
          <p:cNvSpPr txBox="1"/>
          <p:nvPr/>
        </p:nvSpPr>
        <p:spPr>
          <a:xfrm>
            <a:off x="1143000" y="3569968"/>
            <a:ext cx="3990300" cy="7251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Clr>
                <a:schemeClr val="dk2"/>
              </a:buClr>
              <a:buSzPts val="2571"/>
              <a:buFont typeface="Arial"/>
              <a:buNone/>
            </a:pPr>
            <a:r>
              <a:rPr b="0" i="0" lang="en-US" sz="1800" u="none" cap="none" strike="noStrike">
                <a:solidFill>
                  <a:schemeClr val="dk2"/>
                </a:solidFill>
                <a:latin typeface="Arial"/>
                <a:ea typeface="Arial"/>
                <a:cs typeface="Arial"/>
                <a:sym typeface="Arial"/>
              </a:rPr>
              <a:t>10% flood chance</a:t>
            </a:r>
            <a:endParaRPr b="0" i="0" sz="1800" u="none" cap="none" strike="noStrike">
              <a:solidFill>
                <a:schemeClr val="dk2"/>
              </a:solidFill>
              <a:latin typeface="Arial"/>
              <a:ea typeface="Arial"/>
              <a:cs typeface="Arial"/>
              <a:sym typeface="Arial"/>
            </a:endParaRPr>
          </a:p>
        </p:txBody>
      </p:sp>
      <p:sp>
        <p:nvSpPr>
          <p:cNvPr id="989" name="Google Shape;989;p40"/>
          <p:cNvSpPr txBox="1"/>
          <p:nvPr/>
        </p:nvSpPr>
        <p:spPr>
          <a:xfrm>
            <a:off x="5388513" y="3569968"/>
            <a:ext cx="3990300" cy="7251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Clr>
                <a:schemeClr val="dk2"/>
              </a:buClr>
              <a:buSzPts val="2571"/>
              <a:buFont typeface="Arial"/>
              <a:buNone/>
            </a:pPr>
            <a:r>
              <a:rPr b="0" i="0" lang="en-US" sz="1800" u="none" cap="none" strike="noStrike">
                <a:solidFill>
                  <a:schemeClr val="dk2"/>
                </a:solidFill>
                <a:latin typeface="Arial"/>
                <a:ea typeface="Arial"/>
                <a:cs typeface="Arial"/>
                <a:sym typeface="Arial"/>
              </a:rPr>
              <a:t>50% flood chance</a:t>
            </a:r>
            <a:endParaRPr b="0" i="0" sz="1800" u="none" cap="none" strike="noStrike">
              <a:solidFill>
                <a:schemeClr val="dk2"/>
              </a:solidFill>
              <a:latin typeface="Arial"/>
              <a:ea typeface="Arial"/>
              <a:cs typeface="Arial"/>
              <a:sym typeface="Arial"/>
            </a:endParaRPr>
          </a:p>
        </p:txBody>
      </p:sp>
      <p:pic>
        <p:nvPicPr>
          <p:cNvPr id="990" name="Google Shape;990;p40"/>
          <p:cNvPicPr preferRelativeResize="0"/>
          <p:nvPr/>
        </p:nvPicPr>
        <p:blipFill rotWithShape="1">
          <a:blip r:embed="rId3">
            <a:alphaModFix/>
          </a:blip>
          <a:srcRect b="0" l="0" r="0" t="0"/>
          <a:stretch/>
        </p:blipFill>
        <p:spPr>
          <a:xfrm>
            <a:off x="206094" y="1174607"/>
            <a:ext cx="4245513" cy="2521225"/>
          </a:xfrm>
          <a:prstGeom prst="rect">
            <a:avLst/>
          </a:prstGeom>
          <a:noFill/>
          <a:ln>
            <a:noFill/>
          </a:ln>
        </p:spPr>
      </p:pic>
      <p:sp>
        <p:nvSpPr>
          <p:cNvPr id="991" name="Google Shape;991;p40"/>
          <p:cNvSpPr txBox="1"/>
          <p:nvPr/>
        </p:nvSpPr>
        <p:spPr>
          <a:xfrm>
            <a:off x="324987" y="4450285"/>
            <a:ext cx="8392439" cy="1754326"/>
          </a:xfrm>
          <a:prstGeom prst="rect">
            <a:avLst/>
          </a:prstGeom>
          <a:noFill/>
          <a:ln>
            <a:noFill/>
          </a:ln>
        </p:spPr>
        <p:txBody>
          <a:bodyPr anchorCtr="0" anchor="t" bIns="45700" lIns="91425" spcFirstLastPara="1" rIns="91425" wrap="square" tIns="45700">
            <a:spAutoFit/>
          </a:bodyPr>
          <a:lstStyle/>
          <a:p>
            <a:pPr indent="-285750" lvl="0" marL="4000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Both agility and responsiveness increase #co-observations w.r.t. status quo</a:t>
            </a:r>
            <a:endParaRPr/>
          </a:p>
          <a:p>
            <a:pPr indent="-285750" lvl="0" marL="4000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Responsiveness is most useful for constellations with limited agility</a:t>
            </a:r>
            <a:endParaRPr/>
          </a:p>
          <a:p>
            <a:pPr indent="-285750" lvl="0" marL="4000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For agile satellites, pre-planning w/o responsiveness seems sufficient </a:t>
            </a:r>
            <a:endParaRPr/>
          </a:p>
          <a:p>
            <a:pPr indent="-285750" lvl="0" marL="4000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Next steps will investigate more complex observing strategies that incorporate science value and measurement uncertainty, as well as denser satellite networks</a:t>
            </a:r>
            <a:endParaRPr/>
          </a:p>
        </p:txBody>
      </p:sp>
      <p:pic>
        <p:nvPicPr>
          <p:cNvPr id="992" name="Google Shape;992;p40"/>
          <p:cNvPicPr preferRelativeResize="0"/>
          <p:nvPr/>
        </p:nvPicPr>
        <p:blipFill rotWithShape="1">
          <a:blip r:embed="rId4">
            <a:alphaModFix/>
          </a:blip>
          <a:srcRect b="0" l="0" r="0" t="0"/>
          <a:stretch/>
        </p:blipFill>
        <p:spPr>
          <a:xfrm>
            <a:off x="4406238" y="897922"/>
            <a:ext cx="4311186" cy="24228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4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998" name="Google Shape;998;p4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000"/>
              <a:buFont typeface="Arimo"/>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42"/>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Major Next steps</a:t>
            </a:r>
            <a:endParaRPr/>
          </a:p>
        </p:txBody>
      </p:sp>
      <p:sp>
        <p:nvSpPr>
          <p:cNvPr id="1004" name="Google Shape;1004;p42"/>
          <p:cNvSpPr txBox="1"/>
          <p:nvPr>
            <p:ph idx="1" type="body"/>
          </p:nvPr>
        </p:nvSpPr>
        <p:spPr>
          <a:xfrm>
            <a:off x="685800" y="1066800"/>
            <a:ext cx="7772400" cy="502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mo"/>
              <a:buChar char="•"/>
            </a:pPr>
            <a:r>
              <a:rPr b="1" lang="en-US" sz="2000"/>
              <a:t>Explore integration with NOS-T</a:t>
            </a:r>
            <a:endParaRPr/>
          </a:p>
          <a:p>
            <a:pPr indent="-215900" lvl="0" marL="342900" rtl="0" algn="l">
              <a:spcBef>
                <a:spcPts val="400"/>
              </a:spcBef>
              <a:spcAft>
                <a:spcPts val="0"/>
              </a:spcAft>
              <a:buClr>
                <a:schemeClr val="dk1"/>
              </a:buClr>
              <a:buSzPts val="2000"/>
              <a:buFont typeface="Arimo"/>
              <a:buNone/>
            </a:pPr>
            <a:r>
              <a:t/>
            </a:r>
            <a:endParaRPr b="1" sz="2000"/>
          </a:p>
          <a:p>
            <a:pPr indent="-342900" lvl="0" marL="342900" rtl="0" algn="l">
              <a:spcBef>
                <a:spcPts val="400"/>
              </a:spcBef>
              <a:spcAft>
                <a:spcPts val="0"/>
              </a:spcAft>
              <a:buClr>
                <a:schemeClr val="dk1"/>
              </a:buClr>
              <a:buSzPts val="2000"/>
              <a:buFont typeface="Arimo"/>
              <a:buChar char="•"/>
            </a:pPr>
            <a:r>
              <a:rPr b="1" lang="en-US" sz="2000"/>
              <a:t>Finalize integration and verification of initial tool</a:t>
            </a:r>
            <a:endParaRPr/>
          </a:p>
          <a:p>
            <a:pPr indent="-285750" lvl="1" marL="742950" rtl="0" algn="l">
              <a:spcBef>
                <a:spcPts val="360"/>
              </a:spcBef>
              <a:spcAft>
                <a:spcPts val="0"/>
              </a:spcAft>
              <a:buClr>
                <a:schemeClr val="dk1"/>
              </a:buClr>
              <a:buSzPts val="1800"/>
              <a:buFont typeface="Arimo"/>
              <a:buChar char="–"/>
            </a:pPr>
            <a:r>
              <a:rPr lang="en-US" sz="1800"/>
              <a:t>Incorporate MCCBBA and UniKER</a:t>
            </a:r>
            <a:endParaRPr sz="1800"/>
          </a:p>
          <a:p>
            <a:pPr indent="-285750" lvl="1" marL="742950" rtl="0" algn="l">
              <a:spcBef>
                <a:spcPts val="360"/>
              </a:spcBef>
              <a:spcAft>
                <a:spcPts val="0"/>
              </a:spcAft>
              <a:buClr>
                <a:schemeClr val="dk1"/>
              </a:buClr>
              <a:buSzPts val="1800"/>
              <a:buFont typeface="Arimo"/>
              <a:buChar char="–"/>
            </a:pPr>
            <a:r>
              <a:rPr lang="en-US" sz="1800"/>
              <a:t>Run scenario 2</a:t>
            </a:r>
            <a:endParaRPr/>
          </a:p>
          <a:p>
            <a:pPr indent="-285750" lvl="1" marL="742950" rtl="0" algn="l">
              <a:spcBef>
                <a:spcPts val="360"/>
              </a:spcBef>
              <a:spcAft>
                <a:spcPts val="0"/>
              </a:spcAft>
              <a:buClr>
                <a:schemeClr val="dk1"/>
              </a:buClr>
              <a:buSzPts val="1800"/>
              <a:buFont typeface="Arimo"/>
              <a:buChar char="–"/>
            </a:pPr>
            <a:r>
              <a:rPr lang="en-US" sz="1800"/>
              <a:t>Develop UAV and ground agents </a:t>
            </a:r>
            <a:endParaRPr/>
          </a:p>
          <a:p>
            <a:pPr indent="-215900" lvl="0" marL="342900" rtl="0" algn="l">
              <a:spcBef>
                <a:spcPts val="400"/>
              </a:spcBef>
              <a:spcAft>
                <a:spcPts val="0"/>
              </a:spcAft>
              <a:buClr>
                <a:schemeClr val="dk1"/>
              </a:buClr>
              <a:buSzPts val="2000"/>
              <a:buFont typeface="Arimo"/>
              <a:buNone/>
            </a:pPr>
            <a:r>
              <a:t/>
            </a:r>
            <a:endParaRPr b="1" sz="2000"/>
          </a:p>
          <a:p>
            <a:pPr indent="-342900" lvl="0" marL="342900" rtl="0" algn="l">
              <a:spcBef>
                <a:spcPts val="400"/>
              </a:spcBef>
              <a:spcAft>
                <a:spcPts val="0"/>
              </a:spcAft>
              <a:buClr>
                <a:schemeClr val="dk1"/>
              </a:buClr>
              <a:buSzPts val="2000"/>
              <a:buFont typeface="Arimo"/>
              <a:buChar char="•"/>
            </a:pPr>
            <a:r>
              <a:rPr b="1" lang="en-US" sz="2000"/>
              <a:t>Functionality Improvements </a:t>
            </a:r>
            <a:endParaRPr/>
          </a:p>
          <a:p>
            <a:pPr indent="-285750" lvl="1" marL="742950" rtl="0" algn="l">
              <a:spcBef>
                <a:spcPts val="360"/>
              </a:spcBef>
              <a:spcAft>
                <a:spcPts val="0"/>
              </a:spcAft>
              <a:buClr>
                <a:schemeClr val="dk1"/>
              </a:buClr>
              <a:buSzPts val="1800"/>
              <a:buFont typeface="Arimo"/>
              <a:buChar char="–"/>
            </a:pPr>
            <a:r>
              <a:rPr lang="en-US" sz="1800"/>
              <a:t>Decentralized Kalman</a:t>
            </a:r>
            <a:endParaRPr/>
          </a:p>
          <a:p>
            <a:pPr indent="-285750" lvl="1" marL="742950" rtl="0" algn="l">
              <a:spcBef>
                <a:spcPts val="360"/>
              </a:spcBef>
              <a:spcAft>
                <a:spcPts val="0"/>
              </a:spcAft>
              <a:buClr>
                <a:schemeClr val="dk1"/>
              </a:buClr>
              <a:buSzPts val="1800"/>
              <a:buFont typeface="Arimo"/>
              <a:buChar char="–"/>
            </a:pPr>
            <a:r>
              <a:rPr lang="en-US" sz="1800"/>
              <a:t>Incorporate uncertainty into KG reasoning</a:t>
            </a:r>
            <a:endParaRPr/>
          </a:p>
          <a:p>
            <a:pPr indent="-215900" lvl="0" marL="342900" rtl="0" algn="l">
              <a:spcBef>
                <a:spcPts val="400"/>
              </a:spcBef>
              <a:spcAft>
                <a:spcPts val="0"/>
              </a:spcAft>
              <a:buClr>
                <a:schemeClr val="dk1"/>
              </a:buClr>
              <a:buSzPts val="2000"/>
              <a:buFont typeface="Arimo"/>
              <a:buNone/>
            </a:pPr>
            <a:r>
              <a:t/>
            </a:r>
            <a:endParaRPr b="1" sz="2000"/>
          </a:p>
          <a:p>
            <a:pPr indent="-342900" lvl="0" marL="342900" rtl="0" algn="l">
              <a:spcBef>
                <a:spcPts val="400"/>
              </a:spcBef>
              <a:spcAft>
                <a:spcPts val="0"/>
              </a:spcAft>
              <a:buClr>
                <a:schemeClr val="dk1"/>
              </a:buClr>
              <a:buSzPts val="2000"/>
              <a:buFont typeface="Arimo"/>
              <a:buChar char="•"/>
            </a:pPr>
            <a:r>
              <a:rPr b="1" lang="en-US" sz="2000"/>
              <a:t>Baseline Performance characterization </a:t>
            </a:r>
            <a:endParaRPr/>
          </a:p>
          <a:p>
            <a:pPr indent="-285750" lvl="1" marL="742950" rtl="0" algn="l">
              <a:spcBef>
                <a:spcPts val="360"/>
              </a:spcBef>
              <a:spcAft>
                <a:spcPts val="0"/>
              </a:spcAft>
              <a:buClr>
                <a:schemeClr val="dk1"/>
              </a:buClr>
              <a:buSzPts val="1800"/>
              <a:buFont typeface="Arimo"/>
              <a:buChar char="–"/>
            </a:pPr>
            <a:r>
              <a:rPr lang="en-US" sz="1800"/>
              <a:t>Refine scenario 2</a:t>
            </a:r>
            <a:endParaRPr/>
          </a:p>
          <a:p>
            <a:pPr indent="-285750" lvl="1" marL="742950" rtl="0" algn="l">
              <a:spcBef>
                <a:spcPts val="360"/>
              </a:spcBef>
              <a:spcAft>
                <a:spcPts val="0"/>
              </a:spcAft>
              <a:buClr>
                <a:schemeClr val="dk1"/>
              </a:buClr>
              <a:buSzPts val="1800"/>
              <a:buFont typeface="Arimo"/>
              <a:buChar char="–"/>
            </a:pPr>
            <a:r>
              <a:rPr lang="en-US" sz="1800"/>
              <a:t>Define and run additional scenarios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43"/>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Publications</a:t>
            </a:r>
            <a:endParaRPr/>
          </a:p>
        </p:txBody>
      </p:sp>
      <p:sp>
        <p:nvSpPr>
          <p:cNvPr id="1010" name="Google Shape;1010;p43"/>
          <p:cNvSpPr txBox="1"/>
          <p:nvPr>
            <p:ph idx="1" type="body"/>
          </p:nvPr>
        </p:nvSpPr>
        <p:spPr>
          <a:xfrm>
            <a:off x="685800" y="1066800"/>
            <a:ext cx="7772400" cy="502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Font typeface="Arimo"/>
              <a:buChar char="•"/>
            </a:pPr>
            <a:r>
              <a:rPr b="1" lang="en-US"/>
              <a:t>1 Poster at AGU22</a:t>
            </a:r>
            <a:endParaRPr/>
          </a:p>
          <a:p>
            <a:pPr indent="-285750" lvl="1" marL="742950" rtl="0" algn="l">
              <a:spcBef>
                <a:spcPts val="400"/>
              </a:spcBef>
              <a:spcAft>
                <a:spcPts val="0"/>
              </a:spcAft>
              <a:buClr>
                <a:schemeClr val="dk1"/>
              </a:buClr>
              <a:buSzPts val="2000"/>
              <a:buFont typeface="Arimo"/>
              <a:buChar char="–"/>
            </a:pPr>
            <a:r>
              <a:rPr lang="en-US"/>
              <a:t>Selva, D., Allen, G. H., Gao, H., Gorr, B. J., Aguilar, A., Viros-i-Martin, A., Sun, Y., Mehta, A., Ravindra, V., David, C., &amp; Stroud, M. (2022, December). Simulating A Context-aware Heterogeneous Sensor System for Monitoring Inland Waters and Ecosystems with 3D-CHESS. In Fall Meeting 2022. AGU.</a:t>
            </a:r>
            <a:endParaRPr/>
          </a:p>
          <a:p>
            <a:pPr indent="-342900" lvl="0" marL="342900" rtl="0" algn="l">
              <a:spcBef>
                <a:spcPts val="480"/>
              </a:spcBef>
              <a:spcAft>
                <a:spcPts val="0"/>
              </a:spcAft>
              <a:buClr>
                <a:schemeClr val="dk1"/>
              </a:buClr>
              <a:buSzPts val="2400"/>
              <a:buFont typeface="Arimo"/>
              <a:buChar char="•"/>
            </a:pPr>
            <a:r>
              <a:rPr b="1" lang="en-US"/>
              <a:t>2 papers under review at IGARSS23</a:t>
            </a:r>
            <a:endParaRPr/>
          </a:p>
          <a:p>
            <a:pPr indent="-285750" lvl="1" marL="742950" rtl="0" algn="l">
              <a:spcBef>
                <a:spcPts val="400"/>
              </a:spcBef>
              <a:spcAft>
                <a:spcPts val="0"/>
              </a:spcAft>
              <a:buClr>
                <a:schemeClr val="dk1"/>
              </a:buClr>
              <a:buSzPts val="2000"/>
              <a:buFont typeface="Arimo"/>
              <a:buChar char="–"/>
            </a:pPr>
            <a:r>
              <a:rPr lang="en-US"/>
              <a:t>A. Aguilar et al., Decentralized Market-based Measurement Assignment Strategy for Simultaneous Earth Observations for Distributed Heterogeneous Satellite Systems. Submitted to IGARSS23.</a:t>
            </a:r>
            <a:endParaRPr/>
          </a:p>
          <a:p>
            <a:pPr indent="-285750" lvl="1" marL="742950" rtl="0" algn="l">
              <a:spcBef>
                <a:spcPts val="400"/>
              </a:spcBef>
              <a:spcAft>
                <a:spcPts val="0"/>
              </a:spcAft>
              <a:buClr>
                <a:schemeClr val="dk1"/>
              </a:buClr>
              <a:buSzPts val="2000"/>
              <a:buFont typeface="Arimo"/>
              <a:buChar char="–"/>
            </a:pPr>
            <a:r>
              <a:rPr lang="en-US"/>
              <a:t>B. Gorr et al., Multi-Instrument Flood Monitoring With Distributed, Decentralized, Dynamic And Context-Aware Satellite Sensor Systems. Submitted to IGARSS23.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BACKUP</a:t>
            </a:r>
            <a:endParaRPr/>
          </a:p>
        </p:txBody>
      </p:sp>
      <p:sp>
        <p:nvSpPr>
          <p:cNvPr id="1016" name="Google Shape;1016;p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000"/>
              <a:buFont typeface="Arimo"/>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45"/>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accent2"/>
                </a:solidFill>
                <a:latin typeface="Arimo"/>
                <a:ea typeface="Arimo"/>
                <a:cs typeface="Arimo"/>
                <a:sym typeface="Arimo"/>
              </a:rPr>
              <a:t>Acronyms</a:t>
            </a:r>
            <a:endParaRPr/>
          </a:p>
        </p:txBody>
      </p:sp>
      <p:sp>
        <p:nvSpPr>
          <p:cNvPr id="1022" name="Google Shape;1022;p45"/>
          <p:cNvSpPr/>
          <p:nvPr/>
        </p:nvSpPr>
        <p:spPr>
          <a:xfrm>
            <a:off x="1749425" y="457200"/>
            <a:ext cx="54864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accent2"/>
                </a:solidFill>
                <a:latin typeface="Arimo"/>
                <a:ea typeface="Arimo"/>
                <a:cs typeface="Arimo"/>
                <a:sym typeface="Arimo"/>
              </a:rPr>
              <a:t>List of Acronyms</a:t>
            </a:r>
            <a:endParaRPr/>
          </a:p>
        </p:txBody>
      </p:sp>
      <p:sp>
        <p:nvSpPr>
          <p:cNvPr id="1023" name="Google Shape;1023;p45"/>
          <p:cNvSpPr/>
          <p:nvPr/>
        </p:nvSpPr>
        <p:spPr>
          <a:xfrm>
            <a:off x="468487" y="914400"/>
            <a:ext cx="8200728" cy="1295400"/>
          </a:xfrm>
          <a:prstGeom prst="rect">
            <a:avLst/>
          </a:prstGeom>
          <a:noFill/>
          <a:ln>
            <a:noFill/>
          </a:ln>
        </p:spPr>
        <p:txBody>
          <a:bodyPr anchorCtr="0" anchor="t" bIns="45700" lIns="91425" spcFirstLastPara="1" rIns="91425" wrap="square" tIns="45700">
            <a:noAutofit/>
          </a:bodyPr>
          <a:lstStyle/>
          <a:p>
            <a:pPr indent="-266700" lvl="0" marL="342900" marR="0" rtl="0" algn="l">
              <a:lnSpc>
                <a:spcPct val="9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3D-CHESS	Decentralized, Distributed, Dynamic, and Context-aware Heterogeneous Sensor Systems</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DARPA		Defense Advanced Research Projects Agency</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KG		Knowledge Graph</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MCCBBA		Modified Coupled-constraints Consensus Bundle-Based Algorithm</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NISAR		NASA-ISRO SAR Mission</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RAPID		Routing Application for Parallel computatIon of Discharge</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SAR		Synthetic Aperture Radar</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SWOT		Surface Water and Ocean Topography mission</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TAMU		Texas A&amp;M University</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TIR		Thermal Infrared</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TRL		Technology Readiness Level</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UCLA		University of California Los Angeles</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UniKER		Unified framework combining Knowledge graph Embeddings and logical Rules</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VASSAR		Value Assessment of System Architectures using Rules</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VNIR		Visible and Near Infrared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46"/>
          <p:cNvSpPr txBox="1"/>
          <p:nvPr>
            <p:ph type="title"/>
          </p:nvPr>
        </p:nvSpPr>
        <p:spPr>
          <a:xfrm>
            <a:off x="1286521" y="179491"/>
            <a:ext cx="6858000" cy="53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accent2"/>
                </a:solidFill>
                <a:latin typeface="Arimo"/>
                <a:ea typeface="Arimo"/>
                <a:cs typeface="Arimo"/>
                <a:sym typeface="Arimo"/>
              </a:rPr>
              <a:t>Responses to Review Panel Comments</a:t>
            </a:r>
            <a:endParaRPr/>
          </a:p>
        </p:txBody>
      </p:sp>
      <p:sp>
        <p:nvSpPr>
          <p:cNvPr id="1030" name="Google Shape;1030;p46"/>
          <p:cNvSpPr txBox="1"/>
          <p:nvPr/>
        </p:nvSpPr>
        <p:spPr>
          <a:xfrm>
            <a:off x="455761" y="979284"/>
            <a:ext cx="8049332" cy="563231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Would this work in operational practice? Scalability?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Assessing feasibility and scalability in the context of the relevancy scenario using the multi-agent simulator is in the research plan (Task 8)</a:t>
            </a:r>
            <a:endParaRPr/>
          </a:p>
          <a:p>
            <a:pPr indent="-171450" lvl="0" marL="285750" marR="0" rtl="0" algn="l">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Effectiveness in comparison to conventional systems?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Assessing scientific value/effectiveness compared to status quo is part of the research plan (specific scenarios and metrics defined in Task 1.3)</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What is required for a node to detect and communicate an event of interest at a certain location: will there need to be a calibration step considered? Consensus understanding of an event’s location? Geolocation and pointing accuracy often a limitation.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Decentralized estimation module has been added to research plan (Tasks 4.3-4.4) and will be led by Dr. Mehta at UCLA. Impact of limited pointing accuracy and geolocation will be measured in Task 8.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Federation analysis characterization is not well defined.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We will study federations of agents where different nodes are owned and operated by different organizations in Task 8.7. Specific scenarios and metrics will be defined in Task 1.3.</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7"/>
          <p:cNvSpPr txBox="1"/>
          <p:nvPr>
            <p:ph type="title"/>
          </p:nvPr>
        </p:nvSpPr>
        <p:spPr>
          <a:xfrm>
            <a:off x="1286521" y="179491"/>
            <a:ext cx="6858000" cy="53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accent2"/>
                </a:solidFill>
                <a:latin typeface="Arimo"/>
                <a:ea typeface="Arimo"/>
                <a:cs typeface="Arimo"/>
                <a:sym typeface="Arimo"/>
              </a:rPr>
              <a:t>Responses to Review Panel Comments</a:t>
            </a:r>
            <a:endParaRPr/>
          </a:p>
        </p:txBody>
      </p:sp>
      <p:sp>
        <p:nvSpPr>
          <p:cNvPr id="1037" name="Google Shape;1037;p47"/>
          <p:cNvSpPr txBox="1"/>
          <p:nvPr/>
        </p:nvSpPr>
        <p:spPr>
          <a:xfrm>
            <a:off x="490929" y="1108238"/>
            <a:ext cx="8049333" cy="507831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Depth of the simulators?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modeling fidelity of the platform simulators is medium to low in an “absolute” sense, but we think it is adequate for the goals of the project. The architecture is flexible so higher fidelity simulators can be substituted.</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Role of predictive models to drive the sensor modes and sampling?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role of predictive models is to anticipate events of interest (e.g., floods, algal blooms) before they are detected by the on board processors. They can lead to changes in the agent’s own plans (e.g., change in sensor modes and sampling) and/or the emission of new Task Requests (e.g., to add complementary observations of the location).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How is increased fidelity of observations leveraged via data assimilation by those models? Role of improved observations for model validation or calibration should be discussed more.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Increased fidelity of observations would result in improved accuracy and a reduction of uncertainty in the outputs of the science module, which will also result in better plans.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48"/>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latin typeface="Arimo"/>
                <a:ea typeface="Arimo"/>
                <a:cs typeface="Arimo"/>
                <a:sym typeface="Arimo"/>
              </a:rPr>
              <a:t>Responses to Review Panel Comments</a:t>
            </a:r>
            <a:endParaRPr/>
          </a:p>
        </p:txBody>
      </p:sp>
      <p:sp>
        <p:nvSpPr>
          <p:cNvPr id="1043" name="Google Shape;1043;p48"/>
          <p:cNvSpPr txBox="1"/>
          <p:nvPr>
            <p:ph idx="1" type="body"/>
          </p:nvPr>
        </p:nvSpPr>
        <p:spPr>
          <a:xfrm>
            <a:off x="685799" y="1066800"/>
            <a:ext cx="8141677" cy="502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Font typeface="Arimo"/>
              <a:buChar char="•"/>
            </a:pPr>
            <a:r>
              <a:rPr b="1" lang="en-US" sz="1800"/>
              <a:t>There is a scale mismatch between what is required for the four applications and the models that are referenced. </a:t>
            </a:r>
            <a:endParaRPr/>
          </a:p>
          <a:p>
            <a:pPr indent="0" lvl="0" marL="0" rtl="0" algn="l">
              <a:spcBef>
                <a:spcPts val="360"/>
              </a:spcBef>
              <a:spcAft>
                <a:spcPts val="0"/>
              </a:spcAft>
              <a:buClr>
                <a:schemeClr val="dk1"/>
              </a:buClr>
              <a:buSzPts val="1800"/>
              <a:buFont typeface="Arimo"/>
              <a:buNone/>
            </a:pPr>
            <a:r>
              <a:rPr lang="en-US" sz="1800"/>
              <a:t>The models referenced were provided as examples and we are aware that they are not sufficient to develop the 4 applications. We will adopt an incremental approach, starting with “Extreme storage fluctuations in reservoirs”, then adding “Harmful Algal blooms”, etc. Models will be identified or developed as needed for the applications. The team has broad and deep expertise in science models for inland water applications. </a:t>
            </a:r>
            <a:endParaRPr/>
          </a:p>
          <a:p>
            <a:pPr indent="0" lvl="0" marL="0" rtl="0" algn="l">
              <a:spcBef>
                <a:spcPts val="360"/>
              </a:spcBef>
              <a:spcAft>
                <a:spcPts val="0"/>
              </a:spcAft>
              <a:buClr>
                <a:schemeClr val="dk1"/>
              </a:buClr>
              <a:buSzPts val="1800"/>
              <a:buFont typeface="Arimo"/>
              <a:buNone/>
            </a:pPr>
            <a:r>
              <a:t/>
            </a:r>
            <a:endParaRPr sz="1800"/>
          </a:p>
          <a:p>
            <a:pPr indent="-342900" lvl="0" marL="342900" rtl="0" algn="l">
              <a:spcBef>
                <a:spcPts val="360"/>
              </a:spcBef>
              <a:spcAft>
                <a:spcPts val="0"/>
              </a:spcAft>
              <a:buClr>
                <a:schemeClr val="dk1"/>
              </a:buClr>
              <a:buSzPts val="1800"/>
              <a:buFont typeface="Arimo"/>
              <a:buChar char="•"/>
            </a:pPr>
            <a:r>
              <a:rPr b="1" lang="en-US" sz="1800"/>
              <a:t>For some of the phenomena outlined there may be significant latency between precipitation events and their impacts to be observed. </a:t>
            </a:r>
            <a:endParaRPr/>
          </a:p>
          <a:p>
            <a:pPr indent="0" lvl="0" marL="0" rtl="0" algn="l">
              <a:spcBef>
                <a:spcPts val="360"/>
              </a:spcBef>
              <a:spcAft>
                <a:spcPts val="0"/>
              </a:spcAft>
              <a:buClr>
                <a:schemeClr val="dk1"/>
              </a:buClr>
              <a:buSzPts val="1800"/>
              <a:buFont typeface="Arimo"/>
              <a:buNone/>
            </a:pPr>
            <a:r>
              <a:rPr lang="en-US" sz="1800"/>
              <a:t>Predictive models such as the RAPID flow routing model should help capture this latency and incorporate it into the agents’ plans. </a:t>
            </a:r>
            <a:endParaRPr/>
          </a:p>
          <a:p>
            <a:pPr indent="-228600" lvl="0" marL="342900" rtl="0" algn="l">
              <a:spcBef>
                <a:spcPts val="360"/>
              </a:spcBef>
              <a:spcAft>
                <a:spcPts val="0"/>
              </a:spcAft>
              <a:buClr>
                <a:schemeClr val="dk1"/>
              </a:buClr>
              <a:buSzPts val="1800"/>
              <a:buFont typeface="Arimo"/>
              <a:buNone/>
            </a:pPr>
            <a:r>
              <a:t/>
            </a:r>
            <a:endParaRPr sz="1800"/>
          </a:p>
          <a:p>
            <a:pPr indent="-228600" lvl="0" marL="342900" rtl="0" algn="l">
              <a:spcBef>
                <a:spcPts val="360"/>
              </a:spcBef>
              <a:spcAft>
                <a:spcPts val="0"/>
              </a:spcAft>
              <a:buClr>
                <a:schemeClr val="dk1"/>
              </a:buClr>
              <a:buSzPts val="1800"/>
              <a:buFont typeface="Arimo"/>
              <a:buNone/>
            </a:pPr>
            <a:r>
              <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49"/>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latin typeface="Arimo"/>
                <a:ea typeface="Arimo"/>
                <a:cs typeface="Arimo"/>
                <a:sym typeface="Arimo"/>
              </a:rPr>
              <a:t>Responses to Review Panel Comments</a:t>
            </a:r>
            <a:endParaRPr/>
          </a:p>
        </p:txBody>
      </p:sp>
      <p:sp>
        <p:nvSpPr>
          <p:cNvPr id="1049" name="Google Shape;1049;p49"/>
          <p:cNvSpPr txBox="1"/>
          <p:nvPr>
            <p:ph idx="1" type="body"/>
          </p:nvPr>
        </p:nvSpPr>
        <p:spPr>
          <a:xfrm>
            <a:off x="685799" y="1066800"/>
            <a:ext cx="7883769" cy="502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Font typeface="Arimo"/>
              <a:buChar char="•"/>
            </a:pPr>
            <a:r>
              <a:rPr b="1" lang="en-US" sz="1800"/>
              <a:t>When occluding clouds are detected or subsurface information is needed, then what strategy is invoked?</a:t>
            </a:r>
            <a:endParaRPr/>
          </a:p>
          <a:p>
            <a:pPr indent="0" lvl="0" marL="0" rtl="0" algn="l">
              <a:spcBef>
                <a:spcPts val="360"/>
              </a:spcBef>
              <a:spcAft>
                <a:spcPts val="0"/>
              </a:spcAft>
              <a:buClr>
                <a:schemeClr val="dk1"/>
              </a:buClr>
              <a:buSzPts val="1800"/>
              <a:buFont typeface="Arimo"/>
              <a:buNone/>
            </a:pPr>
            <a:r>
              <a:rPr lang="en-US" sz="1800"/>
              <a:t>The effects of cloudiness will be modeled in the Earth system simulator and accounted for in the planning algorithms. There is no way around sensors’ fundamental limits, but the 3D-CHESS network should be able to coordinate among themselves so that the best available sensor performs a given task.</a:t>
            </a:r>
            <a:endParaRPr/>
          </a:p>
          <a:p>
            <a:pPr indent="-228600" lvl="0" marL="342900" rtl="0" algn="l">
              <a:spcBef>
                <a:spcPts val="360"/>
              </a:spcBef>
              <a:spcAft>
                <a:spcPts val="0"/>
              </a:spcAft>
              <a:buClr>
                <a:schemeClr val="dk1"/>
              </a:buClr>
              <a:buSzPts val="1800"/>
              <a:buFont typeface="Arimo"/>
              <a:buNone/>
            </a:pPr>
            <a:r>
              <a:t/>
            </a:r>
            <a:endParaRPr sz="1800"/>
          </a:p>
          <a:p>
            <a:pPr indent="-342900" lvl="0" marL="342900" rtl="0" algn="l">
              <a:spcBef>
                <a:spcPts val="360"/>
              </a:spcBef>
              <a:spcAft>
                <a:spcPts val="0"/>
              </a:spcAft>
              <a:buClr>
                <a:schemeClr val="dk1"/>
              </a:buClr>
              <a:buSzPts val="1800"/>
              <a:buFont typeface="Arimo"/>
              <a:buChar char="•"/>
            </a:pPr>
            <a:r>
              <a:rPr b="1" lang="en-US" sz="1800"/>
              <a:t>Large team, small time commitments, ambitious objectives, requires a lot of coordination. Effort for project management and overall cost may be too low. Significant schedule risk.</a:t>
            </a:r>
            <a:endParaRPr/>
          </a:p>
          <a:p>
            <a:pPr indent="0" lvl="0" marL="0" rtl="0" algn="l">
              <a:spcBef>
                <a:spcPts val="360"/>
              </a:spcBef>
              <a:spcAft>
                <a:spcPts val="0"/>
              </a:spcAft>
              <a:buClr>
                <a:schemeClr val="dk1"/>
              </a:buClr>
              <a:buSzPts val="1800"/>
              <a:buFont typeface="Arimo"/>
              <a:buNone/>
            </a:pPr>
            <a:r>
              <a:rPr lang="en-US" sz="1800"/>
              <a:t>The research plan has flexibility in the number of applications we develop. We will take an incremental approach. The project is a natural extension of the team’s prior work. </a:t>
            </a:r>
            <a:endParaRPr/>
          </a:p>
          <a:p>
            <a:pPr indent="-228600" lvl="0" marL="342900" rtl="0" algn="l">
              <a:spcBef>
                <a:spcPts val="360"/>
              </a:spcBef>
              <a:spcAft>
                <a:spcPts val="0"/>
              </a:spcAft>
              <a:buClr>
                <a:schemeClr val="dk1"/>
              </a:buClr>
              <a:buSzPts val="1800"/>
              <a:buFont typeface="Arimo"/>
              <a:buNone/>
            </a:pPr>
            <a:r>
              <a:t/>
            </a:r>
            <a:endParaRPr sz="1800"/>
          </a:p>
          <a:p>
            <a:pPr indent="-228600" lvl="0" marL="342900" rtl="0" algn="l">
              <a:spcBef>
                <a:spcPts val="360"/>
              </a:spcBef>
              <a:spcAft>
                <a:spcPts val="0"/>
              </a:spcAft>
              <a:buClr>
                <a:schemeClr val="dk1"/>
              </a:buClr>
              <a:buSzPts val="1800"/>
              <a:buFont typeface="Arimo"/>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idx="2" type="body"/>
          </p:nvPr>
        </p:nvSpPr>
        <p:spPr>
          <a:xfrm>
            <a:off x="362284" y="4992593"/>
            <a:ext cx="8287540" cy="101179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1800"/>
              <a:buFont typeface="Arimo"/>
              <a:buChar char="•"/>
            </a:pPr>
            <a:r>
              <a:rPr lang="en-US" sz="1800"/>
              <a:t>Delay in TAMU award and UCLA/VT sub-awards has led to delays in spending. </a:t>
            </a:r>
            <a:endParaRPr/>
          </a:p>
          <a:p>
            <a:pPr indent="-342900" lvl="0" marL="342900" rtl="0" algn="l">
              <a:lnSpc>
                <a:spcPct val="90000"/>
              </a:lnSpc>
              <a:spcBef>
                <a:spcPts val="360"/>
              </a:spcBef>
              <a:spcAft>
                <a:spcPts val="0"/>
              </a:spcAft>
              <a:buClr>
                <a:schemeClr val="dk1"/>
              </a:buClr>
              <a:buSzPts val="1800"/>
              <a:buFont typeface="Arimo"/>
              <a:buChar char="•"/>
            </a:pPr>
            <a:r>
              <a:rPr lang="en-US" sz="1800"/>
              <a:t>Expect this to regularize over the next few months</a:t>
            </a:r>
            <a:endParaRPr/>
          </a:p>
        </p:txBody>
      </p:sp>
      <p:sp>
        <p:nvSpPr>
          <p:cNvPr id="118" name="Google Shape;118;p5"/>
          <p:cNvSpPr txBox="1"/>
          <p:nvPr/>
        </p:nvSpPr>
        <p:spPr>
          <a:xfrm>
            <a:off x="1295400" y="183444"/>
            <a:ext cx="6858000" cy="53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accent2"/>
                </a:solidFill>
                <a:latin typeface="Arimo"/>
                <a:ea typeface="Arimo"/>
                <a:cs typeface="Arimo"/>
                <a:sym typeface="Arimo"/>
              </a:rPr>
              <a:t>Costs Status and Plan</a:t>
            </a:r>
            <a:endParaRPr/>
          </a:p>
        </p:txBody>
      </p:sp>
      <p:pic>
        <p:nvPicPr>
          <p:cNvPr id="119" name="Google Shape;119;p5"/>
          <p:cNvPicPr preferRelativeResize="0"/>
          <p:nvPr/>
        </p:nvPicPr>
        <p:blipFill rotWithShape="1">
          <a:blip r:embed="rId3">
            <a:alphaModFix/>
          </a:blip>
          <a:srcRect b="0" l="0" r="0" t="0"/>
          <a:stretch/>
        </p:blipFill>
        <p:spPr>
          <a:xfrm>
            <a:off x="362284" y="1746343"/>
            <a:ext cx="8353485" cy="254869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50"/>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055" name="Google Shape;1055;p50"/>
          <p:cNvSpPr txBox="1"/>
          <p:nvPr>
            <p:ph idx="1" type="body"/>
          </p:nvPr>
        </p:nvSpPr>
        <p:spPr>
          <a:xfrm>
            <a:off x="199663" y="1476587"/>
            <a:ext cx="5995640" cy="4822613"/>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spcBef>
                <a:spcPts val="0"/>
              </a:spcBef>
              <a:spcAft>
                <a:spcPts val="0"/>
              </a:spcAft>
              <a:buClr>
                <a:schemeClr val="dk1"/>
              </a:buClr>
              <a:buSzPct val="100000"/>
              <a:buFont typeface="Arimo"/>
              <a:buNone/>
            </a:pPr>
            <a:r>
              <a:rPr i="1" lang="en-US"/>
              <a:t>Scenario:</a:t>
            </a:r>
            <a:endParaRPr/>
          </a:p>
          <a:p>
            <a:pPr indent="-342900" lvl="0" marL="342900" rtl="0" algn="l">
              <a:spcBef>
                <a:spcPts val="264"/>
              </a:spcBef>
              <a:spcAft>
                <a:spcPts val="0"/>
              </a:spcAft>
              <a:buClr>
                <a:schemeClr val="dk1"/>
              </a:buClr>
              <a:buSzPct val="100000"/>
              <a:buFont typeface="Arimo"/>
              <a:buChar char="•"/>
            </a:pPr>
            <a:r>
              <a:rPr lang="en-US"/>
              <a:t>2 Agents, one with instrument A and another with instrument B</a:t>
            </a:r>
            <a:endParaRPr/>
          </a:p>
          <a:p>
            <a:pPr indent="-342900" lvl="0" marL="342900" rtl="0" algn="l">
              <a:spcBef>
                <a:spcPts val="264"/>
              </a:spcBef>
              <a:spcAft>
                <a:spcPts val="0"/>
              </a:spcAft>
              <a:buClr>
                <a:schemeClr val="dk1"/>
              </a:buClr>
              <a:buSzPct val="100000"/>
              <a:buFont typeface="Arimo"/>
              <a:buChar char="•"/>
            </a:pPr>
            <a:r>
              <a:rPr lang="en-US"/>
              <a:t>1 GP of interest</a:t>
            </a:r>
            <a:endParaRPr/>
          </a:p>
          <a:p>
            <a:pPr indent="-259080" lvl="0" marL="342900" rtl="0" algn="l">
              <a:spcBef>
                <a:spcPts val="264"/>
              </a:spcBef>
              <a:spcAft>
                <a:spcPts val="0"/>
              </a:spcAft>
              <a:buClr>
                <a:schemeClr val="dk1"/>
              </a:buClr>
              <a:buSzPct val="100000"/>
              <a:buFont typeface="Arimo"/>
              <a:buNone/>
            </a:pPr>
            <a:r>
              <a:t/>
            </a:r>
            <a:endParaRPr/>
          </a:p>
          <a:p>
            <a:pPr indent="0" lvl="0" marL="0" rtl="0" algn="l">
              <a:spcBef>
                <a:spcPts val="264"/>
              </a:spcBef>
              <a:spcAft>
                <a:spcPts val="0"/>
              </a:spcAft>
              <a:buClr>
                <a:schemeClr val="dk1"/>
              </a:buClr>
              <a:buSzPct val="100000"/>
              <a:buFont typeface="Arimo"/>
              <a:buNone/>
            </a:pPr>
            <a:r>
              <a:rPr i="1" lang="en-US"/>
              <a:t>Timeline:</a:t>
            </a:r>
            <a:endParaRPr/>
          </a:p>
          <a:p>
            <a:pPr indent="-385763" lvl="0" marL="385763" rtl="0" algn="l">
              <a:spcBef>
                <a:spcPts val="264"/>
              </a:spcBef>
              <a:spcAft>
                <a:spcPts val="0"/>
              </a:spcAft>
              <a:buClr>
                <a:schemeClr val="dk1"/>
              </a:buClr>
              <a:buSzPct val="100000"/>
              <a:buFont typeface="Arimo"/>
              <a:buAutoNum type="arabicPeriod"/>
            </a:pPr>
            <a:r>
              <a:rPr lang="en-US"/>
              <a:t>Agent 1 performs routine measurement of GP1 with instrument A at T = 1</a:t>
            </a:r>
            <a:endParaRPr/>
          </a:p>
          <a:p>
            <a:pPr indent="-385763" lvl="0" marL="385763" rtl="0" algn="l">
              <a:spcBef>
                <a:spcPts val="264"/>
              </a:spcBef>
              <a:spcAft>
                <a:spcPts val="0"/>
              </a:spcAft>
              <a:buClr>
                <a:schemeClr val="dk1"/>
              </a:buClr>
              <a:buSzPct val="100000"/>
              <a:buFont typeface="Arimo"/>
              <a:buAutoNum type="arabicPeriod"/>
            </a:pPr>
            <a:r>
              <a:rPr lang="en-US"/>
              <a:t>Agent 1 processes measurement and concludes GP1 is an area of interest for a measurement with instrument B</a:t>
            </a:r>
            <a:endParaRPr/>
          </a:p>
          <a:p>
            <a:pPr indent="-385763" lvl="0" marL="385763" rtl="0" algn="l">
              <a:spcBef>
                <a:spcPts val="264"/>
              </a:spcBef>
              <a:spcAft>
                <a:spcPts val="0"/>
              </a:spcAft>
              <a:buClr>
                <a:schemeClr val="dk1"/>
              </a:buClr>
              <a:buSzPct val="100000"/>
              <a:buFont typeface="Arimo"/>
              <a:buAutoNum type="arabicPeriod"/>
            </a:pPr>
            <a:r>
              <a:rPr lang="en-US"/>
              <a:t>Agent 1 creates a measurement request for all agents in the network including itself</a:t>
            </a:r>
            <a:endParaRPr/>
          </a:p>
          <a:p>
            <a:pPr indent="-385763" lvl="0" marL="385763" rtl="0" algn="l">
              <a:spcBef>
                <a:spcPts val="264"/>
              </a:spcBef>
              <a:spcAft>
                <a:spcPts val="0"/>
              </a:spcAft>
              <a:buClr>
                <a:schemeClr val="dk1"/>
              </a:buClr>
              <a:buSzPct val="100000"/>
              <a:buFont typeface="Arimo"/>
              <a:buAutoNum type="arabicPeriod"/>
            </a:pPr>
            <a:r>
              <a:rPr lang="en-US"/>
              <a:t>Agent 1 concludes that it does NOT possess the capabilities to perform the measurement request and therefore does not act on the request</a:t>
            </a:r>
            <a:endParaRPr/>
          </a:p>
          <a:p>
            <a:pPr indent="-385763" lvl="0" marL="385763" rtl="0" algn="l">
              <a:spcBef>
                <a:spcPts val="264"/>
              </a:spcBef>
              <a:spcAft>
                <a:spcPts val="0"/>
              </a:spcAft>
              <a:buClr>
                <a:schemeClr val="dk1"/>
              </a:buClr>
              <a:buSzPct val="100000"/>
              <a:buFont typeface="Arimo"/>
              <a:buAutoNum type="arabicPeriod"/>
            </a:pPr>
            <a:r>
              <a:rPr lang="en-US"/>
              <a:t>Agent 1 attempts to send measurement request to Agent 2 at T = 2 but is unsuccessful (out of LOS)</a:t>
            </a:r>
            <a:endParaRPr/>
          </a:p>
          <a:p>
            <a:pPr indent="-385763" lvl="0" marL="385763" rtl="0" algn="l">
              <a:spcBef>
                <a:spcPts val="264"/>
              </a:spcBef>
              <a:spcAft>
                <a:spcPts val="0"/>
              </a:spcAft>
              <a:buClr>
                <a:schemeClr val="dk1"/>
              </a:buClr>
              <a:buSzPct val="100000"/>
              <a:buFont typeface="Arimo"/>
              <a:buAutoNum type="arabicPeriod"/>
            </a:pPr>
            <a:r>
              <a:rPr lang="en-US"/>
              <a:t>Agent 1 sends measurement request to Agent 2 at T = 3</a:t>
            </a:r>
            <a:endParaRPr/>
          </a:p>
          <a:p>
            <a:pPr indent="-385763" lvl="0" marL="385763" rtl="0" algn="l">
              <a:spcBef>
                <a:spcPts val="264"/>
              </a:spcBef>
              <a:spcAft>
                <a:spcPts val="0"/>
              </a:spcAft>
              <a:buClr>
                <a:schemeClr val="dk1"/>
              </a:buClr>
              <a:buSzPct val="100000"/>
              <a:buFont typeface="Arimo"/>
              <a:buAutoNum type="arabicPeriod"/>
            </a:pPr>
            <a:r>
              <a:rPr lang="en-US"/>
              <a:t>Agent 2 receives measurement request from Agent 1</a:t>
            </a:r>
            <a:endParaRPr/>
          </a:p>
          <a:p>
            <a:pPr indent="-385763" lvl="0" marL="385763" rtl="0" algn="l">
              <a:spcBef>
                <a:spcPts val="264"/>
              </a:spcBef>
              <a:spcAft>
                <a:spcPts val="0"/>
              </a:spcAft>
              <a:buClr>
                <a:schemeClr val="dk1"/>
              </a:buClr>
              <a:buSzPct val="100000"/>
              <a:buFont typeface="Arimo"/>
              <a:buAutoNum type="arabicPeriod"/>
            </a:pPr>
            <a:r>
              <a:rPr lang="en-US"/>
              <a:t>Agent 2 concludes that it CAN perform the measurement in the request</a:t>
            </a:r>
            <a:endParaRPr/>
          </a:p>
          <a:p>
            <a:pPr indent="-385763" lvl="0" marL="385763" rtl="0" algn="l">
              <a:spcBef>
                <a:spcPts val="264"/>
              </a:spcBef>
              <a:spcAft>
                <a:spcPts val="0"/>
              </a:spcAft>
              <a:buClr>
                <a:schemeClr val="dk1"/>
              </a:buClr>
              <a:buSzPct val="100000"/>
              <a:buFont typeface="Arimo"/>
              <a:buAutoNum type="arabicPeriod"/>
            </a:pPr>
            <a:r>
              <a:rPr lang="en-US"/>
              <a:t>Agent 2 schedules a measurement with instrument B at its next access to GP1 at T = 4</a:t>
            </a:r>
            <a:endParaRPr/>
          </a:p>
          <a:p>
            <a:pPr indent="-385763" lvl="0" marL="385763" rtl="0" algn="l">
              <a:spcBef>
                <a:spcPts val="264"/>
              </a:spcBef>
              <a:spcAft>
                <a:spcPts val="0"/>
              </a:spcAft>
              <a:buClr>
                <a:schemeClr val="dk1"/>
              </a:buClr>
              <a:buSzPct val="100000"/>
              <a:buFont typeface="Arimo"/>
              <a:buAutoNum type="arabicPeriod"/>
            </a:pPr>
            <a:r>
              <a:rPr lang="en-US"/>
              <a:t>Agent 2 performs measurement</a:t>
            </a:r>
            <a:endParaRPr/>
          </a:p>
          <a:p>
            <a:pPr indent="-385763" lvl="0" marL="385763" rtl="0" algn="l">
              <a:spcBef>
                <a:spcPts val="264"/>
              </a:spcBef>
              <a:spcAft>
                <a:spcPts val="0"/>
              </a:spcAft>
              <a:buClr>
                <a:schemeClr val="dk1"/>
              </a:buClr>
              <a:buSzPct val="100000"/>
              <a:buFont typeface="Arimo"/>
              <a:buAutoNum type="arabicPeriod"/>
            </a:pPr>
            <a:r>
              <a:rPr lang="en-US"/>
              <a:t>Agent 2 sends measurement results to Agent 1 at T = 4</a:t>
            </a:r>
            <a:endParaRPr/>
          </a:p>
          <a:p>
            <a:pPr indent="-301943" lvl="0" marL="385763" rtl="0" algn="l">
              <a:spcBef>
                <a:spcPts val="264"/>
              </a:spcBef>
              <a:spcAft>
                <a:spcPts val="0"/>
              </a:spcAft>
              <a:buClr>
                <a:schemeClr val="dk1"/>
              </a:buClr>
              <a:buSzPct val="100000"/>
              <a:buFont typeface="Arimo"/>
              <a:buNone/>
            </a:pPr>
            <a:r>
              <a:t/>
            </a:r>
            <a:endParaRPr/>
          </a:p>
        </p:txBody>
      </p:sp>
      <p:grpSp>
        <p:nvGrpSpPr>
          <p:cNvPr id="1056" name="Google Shape;1056;p50"/>
          <p:cNvGrpSpPr/>
          <p:nvPr/>
        </p:nvGrpSpPr>
        <p:grpSpPr>
          <a:xfrm>
            <a:off x="6382512" y="2641664"/>
            <a:ext cx="685800" cy="685800"/>
            <a:chOff x="8717280" y="2379218"/>
            <a:chExt cx="914400" cy="914400"/>
          </a:xfrm>
        </p:grpSpPr>
        <p:pic>
          <p:nvPicPr>
            <p:cNvPr descr="Satellite with solid fill" id="1057" name="Google Shape;1057;p50"/>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1058" name="Google Shape;1058;p50"/>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grpSp>
        <p:nvGrpSpPr>
          <p:cNvPr id="1059" name="Google Shape;1059;p50"/>
          <p:cNvGrpSpPr/>
          <p:nvPr/>
        </p:nvGrpSpPr>
        <p:grpSpPr>
          <a:xfrm>
            <a:off x="7767828" y="2673668"/>
            <a:ext cx="685800" cy="685800"/>
            <a:chOff x="10357104" y="2421890"/>
            <a:chExt cx="914400" cy="914400"/>
          </a:xfrm>
        </p:grpSpPr>
        <p:pic>
          <p:nvPicPr>
            <p:cNvPr descr="Satellite with solid fill" id="1060" name="Google Shape;1060;p50"/>
            <p:cNvPicPr preferRelativeResize="0"/>
            <p:nvPr/>
          </p:nvPicPr>
          <p:blipFill rotWithShape="1">
            <a:blip r:embed="rId4">
              <a:alphaModFix/>
            </a:blip>
            <a:srcRect b="0" l="0" r="0" t="0"/>
            <a:stretch/>
          </p:blipFill>
          <p:spPr>
            <a:xfrm>
              <a:off x="10357104" y="2421890"/>
              <a:ext cx="914400" cy="914400"/>
            </a:xfrm>
            <a:prstGeom prst="rect">
              <a:avLst/>
            </a:prstGeom>
            <a:noFill/>
            <a:ln>
              <a:noFill/>
            </a:ln>
          </p:spPr>
        </p:pic>
        <p:sp>
          <p:nvSpPr>
            <p:cNvPr id="1061" name="Google Shape;1061;p50"/>
            <p:cNvSpPr/>
            <p:nvPr/>
          </p:nvSpPr>
          <p:spPr>
            <a:xfrm>
              <a:off x="10728960" y="2789428"/>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2</a:t>
              </a:r>
              <a:endParaRPr/>
            </a:p>
          </p:txBody>
        </p:sp>
      </p:grpSp>
      <p:grpSp>
        <p:nvGrpSpPr>
          <p:cNvPr id="1062" name="Google Shape;1062;p50"/>
          <p:cNvGrpSpPr/>
          <p:nvPr/>
        </p:nvGrpSpPr>
        <p:grpSpPr>
          <a:xfrm>
            <a:off x="7068312" y="3935359"/>
            <a:ext cx="733320" cy="822853"/>
            <a:chOff x="7904112" y="4706759"/>
            <a:chExt cx="977760" cy="1097137"/>
          </a:xfrm>
        </p:grpSpPr>
        <p:pic>
          <p:nvPicPr>
            <p:cNvPr descr="Highway scene with solid fill" id="1063" name="Google Shape;1063;p50"/>
            <p:cNvPicPr preferRelativeResize="0"/>
            <p:nvPr/>
          </p:nvPicPr>
          <p:blipFill rotWithShape="1">
            <a:blip r:embed="rId5">
              <a:alphaModFix/>
            </a:blip>
            <a:srcRect b="0" l="0" r="0" t="0"/>
            <a:stretch/>
          </p:blipFill>
          <p:spPr>
            <a:xfrm>
              <a:off x="7904112" y="4706759"/>
              <a:ext cx="914400" cy="914400"/>
            </a:xfrm>
            <a:prstGeom prst="rect">
              <a:avLst/>
            </a:prstGeom>
            <a:noFill/>
            <a:ln>
              <a:noFill/>
            </a:ln>
          </p:spPr>
        </p:pic>
        <p:sp>
          <p:nvSpPr>
            <p:cNvPr id="1064" name="Google Shape;1064;p50"/>
            <p:cNvSpPr txBox="1"/>
            <p:nvPr/>
          </p:nvSpPr>
          <p:spPr>
            <a:xfrm>
              <a:off x="8296008" y="5188343"/>
              <a:ext cx="585864"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GP1</a:t>
              </a:r>
              <a:endParaRPr/>
            </a:p>
          </p:txBody>
        </p:sp>
      </p:grpSp>
      <p:pic>
        <p:nvPicPr>
          <p:cNvPr descr="Thought bubble outline" id="1065" name="Google Shape;1065;p50"/>
          <p:cNvPicPr preferRelativeResize="0"/>
          <p:nvPr/>
        </p:nvPicPr>
        <p:blipFill rotWithShape="1">
          <a:blip r:embed="rId6">
            <a:alphaModFix/>
          </a:blip>
          <a:srcRect b="0" l="0" r="0" t="0"/>
          <a:stretch/>
        </p:blipFill>
        <p:spPr>
          <a:xfrm>
            <a:off x="8233929" y="2263521"/>
            <a:ext cx="685800" cy="685800"/>
          </a:xfrm>
          <a:prstGeom prst="rect">
            <a:avLst/>
          </a:prstGeom>
          <a:noFill/>
          <a:ln>
            <a:noFill/>
          </a:ln>
        </p:spPr>
      </p:pic>
      <p:sp>
        <p:nvSpPr>
          <p:cNvPr id="1066" name="Google Shape;1066;p50"/>
          <p:cNvSpPr txBox="1"/>
          <p:nvPr/>
        </p:nvSpPr>
        <p:spPr>
          <a:xfrm>
            <a:off x="8357129" y="2411548"/>
            <a:ext cx="562599" cy="21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25">
                <a:solidFill>
                  <a:schemeClr val="dk1"/>
                </a:solidFill>
                <a:latin typeface="Arial"/>
                <a:ea typeface="Arial"/>
                <a:cs typeface="Arial"/>
                <a:sym typeface="Arial"/>
              </a:rPr>
              <a:t>Instr B</a:t>
            </a:r>
            <a:endParaRPr/>
          </a:p>
        </p:txBody>
      </p:sp>
      <p:pic>
        <p:nvPicPr>
          <p:cNvPr descr="Thought bubble outline" id="1067" name="Google Shape;1067;p50"/>
          <p:cNvPicPr preferRelativeResize="0"/>
          <p:nvPr/>
        </p:nvPicPr>
        <p:blipFill rotWithShape="1">
          <a:blip r:embed="rId6">
            <a:alphaModFix/>
          </a:blip>
          <a:srcRect b="0" l="0" r="0" t="0"/>
          <a:stretch/>
        </p:blipFill>
        <p:spPr>
          <a:xfrm>
            <a:off x="6848613" y="2189702"/>
            <a:ext cx="685800" cy="685800"/>
          </a:xfrm>
          <a:prstGeom prst="rect">
            <a:avLst/>
          </a:prstGeom>
          <a:noFill/>
          <a:ln>
            <a:noFill/>
          </a:ln>
        </p:spPr>
      </p:pic>
      <p:sp>
        <p:nvSpPr>
          <p:cNvPr id="1068" name="Google Shape;1068;p50"/>
          <p:cNvSpPr txBox="1"/>
          <p:nvPr/>
        </p:nvSpPr>
        <p:spPr>
          <a:xfrm>
            <a:off x="6971813" y="2337730"/>
            <a:ext cx="562599" cy="21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25">
                <a:solidFill>
                  <a:schemeClr val="dk1"/>
                </a:solidFill>
                <a:latin typeface="Arial"/>
                <a:ea typeface="Arial"/>
                <a:cs typeface="Arial"/>
                <a:sym typeface="Arial"/>
              </a:rPr>
              <a:t>Instr 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1"/>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074" name="Google Shape;1074;p51"/>
          <p:cNvSpPr/>
          <p:nvPr/>
        </p:nvSpPr>
        <p:spPr>
          <a:xfrm>
            <a:off x="1273567" y="1693778"/>
            <a:ext cx="6039353" cy="3887656"/>
          </a:xfrm>
          <a:prstGeom prst="roundRect">
            <a:avLst>
              <a:gd fmla="val 609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075" name="Google Shape;1075;p51"/>
          <p:cNvSpPr/>
          <p:nvPr/>
        </p:nvSpPr>
        <p:spPr>
          <a:xfrm>
            <a:off x="1742367" y="2692459"/>
            <a:ext cx="3217187" cy="2840066"/>
          </a:xfrm>
          <a:prstGeom prst="roundRect">
            <a:avLst>
              <a:gd fmla="val 3300" name="adj"/>
            </a:avLst>
          </a:prstGeom>
          <a:solidFill>
            <a:srgbClr val="FDCBE4"/>
          </a:solidFill>
          <a:ln cap="flat" cmpd="sng" w="127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076" name="Google Shape;1076;p51"/>
          <p:cNvSpPr/>
          <p:nvPr/>
        </p:nvSpPr>
        <p:spPr>
          <a:xfrm>
            <a:off x="5961217" y="3284856"/>
            <a:ext cx="980428" cy="230617"/>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800">
                <a:solidFill>
                  <a:srgbClr val="000000"/>
                </a:solidFill>
                <a:latin typeface="Arial"/>
                <a:ea typeface="Arial"/>
                <a:cs typeface="Arial"/>
                <a:sym typeface="Arial"/>
              </a:rPr>
              <a:t>Science Module</a:t>
            </a:r>
            <a:endParaRPr/>
          </a:p>
        </p:txBody>
      </p:sp>
      <p:sp>
        <p:nvSpPr>
          <p:cNvPr id="1077" name="Google Shape;1077;p51"/>
          <p:cNvSpPr/>
          <p:nvPr/>
        </p:nvSpPr>
        <p:spPr>
          <a:xfrm>
            <a:off x="5965904" y="4106166"/>
            <a:ext cx="980428" cy="230617"/>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078" name="Google Shape;1078;p51"/>
          <p:cNvCxnSpPr/>
          <p:nvPr/>
        </p:nvCxnSpPr>
        <p:spPr>
          <a:xfrm flipH="1">
            <a:off x="1550139" y="4261297"/>
            <a:ext cx="277529" cy="554"/>
          </a:xfrm>
          <a:prstGeom prst="straightConnector1">
            <a:avLst/>
          </a:prstGeom>
          <a:noFill/>
          <a:ln cap="flat" cmpd="sng" w="12700">
            <a:solidFill>
              <a:srgbClr val="500000"/>
            </a:solidFill>
            <a:prstDash val="dash"/>
            <a:round/>
            <a:headEnd len="sm" w="sm" type="none"/>
            <a:tailEnd len="med" w="med" type="triangle"/>
          </a:ln>
        </p:spPr>
      </p:cxnSp>
      <p:cxnSp>
        <p:nvCxnSpPr>
          <p:cNvPr id="1079" name="Google Shape;1079;p51"/>
          <p:cNvCxnSpPr/>
          <p:nvPr/>
        </p:nvCxnSpPr>
        <p:spPr>
          <a:xfrm flipH="1">
            <a:off x="1550139" y="4860291"/>
            <a:ext cx="280941" cy="554"/>
          </a:xfrm>
          <a:prstGeom prst="straightConnector1">
            <a:avLst/>
          </a:prstGeom>
          <a:noFill/>
          <a:ln cap="flat" cmpd="sng" w="12700">
            <a:solidFill>
              <a:srgbClr val="500000"/>
            </a:solidFill>
            <a:prstDash val="dash"/>
            <a:round/>
            <a:headEnd len="med" w="med" type="triangle"/>
            <a:tailEnd len="sm" w="sm" type="none"/>
          </a:ln>
        </p:spPr>
      </p:cxnSp>
      <p:cxnSp>
        <p:nvCxnSpPr>
          <p:cNvPr id="1080" name="Google Shape;1080;p51"/>
          <p:cNvCxnSpPr>
            <a:stCxn id="1076" idx="2"/>
            <a:endCxn id="1077" idx="0"/>
          </p:cNvCxnSpPr>
          <p:nvPr/>
        </p:nvCxnSpPr>
        <p:spPr>
          <a:xfrm>
            <a:off x="6451431" y="3515473"/>
            <a:ext cx="4800" cy="590700"/>
          </a:xfrm>
          <a:prstGeom prst="straightConnector1">
            <a:avLst/>
          </a:prstGeom>
          <a:noFill/>
          <a:ln cap="flat" cmpd="sng" w="12700">
            <a:solidFill>
              <a:srgbClr val="500000"/>
            </a:solidFill>
            <a:prstDash val="dot"/>
            <a:round/>
            <a:headEnd len="sm" w="sm" type="none"/>
            <a:tailEnd len="med" w="med" type="triangle"/>
          </a:ln>
        </p:spPr>
      </p:cxnSp>
      <p:sp>
        <p:nvSpPr>
          <p:cNvPr id="1081" name="Google Shape;1081;p51"/>
          <p:cNvSpPr/>
          <p:nvPr/>
        </p:nvSpPr>
        <p:spPr>
          <a:xfrm>
            <a:off x="2680523" y="2052024"/>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082" name="Google Shape;1082;p51"/>
          <p:cNvSpPr/>
          <p:nvPr/>
        </p:nvSpPr>
        <p:spPr>
          <a:xfrm>
            <a:off x="4133304" y="2051602"/>
            <a:ext cx="854270" cy="289313"/>
          </a:xfrm>
          <a:prstGeom prst="rect">
            <a:avLst/>
          </a:prstGeom>
          <a:solidFill>
            <a:srgbClr val="F2F2F2"/>
          </a:solid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083" name="Google Shape;1083;p51"/>
          <p:cNvCxnSpPr>
            <a:stCxn id="1082" idx="1"/>
            <a:endCxn id="1081" idx="3"/>
          </p:cNvCxnSpPr>
          <p:nvPr/>
        </p:nvCxnSpPr>
        <p:spPr>
          <a:xfrm flipH="1">
            <a:off x="3534804" y="2196259"/>
            <a:ext cx="598500" cy="300"/>
          </a:xfrm>
          <a:prstGeom prst="straightConnector1">
            <a:avLst/>
          </a:prstGeom>
          <a:noFill/>
          <a:ln cap="flat" cmpd="sng" w="12700">
            <a:solidFill>
              <a:srgbClr val="500000"/>
            </a:solidFill>
            <a:prstDash val="solid"/>
            <a:round/>
            <a:headEnd len="med" w="med" type="triangle"/>
            <a:tailEnd len="sm" w="sm" type="none"/>
          </a:ln>
        </p:spPr>
      </p:cxnSp>
      <p:sp>
        <p:nvSpPr>
          <p:cNvPr id="1084" name="Google Shape;1084;p51"/>
          <p:cNvSpPr/>
          <p:nvPr/>
        </p:nvSpPr>
        <p:spPr>
          <a:xfrm>
            <a:off x="2588028" y="1804971"/>
            <a:ext cx="2460880" cy="676916"/>
          </a:xfrm>
          <a:prstGeom prst="roundRect">
            <a:avLst>
              <a:gd fmla="val 6097"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Module</a:t>
            </a:r>
            <a:endParaRPr/>
          </a:p>
        </p:txBody>
      </p:sp>
      <p:sp>
        <p:nvSpPr>
          <p:cNvPr id="1085" name="Google Shape;1085;p51"/>
          <p:cNvSpPr txBox="1"/>
          <p:nvPr/>
        </p:nvSpPr>
        <p:spPr>
          <a:xfrm>
            <a:off x="3534793" y="1974360"/>
            <a:ext cx="59851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086" name="Google Shape;1086;p51"/>
          <p:cNvSpPr/>
          <p:nvPr/>
        </p:nvSpPr>
        <p:spPr>
          <a:xfrm rot="-5400000">
            <a:off x="1522271" y="4428337"/>
            <a:ext cx="886086" cy="268466"/>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Transmission Delay Emulator</a:t>
            </a:r>
            <a:endParaRPr/>
          </a:p>
        </p:txBody>
      </p:sp>
      <p:sp>
        <p:nvSpPr>
          <p:cNvPr id="1087" name="Google Shape;1087;p51"/>
          <p:cNvSpPr/>
          <p:nvPr/>
        </p:nvSpPr>
        <p:spPr>
          <a:xfrm>
            <a:off x="2452767" y="3015925"/>
            <a:ext cx="2278861" cy="2368484"/>
          </a:xfrm>
          <a:prstGeom prst="roundRect">
            <a:avLst>
              <a:gd fmla="val 3300" name="adj"/>
            </a:avLst>
          </a:prstGeom>
          <a:noFill/>
          <a:ln cap="flat" cmpd="sng" w="12700">
            <a:solidFill>
              <a:srgbClr val="5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088" name="Google Shape;1088;p51"/>
          <p:cNvSpPr/>
          <p:nvPr/>
        </p:nvSpPr>
        <p:spPr>
          <a:xfrm>
            <a:off x="3070157" y="5037986"/>
            <a:ext cx="502943" cy="233355"/>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089" name="Google Shape;1089;p51"/>
          <p:cNvCxnSpPr>
            <a:stCxn id="1090" idx="0"/>
            <a:endCxn id="1076" idx="1"/>
          </p:cNvCxnSpPr>
          <p:nvPr/>
        </p:nvCxnSpPr>
        <p:spPr>
          <a:xfrm flipH="1" rot="-5400000">
            <a:off x="4927373" y="2366295"/>
            <a:ext cx="65100" cy="2002500"/>
          </a:xfrm>
          <a:prstGeom prst="bentConnector4">
            <a:avLst>
              <a:gd fmla="val -263365" name="adj1"/>
              <a:gd fmla="val 44456" name="adj2"/>
            </a:avLst>
          </a:prstGeom>
          <a:noFill/>
          <a:ln cap="flat" cmpd="sng" w="12700">
            <a:solidFill>
              <a:srgbClr val="500000"/>
            </a:solidFill>
            <a:prstDash val="dot"/>
            <a:round/>
            <a:headEnd len="sm" w="sm" type="none"/>
            <a:tailEnd len="med" w="med" type="triangle"/>
          </a:ln>
        </p:spPr>
      </p:cxnSp>
      <p:sp>
        <p:nvSpPr>
          <p:cNvPr id="1091" name="Google Shape;1091;p51"/>
          <p:cNvSpPr/>
          <p:nvPr/>
        </p:nvSpPr>
        <p:spPr>
          <a:xfrm>
            <a:off x="2666632" y="3509089"/>
            <a:ext cx="500715" cy="178832"/>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092" name="Google Shape;1092;p51"/>
          <p:cNvSpPr/>
          <p:nvPr/>
        </p:nvSpPr>
        <p:spPr>
          <a:xfrm>
            <a:off x="3070157" y="4744167"/>
            <a:ext cx="502943" cy="233355"/>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093" name="Google Shape;1093;p51"/>
          <p:cNvSpPr/>
          <p:nvPr/>
        </p:nvSpPr>
        <p:spPr>
          <a:xfrm>
            <a:off x="3070157" y="4450349"/>
            <a:ext cx="502943" cy="233355"/>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094" name="Google Shape;1094;p51"/>
          <p:cNvSpPr/>
          <p:nvPr/>
        </p:nvSpPr>
        <p:spPr>
          <a:xfrm>
            <a:off x="3070157" y="4156530"/>
            <a:ext cx="502943" cy="233355"/>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095" name="Google Shape;1095;p51"/>
          <p:cNvSpPr/>
          <p:nvPr/>
        </p:nvSpPr>
        <p:spPr>
          <a:xfrm>
            <a:off x="2618014" y="3255591"/>
            <a:ext cx="1931444" cy="818062"/>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090" name="Google Shape;1090;p51"/>
          <p:cNvSpPr/>
          <p:nvPr/>
        </p:nvSpPr>
        <p:spPr>
          <a:xfrm>
            <a:off x="3708315" y="3334995"/>
            <a:ext cx="500715" cy="221918"/>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400">
                <a:solidFill>
                  <a:srgbClr val="000000"/>
                </a:solidFill>
                <a:latin typeface="Arial"/>
                <a:ea typeface="Arial"/>
                <a:cs typeface="Arial"/>
                <a:sym typeface="Arial"/>
              </a:rPr>
              <a:t>Disk Memory Emulator</a:t>
            </a:r>
            <a:endParaRPr/>
          </a:p>
        </p:txBody>
      </p:sp>
      <p:sp>
        <p:nvSpPr>
          <p:cNvPr id="1096" name="Google Shape;1096;p51"/>
          <p:cNvSpPr/>
          <p:nvPr/>
        </p:nvSpPr>
        <p:spPr>
          <a:xfrm>
            <a:off x="3578873" y="3779757"/>
            <a:ext cx="500715" cy="186091"/>
          </a:xfrm>
          <a:prstGeom prst="roundRect">
            <a:avLst>
              <a:gd fmla="val 3300" name="adj"/>
            </a:avLst>
          </a:prstGeom>
          <a:noFill/>
          <a:ln cap="flat" cmpd="sng" w="12700">
            <a:solidFill>
              <a:srgbClr val="5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00">
                <a:solidFill>
                  <a:srgbClr val="000000"/>
                </a:solidFill>
                <a:latin typeface="Arial"/>
                <a:ea typeface="Arial"/>
                <a:cs typeface="Arial"/>
                <a:sym typeface="Arial"/>
              </a:rPr>
              <a:t>Operations Executor</a:t>
            </a:r>
            <a:endParaRPr/>
          </a:p>
        </p:txBody>
      </p:sp>
      <p:cxnSp>
        <p:nvCxnSpPr>
          <p:cNvPr id="1097" name="Google Shape;1097;p51"/>
          <p:cNvCxnSpPr>
            <a:stCxn id="1094" idx="1"/>
            <a:endCxn id="1096" idx="1"/>
          </p:cNvCxnSpPr>
          <p:nvPr/>
        </p:nvCxnSpPr>
        <p:spPr>
          <a:xfrm flipH="1" rot="10800000">
            <a:off x="3070157" y="3872708"/>
            <a:ext cx="508800" cy="400500"/>
          </a:xfrm>
          <a:prstGeom prst="bentConnector3">
            <a:avLst>
              <a:gd fmla="val -33696" name="adj1"/>
            </a:avLst>
          </a:prstGeom>
          <a:noFill/>
          <a:ln cap="flat" cmpd="sng" w="12700">
            <a:solidFill>
              <a:srgbClr val="500000"/>
            </a:solidFill>
            <a:prstDash val="dot"/>
            <a:round/>
            <a:headEnd len="med" w="med" type="triangle"/>
            <a:tailEnd len="sm" w="sm" type="none"/>
          </a:ln>
        </p:spPr>
      </p:cxnSp>
      <p:cxnSp>
        <p:nvCxnSpPr>
          <p:cNvPr id="1098" name="Google Shape;1098;p51"/>
          <p:cNvCxnSpPr>
            <a:stCxn id="1093" idx="1"/>
            <a:endCxn id="1096" idx="1"/>
          </p:cNvCxnSpPr>
          <p:nvPr/>
        </p:nvCxnSpPr>
        <p:spPr>
          <a:xfrm flipH="1" rot="10800000">
            <a:off x="3070157" y="3872827"/>
            <a:ext cx="508800" cy="694200"/>
          </a:xfrm>
          <a:prstGeom prst="bentConnector3">
            <a:avLst>
              <a:gd fmla="val -33696" name="adj1"/>
            </a:avLst>
          </a:prstGeom>
          <a:noFill/>
          <a:ln cap="flat" cmpd="sng" w="12700">
            <a:solidFill>
              <a:srgbClr val="500000"/>
            </a:solidFill>
            <a:prstDash val="dot"/>
            <a:round/>
            <a:headEnd len="med" w="med" type="triangle"/>
            <a:tailEnd len="sm" w="sm" type="none"/>
          </a:ln>
        </p:spPr>
      </p:cxnSp>
      <p:cxnSp>
        <p:nvCxnSpPr>
          <p:cNvPr id="1099" name="Google Shape;1099;p51"/>
          <p:cNvCxnSpPr>
            <a:stCxn id="1092" idx="1"/>
            <a:endCxn id="1096" idx="1"/>
          </p:cNvCxnSpPr>
          <p:nvPr/>
        </p:nvCxnSpPr>
        <p:spPr>
          <a:xfrm flipH="1" rot="10800000">
            <a:off x="3070157" y="3872945"/>
            <a:ext cx="508800" cy="987900"/>
          </a:xfrm>
          <a:prstGeom prst="bentConnector3">
            <a:avLst>
              <a:gd fmla="val -33696" name="adj1"/>
            </a:avLst>
          </a:prstGeom>
          <a:noFill/>
          <a:ln cap="flat" cmpd="sng" w="12700">
            <a:solidFill>
              <a:srgbClr val="500000"/>
            </a:solidFill>
            <a:prstDash val="dot"/>
            <a:round/>
            <a:headEnd len="med" w="med" type="triangle"/>
            <a:tailEnd len="sm" w="sm" type="none"/>
          </a:ln>
        </p:spPr>
      </p:cxnSp>
      <p:cxnSp>
        <p:nvCxnSpPr>
          <p:cNvPr id="1100" name="Google Shape;1100;p51"/>
          <p:cNvCxnSpPr>
            <a:stCxn id="1088" idx="1"/>
            <a:endCxn id="1096" idx="1"/>
          </p:cNvCxnSpPr>
          <p:nvPr/>
        </p:nvCxnSpPr>
        <p:spPr>
          <a:xfrm flipH="1" rot="10800000">
            <a:off x="3070157" y="3872764"/>
            <a:ext cx="508800" cy="1281900"/>
          </a:xfrm>
          <a:prstGeom prst="bentConnector3">
            <a:avLst>
              <a:gd fmla="val -33696" name="adj1"/>
            </a:avLst>
          </a:prstGeom>
          <a:noFill/>
          <a:ln cap="flat" cmpd="sng" w="12700">
            <a:solidFill>
              <a:srgbClr val="500000"/>
            </a:solidFill>
            <a:prstDash val="dot"/>
            <a:round/>
            <a:headEnd len="med" w="med" type="triangle"/>
            <a:tailEnd len="sm" w="sm" type="none"/>
          </a:ln>
        </p:spPr>
      </p:cxnSp>
      <p:cxnSp>
        <p:nvCxnSpPr>
          <p:cNvPr id="1101" name="Google Shape;1101;p51"/>
          <p:cNvCxnSpPr>
            <a:stCxn id="1096" idx="2"/>
            <a:endCxn id="1094" idx="3"/>
          </p:cNvCxnSpPr>
          <p:nvPr/>
        </p:nvCxnSpPr>
        <p:spPr>
          <a:xfrm rot="5400000">
            <a:off x="3547381" y="3991498"/>
            <a:ext cx="307500" cy="256200"/>
          </a:xfrm>
          <a:prstGeom prst="bentConnector2">
            <a:avLst/>
          </a:prstGeom>
          <a:noFill/>
          <a:ln cap="flat" cmpd="sng" w="12700">
            <a:solidFill>
              <a:srgbClr val="500000"/>
            </a:solidFill>
            <a:prstDash val="dot"/>
            <a:round/>
            <a:headEnd len="med" w="med" type="triangle"/>
            <a:tailEnd len="sm" w="sm" type="none"/>
          </a:ln>
        </p:spPr>
      </p:cxnSp>
      <p:cxnSp>
        <p:nvCxnSpPr>
          <p:cNvPr id="1102" name="Google Shape;1102;p51"/>
          <p:cNvCxnSpPr>
            <a:stCxn id="1096" idx="2"/>
            <a:endCxn id="1093" idx="3"/>
          </p:cNvCxnSpPr>
          <p:nvPr/>
        </p:nvCxnSpPr>
        <p:spPr>
          <a:xfrm rot="5400000">
            <a:off x="3400531" y="4138348"/>
            <a:ext cx="601200" cy="256200"/>
          </a:xfrm>
          <a:prstGeom prst="bentConnector2">
            <a:avLst/>
          </a:prstGeom>
          <a:noFill/>
          <a:ln cap="flat" cmpd="sng" w="12700">
            <a:solidFill>
              <a:srgbClr val="500000"/>
            </a:solidFill>
            <a:prstDash val="dot"/>
            <a:round/>
            <a:headEnd len="med" w="med" type="triangle"/>
            <a:tailEnd len="sm" w="sm" type="none"/>
          </a:ln>
        </p:spPr>
      </p:cxnSp>
      <p:cxnSp>
        <p:nvCxnSpPr>
          <p:cNvPr id="1103" name="Google Shape;1103;p51"/>
          <p:cNvCxnSpPr>
            <a:stCxn id="1096" idx="2"/>
            <a:endCxn id="1092" idx="3"/>
          </p:cNvCxnSpPr>
          <p:nvPr/>
        </p:nvCxnSpPr>
        <p:spPr>
          <a:xfrm rot="5400000">
            <a:off x="3253681" y="4285198"/>
            <a:ext cx="894900" cy="256200"/>
          </a:xfrm>
          <a:prstGeom prst="bentConnector2">
            <a:avLst/>
          </a:prstGeom>
          <a:noFill/>
          <a:ln cap="flat" cmpd="sng" w="12700">
            <a:solidFill>
              <a:srgbClr val="500000"/>
            </a:solidFill>
            <a:prstDash val="dot"/>
            <a:round/>
            <a:headEnd len="med" w="med" type="triangle"/>
            <a:tailEnd len="sm" w="sm" type="none"/>
          </a:ln>
        </p:spPr>
      </p:cxnSp>
      <p:cxnSp>
        <p:nvCxnSpPr>
          <p:cNvPr id="1104" name="Google Shape;1104;p51"/>
          <p:cNvCxnSpPr>
            <a:stCxn id="1096" idx="2"/>
            <a:endCxn id="1088" idx="3"/>
          </p:cNvCxnSpPr>
          <p:nvPr/>
        </p:nvCxnSpPr>
        <p:spPr>
          <a:xfrm rot="5400000">
            <a:off x="3106681" y="4432198"/>
            <a:ext cx="1188900" cy="256200"/>
          </a:xfrm>
          <a:prstGeom prst="bentConnector2">
            <a:avLst/>
          </a:prstGeom>
          <a:noFill/>
          <a:ln cap="flat" cmpd="sng" w="12700">
            <a:solidFill>
              <a:srgbClr val="500000"/>
            </a:solidFill>
            <a:prstDash val="dot"/>
            <a:round/>
            <a:headEnd len="med" w="med" type="triangle"/>
            <a:tailEnd len="sm" w="sm" type="none"/>
          </a:ln>
        </p:spPr>
      </p:cxnSp>
      <p:cxnSp>
        <p:nvCxnSpPr>
          <p:cNvPr id="1105" name="Google Shape;1105;p51"/>
          <p:cNvCxnSpPr>
            <a:endCxn id="1086" idx="2"/>
          </p:cNvCxnSpPr>
          <p:nvPr/>
        </p:nvCxnSpPr>
        <p:spPr>
          <a:xfrm rot="10800000">
            <a:off x="2099547" y="4562570"/>
            <a:ext cx="970500" cy="386700"/>
          </a:xfrm>
          <a:prstGeom prst="bentConnector3">
            <a:avLst>
              <a:gd fmla="val 87682" name="adj1"/>
            </a:avLst>
          </a:prstGeom>
          <a:noFill/>
          <a:ln cap="flat" cmpd="sng" w="12700">
            <a:solidFill>
              <a:srgbClr val="500000"/>
            </a:solidFill>
            <a:prstDash val="dot"/>
            <a:round/>
            <a:headEnd len="med" w="med" type="triangle"/>
            <a:tailEnd len="med" w="med" type="triangle"/>
          </a:ln>
        </p:spPr>
      </p:cxnSp>
      <p:cxnSp>
        <p:nvCxnSpPr>
          <p:cNvPr id="1106" name="Google Shape;1106;p51"/>
          <p:cNvCxnSpPr>
            <a:stCxn id="1090" idx="3"/>
          </p:cNvCxnSpPr>
          <p:nvPr/>
        </p:nvCxnSpPr>
        <p:spPr>
          <a:xfrm flipH="1">
            <a:off x="3577830" y="3445954"/>
            <a:ext cx="631200" cy="1809900"/>
          </a:xfrm>
          <a:prstGeom prst="bentConnector4">
            <a:avLst>
              <a:gd fmla="val -27162" name="adj1"/>
              <a:gd fmla="val 99379" name="adj2"/>
            </a:avLst>
          </a:prstGeom>
          <a:noFill/>
          <a:ln cap="flat" cmpd="sng" w="12700">
            <a:solidFill>
              <a:srgbClr val="500000"/>
            </a:solidFill>
            <a:prstDash val="dot"/>
            <a:round/>
            <a:headEnd len="med" w="med" type="triangle"/>
            <a:tailEnd len="sm" w="sm" type="none"/>
          </a:ln>
        </p:spPr>
      </p:cxnSp>
      <p:cxnSp>
        <p:nvCxnSpPr>
          <p:cNvPr id="1107" name="Google Shape;1107;p51"/>
          <p:cNvCxnSpPr>
            <a:stCxn id="1090" idx="3"/>
          </p:cNvCxnSpPr>
          <p:nvPr/>
        </p:nvCxnSpPr>
        <p:spPr>
          <a:xfrm flipH="1">
            <a:off x="3576030" y="3445954"/>
            <a:ext cx="633000" cy="1503300"/>
          </a:xfrm>
          <a:prstGeom prst="bentConnector4">
            <a:avLst>
              <a:gd fmla="val -27086" name="adj1"/>
              <a:gd fmla="val 99562" name="adj2"/>
            </a:avLst>
          </a:prstGeom>
          <a:noFill/>
          <a:ln cap="flat" cmpd="sng" w="12700">
            <a:solidFill>
              <a:srgbClr val="500000"/>
            </a:solidFill>
            <a:prstDash val="dot"/>
            <a:round/>
            <a:headEnd len="med" w="med" type="triangle"/>
            <a:tailEnd len="sm" w="sm" type="none"/>
          </a:ln>
        </p:spPr>
      </p:cxnSp>
      <p:cxnSp>
        <p:nvCxnSpPr>
          <p:cNvPr id="1108" name="Google Shape;1108;p51"/>
          <p:cNvCxnSpPr>
            <a:stCxn id="1096" idx="3"/>
          </p:cNvCxnSpPr>
          <p:nvPr/>
        </p:nvCxnSpPr>
        <p:spPr>
          <a:xfrm>
            <a:off x="4079588" y="3872803"/>
            <a:ext cx="1886400" cy="411300"/>
          </a:xfrm>
          <a:prstGeom prst="bentConnector3">
            <a:avLst>
              <a:gd fmla="val 38889" name="adj1"/>
            </a:avLst>
          </a:prstGeom>
          <a:noFill/>
          <a:ln cap="flat" cmpd="sng" w="12700">
            <a:solidFill>
              <a:srgbClr val="500000"/>
            </a:solidFill>
            <a:prstDash val="dot"/>
            <a:round/>
            <a:headEnd len="sm" w="sm" type="none"/>
            <a:tailEnd len="med" w="med" type="triangle"/>
          </a:ln>
        </p:spPr>
      </p:cxnSp>
      <p:cxnSp>
        <p:nvCxnSpPr>
          <p:cNvPr id="1109" name="Google Shape;1109;p51"/>
          <p:cNvCxnSpPr>
            <a:stCxn id="1091" idx="3"/>
          </p:cNvCxnSpPr>
          <p:nvPr/>
        </p:nvCxnSpPr>
        <p:spPr>
          <a:xfrm>
            <a:off x="3167347" y="3598505"/>
            <a:ext cx="405900" cy="191400"/>
          </a:xfrm>
          <a:prstGeom prst="bentConnector3">
            <a:avLst>
              <a:gd fmla="val 49982" name="adj1"/>
            </a:avLst>
          </a:prstGeom>
          <a:noFill/>
          <a:ln cap="flat" cmpd="sng" w="12700">
            <a:solidFill>
              <a:srgbClr val="500000"/>
            </a:solidFill>
            <a:prstDash val="dot"/>
            <a:round/>
            <a:headEnd len="med" w="med" type="triangle"/>
            <a:tailEnd len="sm" w="sm" type="none"/>
          </a:ln>
        </p:spPr>
      </p:cxnSp>
      <p:cxnSp>
        <p:nvCxnSpPr>
          <p:cNvPr id="1110" name="Google Shape;1110;p51"/>
          <p:cNvCxnSpPr/>
          <p:nvPr/>
        </p:nvCxnSpPr>
        <p:spPr>
          <a:xfrm rot="10800000">
            <a:off x="3166604" y="3688044"/>
            <a:ext cx="406500" cy="145500"/>
          </a:xfrm>
          <a:prstGeom prst="bentConnector3">
            <a:avLst>
              <a:gd fmla="val 60562" name="adj1"/>
            </a:avLst>
          </a:prstGeom>
          <a:noFill/>
          <a:ln cap="flat" cmpd="sng" w="12700">
            <a:solidFill>
              <a:srgbClr val="500000"/>
            </a:solidFill>
            <a:prstDash val="dot"/>
            <a:round/>
            <a:headEnd len="med" w="med" type="triangle"/>
            <a:tailEnd len="sm" w="sm" type="none"/>
          </a:ln>
        </p:spPr>
      </p:cxnSp>
      <p:cxnSp>
        <p:nvCxnSpPr>
          <p:cNvPr id="1111" name="Google Shape;1111;p51"/>
          <p:cNvCxnSpPr>
            <a:endCxn id="1090" idx="1"/>
          </p:cNvCxnSpPr>
          <p:nvPr/>
        </p:nvCxnSpPr>
        <p:spPr>
          <a:xfrm flipH="1" rot="5400000">
            <a:off x="3557565" y="3596704"/>
            <a:ext cx="333900" cy="32400"/>
          </a:xfrm>
          <a:prstGeom prst="bentConnector4">
            <a:avLst>
              <a:gd fmla="val 33399" name="adj1"/>
              <a:gd fmla="val 302847" name="adj2"/>
            </a:avLst>
          </a:prstGeom>
          <a:noFill/>
          <a:ln cap="flat" cmpd="sng" w="12700">
            <a:solidFill>
              <a:srgbClr val="500000"/>
            </a:solidFill>
            <a:prstDash val="dot"/>
            <a:round/>
            <a:headEnd len="med" w="med" type="triangle"/>
            <a:tailEnd len="sm" w="sm" type="none"/>
          </a:ln>
        </p:spPr>
      </p:cxnSp>
      <p:cxnSp>
        <p:nvCxnSpPr>
          <p:cNvPr id="1112" name="Google Shape;1112;p51"/>
          <p:cNvCxnSpPr/>
          <p:nvPr/>
        </p:nvCxnSpPr>
        <p:spPr>
          <a:xfrm>
            <a:off x="1550140" y="2983686"/>
            <a:ext cx="1528800" cy="1383000"/>
          </a:xfrm>
          <a:prstGeom prst="bentConnector3">
            <a:avLst>
              <a:gd fmla="val 53237" name="adj1"/>
            </a:avLst>
          </a:prstGeom>
          <a:noFill/>
          <a:ln cap="flat" cmpd="sng" w="12700">
            <a:solidFill>
              <a:srgbClr val="500000"/>
            </a:solidFill>
            <a:prstDash val="dash"/>
            <a:round/>
            <a:headEnd len="sm" w="sm" type="none"/>
            <a:tailEnd len="med" w="med" type="triangle"/>
          </a:ln>
        </p:spPr>
      </p:cxnSp>
      <p:cxnSp>
        <p:nvCxnSpPr>
          <p:cNvPr id="1113" name="Google Shape;1113;p51"/>
          <p:cNvCxnSpPr/>
          <p:nvPr/>
        </p:nvCxnSpPr>
        <p:spPr>
          <a:xfrm flipH="1" rot="-5400000">
            <a:off x="1114989" y="3418836"/>
            <a:ext cx="1683900" cy="813600"/>
          </a:xfrm>
          <a:prstGeom prst="bentConnector2">
            <a:avLst/>
          </a:prstGeom>
          <a:noFill/>
          <a:ln cap="flat" cmpd="sng" w="12700">
            <a:solidFill>
              <a:srgbClr val="500000"/>
            </a:solidFill>
            <a:prstDash val="dash"/>
            <a:round/>
            <a:headEnd len="sm" w="sm" type="none"/>
            <a:tailEnd len="sm" w="sm" type="none"/>
          </a:ln>
        </p:spPr>
      </p:cxnSp>
      <p:cxnSp>
        <p:nvCxnSpPr>
          <p:cNvPr id="1114" name="Google Shape;1114;p51"/>
          <p:cNvCxnSpPr/>
          <p:nvPr/>
        </p:nvCxnSpPr>
        <p:spPr>
          <a:xfrm>
            <a:off x="2375230" y="4658052"/>
            <a:ext cx="690471" cy="0"/>
          </a:xfrm>
          <a:prstGeom prst="straightConnector1">
            <a:avLst/>
          </a:prstGeom>
          <a:noFill/>
          <a:ln cap="flat" cmpd="sng" w="12700">
            <a:solidFill>
              <a:srgbClr val="500000"/>
            </a:solidFill>
            <a:prstDash val="dash"/>
            <a:round/>
            <a:headEnd len="sm" w="sm" type="none"/>
            <a:tailEnd len="med" w="med" type="triangle"/>
          </a:ln>
        </p:spPr>
      </p:cxnSp>
      <p:cxnSp>
        <p:nvCxnSpPr>
          <p:cNvPr id="1115" name="Google Shape;1115;p51"/>
          <p:cNvCxnSpPr/>
          <p:nvPr/>
        </p:nvCxnSpPr>
        <p:spPr>
          <a:xfrm flipH="1" rot="-5400000">
            <a:off x="1037739" y="3496087"/>
            <a:ext cx="1837200" cy="812400"/>
          </a:xfrm>
          <a:prstGeom prst="bentConnector2">
            <a:avLst/>
          </a:prstGeom>
          <a:noFill/>
          <a:ln cap="flat" cmpd="sng" w="12700">
            <a:solidFill>
              <a:srgbClr val="500000"/>
            </a:solidFill>
            <a:prstDash val="dash"/>
            <a:round/>
            <a:headEnd len="sm" w="sm" type="none"/>
            <a:tailEnd len="sm" w="sm" type="none"/>
          </a:ln>
        </p:spPr>
      </p:cxnSp>
      <p:cxnSp>
        <p:nvCxnSpPr>
          <p:cNvPr id="1116" name="Google Shape;1116;p51"/>
          <p:cNvCxnSpPr/>
          <p:nvPr/>
        </p:nvCxnSpPr>
        <p:spPr>
          <a:xfrm flipH="1" rot="-5400000">
            <a:off x="825639" y="3708186"/>
            <a:ext cx="2259900" cy="810900"/>
          </a:xfrm>
          <a:prstGeom prst="bentConnector2">
            <a:avLst/>
          </a:prstGeom>
          <a:noFill/>
          <a:ln cap="flat" cmpd="sng" w="12700">
            <a:solidFill>
              <a:srgbClr val="500000"/>
            </a:solidFill>
            <a:prstDash val="dash"/>
            <a:round/>
            <a:headEnd len="sm" w="sm" type="none"/>
            <a:tailEnd len="sm" w="sm" type="none"/>
          </a:ln>
        </p:spPr>
      </p:cxnSp>
      <p:cxnSp>
        <p:nvCxnSpPr>
          <p:cNvPr id="1117" name="Google Shape;1117;p51"/>
          <p:cNvCxnSpPr/>
          <p:nvPr/>
        </p:nvCxnSpPr>
        <p:spPr>
          <a:xfrm>
            <a:off x="2378122" y="5235302"/>
            <a:ext cx="690471" cy="0"/>
          </a:xfrm>
          <a:prstGeom prst="straightConnector1">
            <a:avLst/>
          </a:prstGeom>
          <a:noFill/>
          <a:ln cap="flat" cmpd="sng" w="12700">
            <a:solidFill>
              <a:srgbClr val="500000"/>
            </a:solidFill>
            <a:prstDash val="dash"/>
            <a:round/>
            <a:headEnd len="sm" w="sm" type="none"/>
            <a:tailEnd len="med" w="med" type="triangle"/>
          </a:ln>
        </p:spPr>
      </p:cxnSp>
      <p:cxnSp>
        <p:nvCxnSpPr>
          <p:cNvPr id="1118" name="Google Shape;1118;p51"/>
          <p:cNvCxnSpPr>
            <a:endCxn id="1086" idx="3"/>
          </p:cNvCxnSpPr>
          <p:nvPr/>
        </p:nvCxnSpPr>
        <p:spPr>
          <a:xfrm flipH="1" rot="-5400000">
            <a:off x="924014" y="3078227"/>
            <a:ext cx="1135800" cy="946800"/>
          </a:xfrm>
          <a:prstGeom prst="bentConnector3">
            <a:avLst>
              <a:gd fmla="val 83" name="adj1"/>
            </a:avLst>
          </a:prstGeom>
          <a:noFill/>
          <a:ln cap="flat" cmpd="sng" w="12700">
            <a:solidFill>
              <a:srgbClr val="500000"/>
            </a:solidFill>
            <a:prstDash val="dash"/>
            <a:round/>
            <a:headEnd len="sm" w="sm" type="none"/>
            <a:tailEnd len="med" w="med" type="triangle"/>
          </a:ln>
        </p:spPr>
      </p:cxnSp>
      <p:cxnSp>
        <p:nvCxnSpPr>
          <p:cNvPr id="1119" name="Google Shape;1119;p51"/>
          <p:cNvCxnSpPr/>
          <p:nvPr/>
        </p:nvCxnSpPr>
        <p:spPr>
          <a:xfrm rot="10800000">
            <a:off x="4214015" y="3370197"/>
            <a:ext cx="1745400" cy="108900"/>
          </a:xfrm>
          <a:prstGeom prst="bentConnector3">
            <a:avLst>
              <a:gd fmla="val 67709" name="adj1"/>
            </a:avLst>
          </a:prstGeom>
          <a:noFill/>
          <a:ln cap="flat" cmpd="sng" w="12700">
            <a:solidFill>
              <a:srgbClr val="500000"/>
            </a:solidFill>
            <a:prstDash val="dot"/>
            <a:round/>
            <a:headEnd len="sm" w="sm" type="none"/>
            <a:tailEnd len="med" w="med" type="triangle"/>
          </a:ln>
        </p:spPr>
      </p:cxnSp>
      <p:cxnSp>
        <p:nvCxnSpPr>
          <p:cNvPr id="1120" name="Google Shape;1120;p51"/>
          <p:cNvCxnSpPr/>
          <p:nvPr/>
        </p:nvCxnSpPr>
        <p:spPr>
          <a:xfrm>
            <a:off x="2388377" y="4778102"/>
            <a:ext cx="690471" cy="0"/>
          </a:xfrm>
          <a:prstGeom prst="straightConnector1">
            <a:avLst/>
          </a:prstGeom>
          <a:noFill/>
          <a:ln cap="flat" cmpd="sng" w="12700">
            <a:solidFill>
              <a:srgbClr val="500000"/>
            </a:solidFill>
            <a:prstDash val="dash"/>
            <a:round/>
            <a:headEnd len="sm" w="sm" type="none"/>
            <a:tailEnd len="med" w="med" type="triangle"/>
          </a:ln>
        </p:spPr>
      </p:cxnSp>
      <p:cxnSp>
        <p:nvCxnSpPr>
          <p:cNvPr id="1121" name="Google Shape;1121;p51"/>
          <p:cNvCxnSpPr>
            <a:stCxn id="1096" idx="0"/>
            <a:endCxn id="1090" idx="2"/>
          </p:cNvCxnSpPr>
          <p:nvPr/>
        </p:nvCxnSpPr>
        <p:spPr>
          <a:xfrm rot="-5400000">
            <a:off x="3782431" y="3603657"/>
            <a:ext cx="222900" cy="129300"/>
          </a:xfrm>
          <a:prstGeom prst="bentConnector3">
            <a:avLst>
              <a:gd fmla="val 60242" name="adj1"/>
            </a:avLst>
          </a:prstGeom>
          <a:noFill/>
          <a:ln cap="flat" cmpd="sng" w="12700">
            <a:solidFill>
              <a:srgbClr val="500000"/>
            </a:solidFill>
            <a:prstDash val="dot"/>
            <a:round/>
            <a:headEnd len="sm" w="sm" type="none"/>
            <a:tailEnd len="med" w="med" type="triangle"/>
          </a:ln>
        </p:spPr>
      </p:cxnSp>
      <p:sp>
        <p:nvSpPr>
          <p:cNvPr id="1122" name="Google Shape;1122;p51"/>
          <p:cNvSpPr/>
          <p:nvPr/>
        </p:nvSpPr>
        <p:spPr>
          <a:xfrm>
            <a:off x="7449599" y="3284856"/>
            <a:ext cx="1585932" cy="788798"/>
          </a:xfrm>
          <a:prstGeom prst="rect">
            <a:avLst/>
          </a:prstGeom>
          <a:no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performs routine measurement of GP1 with instrument A</a:t>
            </a:r>
            <a:endParaRPr sz="900">
              <a:solidFill>
                <a:schemeClr val="dk1"/>
              </a:solidFill>
              <a:latin typeface="Arial"/>
              <a:ea typeface="Arial"/>
              <a:cs typeface="Arial"/>
              <a:sym typeface="Arial"/>
            </a:endParaRPr>
          </a:p>
          <a:p>
            <a:pPr indent="0" lvl="0" marL="0" marR="0" rtl="0" algn="l">
              <a:spcBef>
                <a:spcPts val="0"/>
              </a:spcBef>
              <a:spcAft>
                <a:spcPts val="0"/>
              </a:spcAft>
              <a:buNone/>
            </a:pPr>
            <a:r>
              <a:t/>
            </a:r>
            <a:endParaRPr sz="750">
              <a:solidFill>
                <a:schemeClr val="dk1"/>
              </a:solidFill>
              <a:latin typeface="Arial"/>
              <a:ea typeface="Arial"/>
              <a:cs typeface="Arial"/>
              <a:sym typeface="Arial"/>
            </a:endParaRPr>
          </a:p>
        </p:txBody>
      </p:sp>
      <p:sp>
        <p:nvSpPr>
          <p:cNvPr id="1123" name="Google Shape;1123;p51"/>
          <p:cNvSpPr txBox="1"/>
          <p:nvPr/>
        </p:nvSpPr>
        <p:spPr>
          <a:xfrm>
            <a:off x="4998805" y="4288508"/>
            <a:ext cx="947281"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-Current time</a:t>
            </a:r>
            <a:endParaRPr/>
          </a:p>
        </p:txBody>
      </p:sp>
      <p:cxnSp>
        <p:nvCxnSpPr>
          <p:cNvPr id="1124" name="Google Shape;1124;p51"/>
          <p:cNvCxnSpPr/>
          <p:nvPr/>
        </p:nvCxnSpPr>
        <p:spPr>
          <a:xfrm>
            <a:off x="4092771" y="3833545"/>
            <a:ext cx="1873200" cy="387900"/>
          </a:xfrm>
          <a:prstGeom prst="bentConnector3">
            <a:avLst>
              <a:gd fmla="val 49998" name="adj1"/>
            </a:avLst>
          </a:prstGeom>
          <a:noFill/>
          <a:ln cap="flat" cmpd="sng" w="12700">
            <a:solidFill>
              <a:srgbClr val="500000"/>
            </a:solidFill>
            <a:prstDash val="dot"/>
            <a:round/>
            <a:headEnd len="med" w="med" type="triangle"/>
            <a:tailEnd len="sm" w="sm" type="none"/>
          </a:ln>
        </p:spPr>
      </p:cxnSp>
      <p:cxnSp>
        <p:nvCxnSpPr>
          <p:cNvPr id="1125" name="Google Shape;1125;p51"/>
          <p:cNvCxnSpPr/>
          <p:nvPr/>
        </p:nvCxnSpPr>
        <p:spPr>
          <a:xfrm rot="10800000">
            <a:off x="1018449" y="4254387"/>
            <a:ext cx="809221" cy="6910"/>
          </a:xfrm>
          <a:prstGeom prst="straightConnector1">
            <a:avLst/>
          </a:prstGeom>
          <a:noFill/>
          <a:ln cap="flat" cmpd="sng" w="12700">
            <a:solidFill>
              <a:srgbClr val="500000"/>
            </a:solidFill>
            <a:prstDash val="dash"/>
            <a:round/>
            <a:headEnd len="sm" w="sm" type="none"/>
            <a:tailEnd len="med" w="med" type="triangle"/>
          </a:ln>
        </p:spPr>
      </p:cxnSp>
      <p:cxnSp>
        <p:nvCxnSpPr>
          <p:cNvPr id="1126" name="Google Shape;1126;p51"/>
          <p:cNvCxnSpPr/>
          <p:nvPr/>
        </p:nvCxnSpPr>
        <p:spPr>
          <a:xfrm rot="10800000">
            <a:off x="1035942" y="4858330"/>
            <a:ext cx="795140" cy="1961"/>
          </a:xfrm>
          <a:prstGeom prst="straightConnector1">
            <a:avLst/>
          </a:prstGeom>
          <a:noFill/>
          <a:ln cap="flat" cmpd="sng" w="12700">
            <a:solidFill>
              <a:srgbClr val="500000"/>
            </a:solidFill>
            <a:prstDash val="dash"/>
            <a:round/>
            <a:headEnd len="med" w="med" type="triangle"/>
            <a:tailEnd len="sm" w="sm" type="none"/>
          </a:ln>
        </p:spPr>
      </p:cxnSp>
      <p:cxnSp>
        <p:nvCxnSpPr>
          <p:cNvPr id="1127" name="Google Shape;1127;p51"/>
          <p:cNvCxnSpPr>
            <a:stCxn id="1128" idx="2"/>
          </p:cNvCxnSpPr>
          <p:nvPr/>
        </p:nvCxnSpPr>
        <p:spPr>
          <a:xfrm>
            <a:off x="1018450" y="2195950"/>
            <a:ext cx="1662000" cy="600"/>
          </a:xfrm>
          <a:prstGeom prst="bentConnector3">
            <a:avLst>
              <a:gd fmla="val 50002" name="adj1"/>
            </a:avLst>
          </a:prstGeom>
          <a:noFill/>
          <a:ln cap="flat" cmpd="sng" w="12700">
            <a:solidFill>
              <a:srgbClr val="500000"/>
            </a:solidFill>
            <a:prstDash val="dash"/>
            <a:round/>
            <a:headEnd len="sm" w="sm" type="none"/>
            <a:tailEnd len="med" w="med" type="triangle"/>
          </a:ln>
        </p:spPr>
      </p:cxnSp>
      <p:sp>
        <p:nvSpPr>
          <p:cNvPr id="1129" name="Google Shape;1129;p51"/>
          <p:cNvSpPr/>
          <p:nvPr/>
        </p:nvSpPr>
        <p:spPr>
          <a:xfrm rot="-5400000">
            <a:off x="296722" y="3159754"/>
            <a:ext cx="1069305" cy="37454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Environment</a:t>
            </a:r>
            <a:endParaRPr/>
          </a:p>
        </p:txBody>
      </p:sp>
      <p:sp>
        <p:nvSpPr>
          <p:cNvPr id="1130" name="Google Shape;1130;p51"/>
          <p:cNvSpPr/>
          <p:nvPr/>
        </p:nvSpPr>
        <p:spPr>
          <a:xfrm rot="-5400000">
            <a:off x="234906" y="4431574"/>
            <a:ext cx="1203154" cy="398918"/>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Other Agents</a:t>
            </a:r>
            <a:endParaRPr/>
          </a:p>
        </p:txBody>
      </p:sp>
      <p:sp>
        <p:nvSpPr>
          <p:cNvPr id="1128" name="Google Shape;1128;p51"/>
          <p:cNvSpPr/>
          <p:nvPr/>
        </p:nvSpPr>
        <p:spPr>
          <a:xfrm rot="-5400000">
            <a:off x="379700" y="1969251"/>
            <a:ext cx="824102" cy="453397"/>
          </a:xfrm>
          <a:prstGeom prst="roundRect">
            <a:avLst>
              <a:gd fmla="val 16667" name="adj"/>
            </a:avLst>
          </a:prstGeom>
          <a:solidFill>
            <a:srgbClr val="D8D8D8"/>
          </a:solidFill>
          <a:ln cap="flat" cmpd="sng" w="12700">
            <a:solidFill>
              <a:srgbClr val="5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Sim Manager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52"/>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136" name="Google Shape;1136;p52"/>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137" name="Google Shape;1137;p52"/>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138" name="Google Shape;1138;p52"/>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139" name="Google Shape;1139;p52"/>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140" name="Google Shape;1140;p52"/>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141" name="Google Shape;1141;p52"/>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142" name="Google Shape;1142;p52"/>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143" name="Google Shape;1143;p52"/>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144" name="Google Shape;1144;p52"/>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145" name="Google Shape;1145;p52"/>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146" name="Google Shape;1146;p52"/>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147" name="Google Shape;1147;p52"/>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148" name="Google Shape;1148;p52"/>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149" name="Google Shape;1149;p52"/>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150" name="Google Shape;1150;p52"/>
          <p:cNvCxnSpPr>
            <a:endCxn id="1141"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151" name="Google Shape;1151;p52"/>
          <p:cNvCxnSpPr>
            <a:endCxn id="1142"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152" name="Google Shape;1152;p52"/>
          <p:cNvCxnSpPr>
            <a:stCxn id="1144" idx="2"/>
            <a:endCxn id="1145"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153" name="Google Shape;1153;p52"/>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154" name="Google Shape;1154;p52"/>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155" name="Google Shape;1155;p52"/>
          <p:cNvCxnSpPr>
            <a:stCxn id="1139" idx="3"/>
            <a:endCxn id="1153"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156" name="Google Shape;1156;p52"/>
          <p:cNvCxnSpPr>
            <a:stCxn id="1154" idx="1"/>
            <a:endCxn id="1153"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157" name="Google Shape;1157;p52"/>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158" name="Google Shape;1158;p52"/>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159" name="Google Shape;1159;p52"/>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160" name="Google Shape;1160;p52"/>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161" name="Google Shape;1161;p52"/>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162" name="Google Shape;1162;p52"/>
          <p:cNvCxnSpPr>
            <a:endCxn id="1145"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163" name="Google Shape;1163;p52"/>
          <p:cNvCxnSpPr>
            <a:stCxn id="1164" idx="0"/>
            <a:endCxn id="1144"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165" name="Google Shape;1165;p52"/>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166" name="Google Shape;1166;p52"/>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167" name="Google Shape;1167;p52"/>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168" name="Google Shape;1168;p52"/>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169" name="Google Shape;1169;p52"/>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164" name="Google Shape;1164;p52"/>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170" name="Google Shape;1170;p52"/>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171" name="Google Shape;1171;p52"/>
          <p:cNvCxnSpPr>
            <a:stCxn id="1168" idx="1"/>
            <a:endCxn id="1170"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172" name="Google Shape;1172;p52"/>
          <p:cNvCxnSpPr>
            <a:stCxn id="1167" idx="1"/>
            <a:endCxn id="1170"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173" name="Google Shape;1173;p52"/>
          <p:cNvCxnSpPr>
            <a:stCxn id="1166" idx="1"/>
            <a:endCxn id="1170"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174" name="Google Shape;1174;p52"/>
          <p:cNvCxnSpPr>
            <a:stCxn id="1161" idx="1"/>
            <a:endCxn id="1170"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175" name="Google Shape;1175;p52"/>
          <p:cNvCxnSpPr>
            <a:stCxn id="1170" idx="2"/>
            <a:endCxn id="1168"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176" name="Google Shape;1176;p52"/>
          <p:cNvCxnSpPr>
            <a:stCxn id="1170" idx="2"/>
            <a:endCxn id="1167"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177" name="Google Shape;1177;p52"/>
          <p:cNvCxnSpPr>
            <a:stCxn id="1170" idx="2"/>
            <a:endCxn id="1166"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178" name="Google Shape;1178;p52"/>
          <p:cNvCxnSpPr>
            <a:stCxn id="1170" idx="2"/>
            <a:endCxn id="1161"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1179" name="Google Shape;1179;p52"/>
          <p:cNvCxnSpPr>
            <a:endCxn id="1159"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1180" name="Google Shape;1180;p52"/>
          <p:cNvCxnSpPr>
            <a:stCxn id="1164"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1181" name="Google Shape;1181;p52"/>
          <p:cNvCxnSpPr>
            <a:stCxn id="1164"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1182" name="Google Shape;1182;p52"/>
          <p:cNvCxnSpPr>
            <a:stCxn id="1170"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1183" name="Google Shape;1183;p52"/>
          <p:cNvCxnSpPr>
            <a:stCxn id="1165"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1184" name="Google Shape;1184;p52"/>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1185" name="Google Shape;1185;p52"/>
          <p:cNvCxnSpPr>
            <a:endCxn id="1164"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1186" name="Google Shape;1186;p52"/>
          <p:cNvCxnSpPr>
            <a:stCxn id="1140"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1187" name="Google Shape;1187;p52"/>
          <p:cNvCxnSpPr>
            <a:stCxn id="1140"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1188" name="Google Shape;1188;p52"/>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189" name="Google Shape;1189;p52"/>
          <p:cNvCxnSpPr>
            <a:stCxn id="1140"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1190" name="Google Shape;1190;p52"/>
          <p:cNvCxnSpPr>
            <a:stCxn id="1140"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1191" name="Google Shape;1191;p52"/>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192" name="Google Shape;1192;p52"/>
          <p:cNvCxnSpPr>
            <a:stCxn id="1140" idx="3"/>
            <a:endCxn id="1159"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1193" name="Google Shape;1193;p52"/>
          <p:cNvCxnSpPr>
            <a:stCxn id="1153"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1194" name="Google Shape;1194;p52"/>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1195" name="Google Shape;1195;p52"/>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196" name="Google Shape;1196;p52"/>
          <p:cNvCxnSpPr>
            <a:stCxn id="1170" idx="0"/>
            <a:endCxn id="1164"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sp>
        <p:nvSpPr>
          <p:cNvPr id="1197" name="Google Shape;1197;p52"/>
          <p:cNvSpPr/>
          <p:nvPr/>
        </p:nvSpPr>
        <p:spPr>
          <a:xfrm>
            <a:off x="7449599" y="3284856"/>
            <a:ext cx="1585932" cy="788798"/>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performs routine measurement of GP1 with instrument A</a:t>
            </a:r>
            <a:endParaRPr sz="900">
              <a:solidFill>
                <a:schemeClr val="dk1"/>
              </a:solidFill>
              <a:latin typeface="Arial"/>
              <a:ea typeface="Arial"/>
              <a:cs typeface="Arial"/>
              <a:sym typeface="Arial"/>
            </a:endParaRPr>
          </a:p>
          <a:p>
            <a:pPr indent="0" lvl="0" marL="0" marR="0" rtl="0" algn="l">
              <a:spcBef>
                <a:spcPts val="0"/>
              </a:spcBef>
              <a:spcAft>
                <a:spcPts val="0"/>
              </a:spcAft>
              <a:buNone/>
            </a:pPr>
            <a:r>
              <a:t/>
            </a:r>
            <a:endParaRPr sz="750">
              <a:solidFill>
                <a:schemeClr val="dk1"/>
              </a:solidFill>
              <a:latin typeface="Arial"/>
              <a:ea typeface="Arial"/>
              <a:cs typeface="Arial"/>
              <a:sym typeface="Arial"/>
            </a:endParaRPr>
          </a:p>
        </p:txBody>
      </p:sp>
      <p:pic>
        <p:nvPicPr>
          <p:cNvPr descr="Speech with solid fill" id="1198" name="Google Shape;1198;p52"/>
          <p:cNvPicPr preferRelativeResize="0"/>
          <p:nvPr/>
        </p:nvPicPr>
        <p:blipFill rotWithShape="1">
          <a:blip r:embed="rId3">
            <a:alphaModFix/>
          </a:blip>
          <a:srcRect b="0" l="0" r="0" t="0"/>
          <a:stretch/>
        </p:blipFill>
        <p:spPr>
          <a:xfrm flipH="1">
            <a:off x="3736924" y="2803051"/>
            <a:ext cx="1222262" cy="1149656"/>
          </a:xfrm>
          <a:prstGeom prst="rect">
            <a:avLst/>
          </a:prstGeom>
          <a:noFill/>
          <a:ln>
            <a:noFill/>
          </a:ln>
        </p:spPr>
      </p:pic>
      <p:sp>
        <p:nvSpPr>
          <p:cNvPr id="1199" name="Google Shape;1199;p52"/>
          <p:cNvSpPr txBox="1"/>
          <p:nvPr/>
        </p:nvSpPr>
        <p:spPr>
          <a:xfrm>
            <a:off x="5051230" y="3881118"/>
            <a:ext cx="8719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-Task: “Measure GP1 with Instrument A at T=1”</a:t>
            </a:r>
            <a:endParaRPr/>
          </a:p>
        </p:txBody>
      </p:sp>
      <p:sp>
        <p:nvSpPr>
          <p:cNvPr id="1200" name="Google Shape;1200;p52"/>
          <p:cNvSpPr txBox="1"/>
          <p:nvPr/>
        </p:nvSpPr>
        <p:spPr>
          <a:xfrm>
            <a:off x="3915306" y="3031273"/>
            <a:ext cx="871976"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”Itemized plan: </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-Wait for T=1</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-Turn on instrument A</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-Perform measurement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-Send data to science module”</a:t>
            </a:r>
            <a:endParaRPr/>
          </a:p>
        </p:txBody>
      </p:sp>
      <p:grpSp>
        <p:nvGrpSpPr>
          <p:cNvPr id="1201" name="Google Shape;1201;p52"/>
          <p:cNvGrpSpPr/>
          <p:nvPr/>
        </p:nvGrpSpPr>
        <p:grpSpPr>
          <a:xfrm>
            <a:off x="940457" y="1559335"/>
            <a:ext cx="685800" cy="685800"/>
            <a:chOff x="8717280" y="2379218"/>
            <a:chExt cx="914400" cy="914400"/>
          </a:xfrm>
        </p:grpSpPr>
        <p:pic>
          <p:nvPicPr>
            <p:cNvPr descr="Satellite with solid fill" id="1202" name="Google Shape;1202;p52"/>
            <p:cNvPicPr preferRelativeResize="0"/>
            <p:nvPr/>
          </p:nvPicPr>
          <p:blipFill rotWithShape="1">
            <a:blip r:embed="rId4">
              <a:alphaModFix/>
            </a:blip>
            <a:srcRect b="0" l="0" r="0" t="0"/>
            <a:stretch/>
          </p:blipFill>
          <p:spPr>
            <a:xfrm>
              <a:off x="8717280" y="2379218"/>
              <a:ext cx="914400" cy="914400"/>
            </a:xfrm>
            <a:prstGeom prst="rect">
              <a:avLst/>
            </a:prstGeom>
            <a:noFill/>
            <a:ln>
              <a:noFill/>
            </a:ln>
          </p:spPr>
        </p:pic>
        <p:sp>
          <p:nvSpPr>
            <p:cNvPr id="1203" name="Google Shape;1203;p52"/>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pic>
        <p:nvPicPr>
          <p:cNvPr descr="Speech with solid fill" id="1204" name="Google Shape;1204;p52"/>
          <p:cNvPicPr preferRelativeResize="0"/>
          <p:nvPr/>
        </p:nvPicPr>
        <p:blipFill rotWithShape="1">
          <a:blip r:embed="rId3">
            <a:alphaModFix/>
          </a:blip>
          <a:srcRect b="0" l="0" r="0" t="0"/>
          <a:stretch/>
        </p:blipFill>
        <p:spPr>
          <a:xfrm>
            <a:off x="6216260" y="3456878"/>
            <a:ext cx="980003" cy="921788"/>
          </a:xfrm>
          <a:prstGeom prst="rect">
            <a:avLst/>
          </a:prstGeom>
          <a:noFill/>
          <a:ln>
            <a:noFill/>
          </a:ln>
        </p:spPr>
      </p:pic>
      <p:sp>
        <p:nvSpPr>
          <p:cNvPr id="1205" name="Google Shape;1205;p52"/>
          <p:cNvSpPr txBox="1"/>
          <p:nvPr/>
        </p:nvSpPr>
        <p:spPr>
          <a:xfrm>
            <a:off x="6346867" y="3659932"/>
            <a:ext cx="7187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“Planning complete, perform routine plan!”</a:t>
            </a:r>
            <a:endParaRPr/>
          </a:p>
        </p:txBody>
      </p:sp>
      <p:pic>
        <p:nvPicPr>
          <p:cNvPr descr="Left Brain with solid fill" id="1206" name="Google Shape;1206;p52"/>
          <p:cNvPicPr preferRelativeResize="0"/>
          <p:nvPr/>
        </p:nvPicPr>
        <p:blipFill rotWithShape="1">
          <a:blip r:embed="rId5">
            <a:alphaModFix/>
          </a:blip>
          <a:srcRect b="0" l="0" r="0" t="0"/>
          <a:stretch/>
        </p:blipFill>
        <p:spPr>
          <a:xfrm>
            <a:off x="6755311" y="4224641"/>
            <a:ext cx="371740" cy="37174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53"/>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212" name="Google Shape;1212;p53"/>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213" name="Google Shape;1213;p53"/>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214" name="Google Shape;1214;p53"/>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215" name="Google Shape;1215;p53"/>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216" name="Google Shape;1216;p53"/>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217" name="Google Shape;1217;p53"/>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218" name="Google Shape;1218;p53"/>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219" name="Google Shape;1219;p53"/>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220" name="Google Shape;1220;p53"/>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221" name="Google Shape;1221;p53"/>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222" name="Google Shape;1222;p53"/>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223" name="Google Shape;1223;p53"/>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224" name="Google Shape;1224;p53"/>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225" name="Google Shape;1225;p53"/>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226" name="Google Shape;1226;p53"/>
          <p:cNvCxnSpPr>
            <a:endCxn id="1217"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227" name="Google Shape;1227;p53"/>
          <p:cNvCxnSpPr>
            <a:endCxn id="1218"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228" name="Google Shape;1228;p53"/>
          <p:cNvCxnSpPr>
            <a:stCxn id="1220" idx="2"/>
            <a:endCxn id="1221"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229" name="Google Shape;1229;p53"/>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230" name="Google Shape;1230;p53"/>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231" name="Google Shape;1231;p53"/>
          <p:cNvCxnSpPr>
            <a:stCxn id="1215" idx="3"/>
            <a:endCxn id="1229"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232" name="Google Shape;1232;p53"/>
          <p:cNvCxnSpPr>
            <a:stCxn id="1230" idx="1"/>
            <a:endCxn id="1229"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233" name="Google Shape;1233;p53"/>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234" name="Google Shape;1234;p53"/>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235" name="Google Shape;1235;p53"/>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236" name="Google Shape;1236;p53"/>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237" name="Google Shape;1237;p53"/>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238" name="Google Shape;1238;p53"/>
          <p:cNvCxnSpPr>
            <a:endCxn id="1221"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239" name="Google Shape;1239;p53"/>
          <p:cNvCxnSpPr>
            <a:stCxn id="1240" idx="0"/>
            <a:endCxn id="1220"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241" name="Google Shape;1241;p53"/>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242" name="Google Shape;1242;p53"/>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243" name="Google Shape;1243;p53"/>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244" name="Google Shape;1244;p53"/>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245" name="Google Shape;1245;p53"/>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240" name="Google Shape;1240;p53"/>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246" name="Google Shape;1246;p53"/>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247" name="Google Shape;1247;p53"/>
          <p:cNvCxnSpPr>
            <a:stCxn id="1244" idx="1"/>
            <a:endCxn id="1246"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248" name="Google Shape;1248;p53"/>
          <p:cNvCxnSpPr>
            <a:stCxn id="1243" idx="1"/>
            <a:endCxn id="1246"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249" name="Google Shape;1249;p53"/>
          <p:cNvCxnSpPr>
            <a:stCxn id="1242" idx="1"/>
            <a:endCxn id="1246"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250" name="Google Shape;1250;p53"/>
          <p:cNvCxnSpPr>
            <a:stCxn id="1237" idx="1"/>
            <a:endCxn id="1246"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251" name="Google Shape;1251;p53"/>
          <p:cNvCxnSpPr>
            <a:stCxn id="1246" idx="2"/>
            <a:endCxn id="1244"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252" name="Google Shape;1252;p53"/>
          <p:cNvCxnSpPr>
            <a:stCxn id="1246" idx="2"/>
            <a:endCxn id="1243"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253" name="Google Shape;1253;p53"/>
          <p:cNvCxnSpPr>
            <a:stCxn id="1246" idx="2"/>
            <a:endCxn id="1242"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254" name="Google Shape;1254;p53"/>
          <p:cNvCxnSpPr>
            <a:stCxn id="1246" idx="2"/>
            <a:endCxn id="1237"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1255" name="Google Shape;1255;p53"/>
          <p:cNvCxnSpPr>
            <a:endCxn id="1235"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1256" name="Google Shape;1256;p53"/>
          <p:cNvCxnSpPr>
            <a:stCxn id="1240"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1257" name="Google Shape;1257;p53"/>
          <p:cNvCxnSpPr>
            <a:stCxn id="1240"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1258" name="Google Shape;1258;p53"/>
          <p:cNvCxnSpPr>
            <a:stCxn id="1246"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1259" name="Google Shape;1259;p53"/>
          <p:cNvCxnSpPr>
            <a:stCxn id="1241"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1260" name="Google Shape;1260;p53"/>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1261" name="Google Shape;1261;p53"/>
          <p:cNvCxnSpPr>
            <a:endCxn id="1240"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1262" name="Google Shape;1262;p53"/>
          <p:cNvCxnSpPr>
            <a:stCxn id="1216"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1263" name="Google Shape;1263;p53"/>
          <p:cNvCxnSpPr>
            <a:stCxn id="1216"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1264" name="Google Shape;1264;p53"/>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265" name="Google Shape;1265;p53"/>
          <p:cNvCxnSpPr>
            <a:stCxn id="1216"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1266" name="Google Shape;1266;p53"/>
          <p:cNvCxnSpPr>
            <a:stCxn id="1216"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1267" name="Google Shape;1267;p53"/>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268" name="Google Shape;1268;p53"/>
          <p:cNvCxnSpPr>
            <a:stCxn id="1216" idx="3"/>
            <a:endCxn id="1235"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1269" name="Google Shape;1269;p53"/>
          <p:cNvCxnSpPr>
            <a:stCxn id="1229"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1270" name="Google Shape;1270;p53"/>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1271" name="Google Shape;1271;p53"/>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272" name="Google Shape;1272;p53"/>
          <p:cNvCxnSpPr>
            <a:stCxn id="1246" idx="0"/>
            <a:endCxn id="1240"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sp>
        <p:nvSpPr>
          <p:cNvPr id="1273" name="Google Shape;1273;p53"/>
          <p:cNvSpPr/>
          <p:nvPr/>
        </p:nvSpPr>
        <p:spPr>
          <a:xfrm>
            <a:off x="7449599" y="3284856"/>
            <a:ext cx="1585932" cy="788798"/>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performs routine measurement of GP1 with instrument A</a:t>
            </a:r>
            <a:endParaRPr sz="900">
              <a:solidFill>
                <a:schemeClr val="dk1"/>
              </a:solidFill>
              <a:latin typeface="Arial"/>
              <a:ea typeface="Arial"/>
              <a:cs typeface="Arial"/>
              <a:sym typeface="Arial"/>
            </a:endParaRPr>
          </a:p>
          <a:p>
            <a:pPr indent="0" lvl="0" marL="0" marR="0" rtl="0" algn="l">
              <a:spcBef>
                <a:spcPts val="0"/>
              </a:spcBef>
              <a:spcAft>
                <a:spcPts val="0"/>
              </a:spcAft>
              <a:buNone/>
            </a:pPr>
            <a:r>
              <a:t/>
            </a:r>
            <a:endParaRPr sz="750">
              <a:solidFill>
                <a:schemeClr val="dk1"/>
              </a:solidFill>
              <a:latin typeface="Arial"/>
              <a:ea typeface="Arial"/>
              <a:cs typeface="Arial"/>
              <a:sym typeface="Arial"/>
            </a:endParaRPr>
          </a:p>
        </p:txBody>
      </p:sp>
      <p:pic>
        <p:nvPicPr>
          <p:cNvPr descr="Speech with solid fill" id="1274" name="Google Shape;1274;p53"/>
          <p:cNvPicPr preferRelativeResize="0"/>
          <p:nvPr/>
        </p:nvPicPr>
        <p:blipFill rotWithShape="1">
          <a:blip r:embed="rId3">
            <a:alphaModFix/>
          </a:blip>
          <a:srcRect b="0" l="0" r="0" t="0"/>
          <a:stretch/>
        </p:blipFill>
        <p:spPr>
          <a:xfrm flipH="1">
            <a:off x="3736920" y="3263976"/>
            <a:ext cx="837841" cy="601180"/>
          </a:xfrm>
          <a:prstGeom prst="rect">
            <a:avLst/>
          </a:prstGeom>
          <a:noFill/>
          <a:ln>
            <a:noFill/>
          </a:ln>
        </p:spPr>
      </p:pic>
      <p:sp>
        <p:nvSpPr>
          <p:cNvPr id="1275" name="Google Shape;1275;p53"/>
          <p:cNvSpPr txBox="1"/>
          <p:nvPr/>
        </p:nvSpPr>
        <p:spPr>
          <a:xfrm>
            <a:off x="3825419" y="3429408"/>
            <a:ext cx="716721"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75">
                <a:solidFill>
                  <a:srgbClr val="595959"/>
                </a:solidFill>
                <a:latin typeface="Arial"/>
                <a:ea typeface="Arial"/>
                <a:cs typeface="Arial"/>
                <a:sym typeface="Arial"/>
              </a:rPr>
              <a:t>“T is now T=1!”</a:t>
            </a:r>
            <a:endParaRPr/>
          </a:p>
        </p:txBody>
      </p:sp>
      <p:sp>
        <p:nvSpPr>
          <p:cNvPr id="1276" name="Google Shape;1276;p53"/>
          <p:cNvSpPr txBox="1"/>
          <p:nvPr/>
        </p:nvSpPr>
        <p:spPr>
          <a:xfrm>
            <a:off x="2938071" y="3857207"/>
            <a:ext cx="56763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-”Turn on Instrument A”</a:t>
            </a:r>
            <a:endParaRPr/>
          </a:p>
          <a:p>
            <a:pPr indent="0" lvl="0" marL="0" marR="0" rtl="0" algn="l">
              <a:spcBef>
                <a:spcPts val="0"/>
              </a:spcBef>
              <a:spcAft>
                <a:spcPts val="0"/>
              </a:spcAft>
              <a:buNone/>
            </a:pPr>
            <a:r>
              <a:t/>
            </a:r>
            <a:endParaRPr i="1" sz="525">
              <a:solidFill>
                <a:srgbClr val="595959"/>
              </a:solidFill>
              <a:latin typeface="Arial"/>
              <a:ea typeface="Arial"/>
              <a:cs typeface="Arial"/>
              <a:sym typeface="Arial"/>
            </a:endParaRPr>
          </a:p>
        </p:txBody>
      </p:sp>
      <p:pic>
        <p:nvPicPr>
          <p:cNvPr descr="Speech with solid fill" id="1277" name="Google Shape;1277;p53"/>
          <p:cNvPicPr preferRelativeResize="0"/>
          <p:nvPr/>
        </p:nvPicPr>
        <p:blipFill rotWithShape="1">
          <a:blip r:embed="rId3">
            <a:alphaModFix/>
          </a:blip>
          <a:srcRect b="0" l="0" r="0" t="0"/>
          <a:stretch/>
        </p:blipFill>
        <p:spPr>
          <a:xfrm flipH="1">
            <a:off x="3300933" y="4616789"/>
            <a:ext cx="837841" cy="601180"/>
          </a:xfrm>
          <a:prstGeom prst="rect">
            <a:avLst/>
          </a:prstGeom>
          <a:noFill/>
          <a:ln>
            <a:noFill/>
          </a:ln>
        </p:spPr>
      </p:pic>
      <p:sp>
        <p:nvSpPr>
          <p:cNvPr id="1278" name="Google Shape;1278;p53"/>
          <p:cNvSpPr txBox="1"/>
          <p:nvPr/>
        </p:nvSpPr>
        <p:spPr>
          <a:xfrm>
            <a:off x="3424548" y="4762625"/>
            <a:ext cx="585263"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“Turning on instrument A…"</a:t>
            </a:r>
            <a:endParaRPr/>
          </a:p>
        </p:txBody>
      </p:sp>
      <p:grpSp>
        <p:nvGrpSpPr>
          <p:cNvPr id="1279" name="Google Shape;1279;p53"/>
          <p:cNvGrpSpPr/>
          <p:nvPr/>
        </p:nvGrpSpPr>
        <p:grpSpPr>
          <a:xfrm>
            <a:off x="940457" y="1559335"/>
            <a:ext cx="685800" cy="685800"/>
            <a:chOff x="8717280" y="2379218"/>
            <a:chExt cx="914400" cy="914400"/>
          </a:xfrm>
        </p:grpSpPr>
        <p:pic>
          <p:nvPicPr>
            <p:cNvPr descr="Satellite with solid fill" id="1280" name="Google Shape;1280;p53"/>
            <p:cNvPicPr preferRelativeResize="0"/>
            <p:nvPr/>
          </p:nvPicPr>
          <p:blipFill rotWithShape="1">
            <a:blip r:embed="rId4">
              <a:alphaModFix/>
            </a:blip>
            <a:srcRect b="0" l="0" r="0" t="0"/>
            <a:stretch/>
          </p:blipFill>
          <p:spPr>
            <a:xfrm>
              <a:off x="8717280" y="2379218"/>
              <a:ext cx="914400" cy="914400"/>
            </a:xfrm>
            <a:prstGeom prst="rect">
              <a:avLst/>
            </a:prstGeom>
            <a:noFill/>
            <a:ln>
              <a:noFill/>
            </a:ln>
          </p:spPr>
        </p:pic>
        <p:sp>
          <p:nvSpPr>
            <p:cNvPr id="1281" name="Google Shape;1281;p53"/>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54"/>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287" name="Google Shape;1287;p54"/>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288" name="Google Shape;1288;p54"/>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289" name="Google Shape;1289;p54"/>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290" name="Google Shape;1290;p54"/>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291" name="Google Shape;1291;p54"/>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292" name="Google Shape;1292;p54"/>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293" name="Google Shape;1293;p54"/>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294" name="Google Shape;1294;p54"/>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295" name="Google Shape;1295;p54"/>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296" name="Google Shape;1296;p54"/>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297" name="Google Shape;1297;p54"/>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298" name="Google Shape;1298;p54"/>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299" name="Google Shape;1299;p54"/>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300" name="Google Shape;1300;p54"/>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301" name="Google Shape;1301;p54"/>
          <p:cNvCxnSpPr>
            <a:endCxn id="1292"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302" name="Google Shape;1302;p54"/>
          <p:cNvCxnSpPr>
            <a:endCxn id="1293"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303" name="Google Shape;1303;p54"/>
          <p:cNvCxnSpPr>
            <a:stCxn id="1295" idx="2"/>
            <a:endCxn id="1296"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304" name="Google Shape;1304;p54"/>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305" name="Google Shape;1305;p54"/>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306" name="Google Shape;1306;p54"/>
          <p:cNvCxnSpPr>
            <a:stCxn id="1290" idx="3"/>
            <a:endCxn id="1304"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307" name="Google Shape;1307;p54"/>
          <p:cNvCxnSpPr>
            <a:stCxn id="1305" idx="1"/>
            <a:endCxn id="1304"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308" name="Google Shape;1308;p54"/>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309" name="Google Shape;1309;p54"/>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310" name="Google Shape;1310;p54"/>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311" name="Google Shape;1311;p54"/>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312" name="Google Shape;1312;p54"/>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313" name="Google Shape;1313;p54"/>
          <p:cNvCxnSpPr>
            <a:endCxn id="1296"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314" name="Google Shape;1314;p54"/>
          <p:cNvCxnSpPr>
            <a:stCxn id="1315" idx="0"/>
            <a:endCxn id="1295"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316" name="Google Shape;1316;p54"/>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317" name="Google Shape;1317;p54"/>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318" name="Google Shape;1318;p54"/>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319" name="Google Shape;1319;p54"/>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320" name="Google Shape;1320;p54"/>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315" name="Google Shape;1315;p54"/>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321" name="Google Shape;1321;p54"/>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322" name="Google Shape;1322;p54"/>
          <p:cNvCxnSpPr>
            <a:stCxn id="1319" idx="1"/>
            <a:endCxn id="1321"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323" name="Google Shape;1323;p54"/>
          <p:cNvCxnSpPr>
            <a:stCxn id="1318" idx="1"/>
            <a:endCxn id="1321"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324" name="Google Shape;1324;p54"/>
          <p:cNvCxnSpPr>
            <a:stCxn id="1317" idx="1"/>
            <a:endCxn id="1321"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325" name="Google Shape;1325;p54"/>
          <p:cNvCxnSpPr>
            <a:stCxn id="1312" idx="1"/>
            <a:endCxn id="1321"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326" name="Google Shape;1326;p54"/>
          <p:cNvCxnSpPr>
            <a:stCxn id="1321" idx="2"/>
            <a:endCxn id="1319"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327" name="Google Shape;1327;p54"/>
          <p:cNvCxnSpPr>
            <a:stCxn id="1321" idx="2"/>
            <a:endCxn id="1318"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328" name="Google Shape;1328;p54"/>
          <p:cNvCxnSpPr>
            <a:stCxn id="1321" idx="2"/>
            <a:endCxn id="1317"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329" name="Google Shape;1329;p54"/>
          <p:cNvCxnSpPr>
            <a:stCxn id="1321" idx="2"/>
            <a:endCxn id="1312"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1330" name="Google Shape;1330;p54"/>
          <p:cNvCxnSpPr>
            <a:endCxn id="1310"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1331" name="Google Shape;1331;p54"/>
          <p:cNvCxnSpPr>
            <a:stCxn id="1315"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1332" name="Google Shape;1332;p54"/>
          <p:cNvCxnSpPr>
            <a:stCxn id="1315"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1333" name="Google Shape;1333;p54"/>
          <p:cNvCxnSpPr>
            <a:stCxn id="1321"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1334" name="Google Shape;1334;p54"/>
          <p:cNvCxnSpPr>
            <a:stCxn id="1316"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1335" name="Google Shape;1335;p54"/>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1336" name="Google Shape;1336;p54"/>
          <p:cNvCxnSpPr>
            <a:endCxn id="1315"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1337" name="Google Shape;1337;p54"/>
          <p:cNvCxnSpPr>
            <a:stCxn id="1291"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1338" name="Google Shape;1338;p54"/>
          <p:cNvCxnSpPr>
            <a:stCxn id="1291"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1339" name="Google Shape;1339;p54"/>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340" name="Google Shape;1340;p54"/>
          <p:cNvCxnSpPr>
            <a:stCxn id="1291"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1341" name="Google Shape;1341;p54"/>
          <p:cNvCxnSpPr>
            <a:stCxn id="1291"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1342" name="Google Shape;1342;p54"/>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343" name="Google Shape;1343;p54"/>
          <p:cNvCxnSpPr>
            <a:stCxn id="1291" idx="3"/>
            <a:endCxn id="1310"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1344" name="Google Shape;1344;p54"/>
          <p:cNvCxnSpPr>
            <a:stCxn id="1304"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1345" name="Google Shape;1345;p54"/>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1346" name="Google Shape;1346;p54"/>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347" name="Google Shape;1347;p54"/>
          <p:cNvCxnSpPr>
            <a:stCxn id="1321" idx="0"/>
            <a:endCxn id="1315"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sp>
        <p:nvSpPr>
          <p:cNvPr id="1348" name="Google Shape;1348;p54"/>
          <p:cNvSpPr/>
          <p:nvPr/>
        </p:nvSpPr>
        <p:spPr>
          <a:xfrm>
            <a:off x="7449599" y="3284856"/>
            <a:ext cx="1585932" cy="788798"/>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performs routine measurement of GP1 with instrument A</a:t>
            </a:r>
            <a:endParaRPr sz="900">
              <a:solidFill>
                <a:schemeClr val="dk1"/>
              </a:solidFill>
              <a:latin typeface="Arial"/>
              <a:ea typeface="Arial"/>
              <a:cs typeface="Arial"/>
              <a:sym typeface="Arial"/>
            </a:endParaRPr>
          </a:p>
          <a:p>
            <a:pPr indent="0" lvl="0" marL="0" marR="0" rtl="0" algn="l">
              <a:spcBef>
                <a:spcPts val="0"/>
              </a:spcBef>
              <a:spcAft>
                <a:spcPts val="0"/>
              </a:spcAft>
              <a:buNone/>
            </a:pPr>
            <a:r>
              <a:t/>
            </a:r>
            <a:endParaRPr sz="750">
              <a:solidFill>
                <a:schemeClr val="dk1"/>
              </a:solidFill>
              <a:latin typeface="Arial"/>
              <a:ea typeface="Arial"/>
              <a:cs typeface="Arial"/>
              <a:sym typeface="Arial"/>
            </a:endParaRPr>
          </a:p>
        </p:txBody>
      </p:sp>
      <p:pic>
        <p:nvPicPr>
          <p:cNvPr descr="Speech with solid fill" id="1349" name="Google Shape;1349;p54"/>
          <p:cNvPicPr preferRelativeResize="0"/>
          <p:nvPr/>
        </p:nvPicPr>
        <p:blipFill rotWithShape="1">
          <a:blip r:embed="rId3">
            <a:alphaModFix/>
          </a:blip>
          <a:srcRect b="0" l="0" r="0" t="0"/>
          <a:stretch/>
        </p:blipFill>
        <p:spPr>
          <a:xfrm flipH="1">
            <a:off x="3300931" y="4616789"/>
            <a:ext cx="957366" cy="732160"/>
          </a:xfrm>
          <a:prstGeom prst="rect">
            <a:avLst/>
          </a:prstGeom>
          <a:noFill/>
          <a:ln>
            <a:noFill/>
          </a:ln>
        </p:spPr>
      </p:pic>
      <p:sp>
        <p:nvSpPr>
          <p:cNvPr id="1350" name="Google Shape;1350;p54"/>
          <p:cNvSpPr txBox="1"/>
          <p:nvPr/>
        </p:nvSpPr>
        <p:spPr>
          <a:xfrm>
            <a:off x="3434331" y="4734136"/>
            <a:ext cx="721703"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“Performing measurement. Requesting info from environment…”</a:t>
            </a:r>
            <a:endParaRPr/>
          </a:p>
        </p:txBody>
      </p:sp>
      <p:sp>
        <p:nvSpPr>
          <p:cNvPr id="1351" name="Google Shape;1351;p54"/>
          <p:cNvSpPr txBox="1"/>
          <p:nvPr/>
        </p:nvSpPr>
        <p:spPr>
          <a:xfrm>
            <a:off x="608498" y="3011493"/>
            <a:ext cx="734450"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-GP Data</a:t>
            </a:r>
            <a:endParaRPr/>
          </a:p>
        </p:txBody>
      </p:sp>
      <p:sp>
        <p:nvSpPr>
          <p:cNvPr id="1352" name="Google Shape;1352;p54"/>
          <p:cNvSpPr txBox="1"/>
          <p:nvPr/>
        </p:nvSpPr>
        <p:spPr>
          <a:xfrm>
            <a:off x="2415765" y="5215163"/>
            <a:ext cx="734450"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-GP Data</a:t>
            </a:r>
            <a:endParaRPr/>
          </a:p>
        </p:txBody>
      </p:sp>
      <p:grpSp>
        <p:nvGrpSpPr>
          <p:cNvPr id="1353" name="Google Shape;1353;p54"/>
          <p:cNvGrpSpPr/>
          <p:nvPr/>
        </p:nvGrpSpPr>
        <p:grpSpPr>
          <a:xfrm>
            <a:off x="940457" y="1559335"/>
            <a:ext cx="685800" cy="685800"/>
            <a:chOff x="8717280" y="2379218"/>
            <a:chExt cx="914400" cy="914400"/>
          </a:xfrm>
        </p:grpSpPr>
        <p:pic>
          <p:nvPicPr>
            <p:cNvPr descr="Satellite with solid fill" id="1354" name="Google Shape;1354;p54"/>
            <p:cNvPicPr preferRelativeResize="0"/>
            <p:nvPr/>
          </p:nvPicPr>
          <p:blipFill rotWithShape="1">
            <a:blip r:embed="rId4">
              <a:alphaModFix/>
            </a:blip>
            <a:srcRect b="0" l="0" r="0" t="0"/>
            <a:stretch/>
          </p:blipFill>
          <p:spPr>
            <a:xfrm>
              <a:off x="8717280" y="2379218"/>
              <a:ext cx="914400" cy="914400"/>
            </a:xfrm>
            <a:prstGeom prst="rect">
              <a:avLst/>
            </a:prstGeom>
            <a:noFill/>
            <a:ln>
              <a:noFill/>
            </a:ln>
          </p:spPr>
        </p:pic>
        <p:sp>
          <p:nvSpPr>
            <p:cNvPr id="1355" name="Google Shape;1355;p54"/>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pic>
        <p:nvPicPr>
          <p:cNvPr descr="Speech with solid fill" id="1356" name="Google Shape;1356;p54"/>
          <p:cNvPicPr preferRelativeResize="0"/>
          <p:nvPr/>
        </p:nvPicPr>
        <p:blipFill rotWithShape="1">
          <a:blip r:embed="rId5">
            <a:alphaModFix/>
          </a:blip>
          <a:srcRect b="0" l="0" r="0" t="0"/>
          <a:stretch/>
        </p:blipFill>
        <p:spPr>
          <a:xfrm flipH="1">
            <a:off x="359698" y="2028112"/>
            <a:ext cx="964790" cy="1023131"/>
          </a:xfrm>
          <a:prstGeom prst="rect">
            <a:avLst/>
          </a:prstGeom>
          <a:noFill/>
          <a:ln>
            <a:noFill/>
          </a:ln>
        </p:spPr>
      </p:pic>
      <p:sp>
        <p:nvSpPr>
          <p:cNvPr id="1357" name="Google Shape;1357;p54"/>
          <p:cNvSpPr txBox="1"/>
          <p:nvPr/>
        </p:nvSpPr>
        <p:spPr>
          <a:xfrm>
            <a:off x="487577" y="2242206"/>
            <a:ext cx="691524"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“Accessing data for GP1 at T=1…</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Data found!  Sending to Agent 1…”</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55"/>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363" name="Google Shape;1363;p55"/>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364" name="Google Shape;1364;p55"/>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365" name="Google Shape;1365;p55"/>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366" name="Google Shape;1366;p55"/>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367" name="Google Shape;1367;p55"/>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368" name="Google Shape;1368;p55"/>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369" name="Google Shape;1369;p55"/>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370" name="Google Shape;1370;p55"/>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371" name="Google Shape;1371;p55"/>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372" name="Google Shape;1372;p55"/>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373" name="Google Shape;1373;p55"/>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374" name="Google Shape;1374;p55"/>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375" name="Google Shape;1375;p55"/>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376" name="Google Shape;1376;p55"/>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377" name="Google Shape;1377;p55"/>
          <p:cNvCxnSpPr>
            <a:endCxn id="1368"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378" name="Google Shape;1378;p55"/>
          <p:cNvCxnSpPr>
            <a:endCxn id="1369"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379" name="Google Shape;1379;p55"/>
          <p:cNvCxnSpPr>
            <a:stCxn id="1371" idx="2"/>
            <a:endCxn id="1372"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380" name="Google Shape;1380;p55"/>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381" name="Google Shape;1381;p55"/>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382" name="Google Shape;1382;p55"/>
          <p:cNvCxnSpPr>
            <a:stCxn id="1366" idx="3"/>
            <a:endCxn id="1380"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383" name="Google Shape;1383;p55"/>
          <p:cNvCxnSpPr>
            <a:stCxn id="1381" idx="1"/>
            <a:endCxn id="1380"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384" name="Google Shape;1384;p55"/>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385" name="Google Shape;1385;p55"/>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386" name="Google Shape;1386;p55"/>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387" name="Google Shape;1387;p55"/>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388" name="Google Shape;1388;p55"/>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389" name="Google Shape;1389;p55"/>
          <p:cNvCxnSpPr>
            <a:endCxn id="1372"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390" name="Google Shape;1390;p55"/>
          <p:cNvCxnSpPr>
            <a:stCxn id="1391" idx="0"/>
            <a:endCxn id="1371"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392" name="Google Shape;1392;p55"/>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393" name="Google Shape;1393;p55"/>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394" name="Google Shape;1394;p55"/>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395" name="Google Shape;1395;p55"/>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396" name="Google Shape;1396;p55"/>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391" name="Google Shape;1391;p55"/>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397" name="Google Shape;1397;p55"/>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398" name="Google Shape;1398;p55"/>
          <p:cNvCxnSpPr>
            <a:stCxn id="1395" idx="1"/>
            <a:endCxn id="1397"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399" name="Google Shape;1399;p55"/>
          <p:cNvCxnSpPr>
            <a:stCxn id="1394" idx="1"/>
            <a:endCxn id="1397"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400" name="Google Shape;1400;p55"/>
          <p:cNvCxnSpPr>
            <a:stCxn id="1393" idx="1"/>
            <a:endCxn id="1397"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401" name="Google Shape;1401;p55"/>
          <p:cNvCxnSpPr>
            <a:stCxn id="1388" idx="1"/>
            <a:endCxn id="1397"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402" name="Google Shape;1402;p55"/>
          <p:cNvCxnSpPr>
            <a:stCxn id="1397" idx="2"/>
            <a:endCxn id="1395"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403" name="Google Shape;1403;p55"/>
          <p:cNvCxnSpPr>
            <a:stCxn id="1397" idx="2"/>
            <a:endCxn id="1394"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404" name="Google Shape;1404;p55"/>
          <p:cNvCxnSpPr>
            <a:stCxn id="1397" idx="2"/>
            <a:endCxn id="1393"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405" name="Google Shape;1405;p55"/>
          <p:cNvCxnSpPr>
            <a:stCxn id="1397" idx="2"/>
            <a:endCxn id="1388"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1406" name="Google Shape;1406;p55"/>
          <p:cNvCxnSpPr>
            <a:endCxn id="1386"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1407" name="Google Shape;1407;p55"/>
          <p:cNvCxnSpPr>
            <a:stCxn id="1391"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1408" name="Google Shape;1408;p55"/>
          <p:cNvCxnSpPr>
            <a:stCxn id="1391"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1409" name="Google Shape;1409;p55"/>
          <p:cNvCxnSpPr>
            <a:stCxn id="1397"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1410" name="Google Shape;1410;p55"/>
          <p:cNvCxnSpPr>
            <a:stCxn id="1392"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1411" name="Google Shape;1411;p55"/>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1412" name="Google Shape;1412;p55"/>
          <p:cNvCxnSpPr>
            <a:endCxn id="1391"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1413" name="Google Shape;1413;p55"/>
          <p:cNvCxnSpPr>
            <a:stCxn id="1367"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1414" name="Google Shape;1414;p55"/>
          <p:cNvCxnSpPr>
            <a:stCxn id="1367"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1415" name="Google Shape;1415;p55"/>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416" name="Google Shape;1416;p55"/>
          <p:cNvCxnSpPr>
            <a:stCxn id="1367"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1417" name="Google Shape;1417;p55"/>
          <p:cNvCxnSpPr>
            <a:stCxn id="1367"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1418" name="Google Shape;1418;p55"/>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419" name="Google Shape;1419;p55"/>
          <p:cNvCxnSpPr>
            <a:stCxn id="1367" idx="3"/>
            <a:endCxn id="1386"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1420" name="Google Shape;1420;p55"/>
          <p:cNvCxnSpPr>
            <a:stCxn id="1380"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1421" name="Google Shape;1421;p55"/>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1422" name="Google Shape;1422;p55"/>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423" name="Google Shape;1423;p55"/>
          <p:cNvCxnSpPr>
            <a:stCxn id="1397" idx="0"/>
            <a:endCxn id="1391"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sp>
        <p:nvSpPr>
          <p:cNvPr id="1424" name="Google Shape;1424;p55"/>
          <p:cNvSpPr/>
          <p:nvPr/>
        </p:nvSpPr>
        <p:spPr>
          <a:xfrm>
            <a:off x="7449599" y="3284856"/>
            <a:ext cx="1585932" cy="788798"/>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performs routine measurement of GP1 with instrument A</a:t>
            </a:r>
            <a:endParaRPr sz="900">
              <a:solidFill>
                <a:schemeClr val="dk1"/>
              </a:solidFill>
              <a:latin typeface="Arial"/>
              <a:ea typeface="Arial"/>
              <a:cs typeface="Arial"/>
              <a:sym typeface="Arial"/>
            </a:endParaRPr>
          </a:p>
          <a:p>
            <a:pPr indent="0" lvl="0" marL="0" marR="0" rtl="0" algn="l">
              <a:spcBef>
                <a:spcPts val="0"/>
              </a:spcBef>
              <a:spcAft>
                <a:spcPts val="0"/>
              </a:spcAft>
              <a:buNone/>
            </a:pPr>
            <a:r>
              <a:t/>
            </a:r>
            <a:endParaRPr sz="750">
              <a:solidFill>
                <a:schemeClr val="dk1"/>
              </a:solidFill>
              <a:latin typeface="Arial"/>
              <a:ea typeface="Arial"/>
              <a:cs typeface="Arial"/>
              <a:sym typeface="Arial"/>
            </a:endParaRPr>
          </a:p>
        </p:txBody>
      </p:sp>
      <p:pic>
        <p:nvPicPr>
          <p:cNvPr descr="Speech with solid fill" id="1425" name="Google Shape;1425;p55"/>
          <p:cNvPicPr preferRelativeResize="0"/>
          <p:nvPr/>
        </p:nvPicPr>
        <p:blipFill rotWithShape="1">
          <a:blip r:embed="rId3">
            <a:alphaModFix/>
          </a:blip>
          <a:srcRect b="0" l="0" r="0" t="0"/>
          <a:stretch/>
        </p:blipFill>
        <p:spPr>
          <a:xfrm flipH="1">
            <a:off x="3300931" y="4616789"/>
            <a:ext cx="957366" cy="732160"/>
          </a:xfrm>
          <a:prstGeom prst="rect">
            <a:avLst/>
          </a:prstGeom>
          <a:noFill/>
          <a:ln>
            <a:noFill/>
          </a:ln>
        </p:spPr>
      </p:pic>
      <p:sp>
        <p:nvSpPr>
          <p:cNvPr id="1426" name="Google Shape;1426;p55"/>
          <p:cNvSpPr txBox="1"/>
          <p:nvPr/>
        </p:nvSpPr>
        <p:spPr>
          <a:xfrm>
            <a:off x="3434331" y="4783370"/>
            <a:ext cx="721703"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performed! Saving results…”</a:t>
            </a:r>
            <a:endParaRPr/>
          </a:p>
        </p:txBody>
      </p:sp>
      <p:grpSp>
        <p:nvGrpSpPr>
          <p:cNvPr id="1427" name="Google Shape;1427;p55"/>
          <p:cNvGrpSpPr/>
          <p:nvPr/>
        </p:nvGrpSpPr>
        <p:grpSpPr>
          <a:xfrm>
            <a:off x="940457" y="1559335"/>
            <a:ext cx="685800" cy="685800"/>
            <a:chOff x="8717280" y="2379218"/>
            <a:chExt cx="914400" cy="914400"/>
          </a:xfrm>
        </p:grpSpPr>
        <p:pic>
          <p:nvPicPr>
            <p:cNvPr descr="Satellite with solid fill" id="1428" name="Google Shape;1428;p55"/>
            <p:cNvPicPr preferRelativeResize="0"/>
            <p:nvPr/>
          </p:nvPicPr>
          <p:blipFill rotWithShape="1">
            <a:blip r:embed="rId4">
              <a:alphaModFix/>
            </a:blip>
            <a:srcRect b="0" l="0" r="0" t="0"/>
            <a:stretch/>
          </p:blipFill>
          <p:spPr>
            <a:xfrm>
              <a:off x="8717280" y="2379218"/>
              <a:ext cx="914400" cy="914400"/>
            </a:xfrm>
            <a:prstGeom prst="rect">
              <a:avLst/>
            </a:prstGeom>
            <a:noFill/>
            <a:ln>
              <a:noFill/>
            </a:ln>
          </p:spPr>
        </p:pic>
        <p:sp>
          <p:nvSpPr>
            <p:cNvPr id="1429" name="Google Shape;1429;p55"/>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sp>
        <p:nvSpPr>
          <p:cNvPr id="1430" name="Google Shape;1430;p55"/>
          <p:cNvSpPr txBox="1"/>
          <p:nvPr/>
        </p:nvSpPr>
        <p:spPr>
          <a:xfrm>
            <a:off x="3708316" y="5234367"/>
            <a:ext cx="631064"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-Instrument Data</a:t>
            </a:r>
            <a:endParaRPr/>
          </a:p>
        </p:txBody>
      </p:sp>
      <p:pic>
        <p:nvPicPr>
          <p:cNvPr descr="Speech with solid fill" id="1431" name="Google Shape;1431;p55"/>
          <p:cNvPicPr preferRelativeResize="0"/>
          <p:nvPr/>
        </p:nvPicPr>
        <p:blipFill rotWithShape="1">
          <a:blip r:embed="rId3">
            <a:alphaModFix/>
          </a:blip>
          <a:srcRect b="0" l="0" r="0" t="0"/>
          <a:stretch/>
        </p:blipFill>
        <p:spPr>
          <a:xfrm flipH="1">
            <a:off x="3879086" y="2824752"/>
            <a:ext cx="957366" cy="732160"/>
          </a:xfrm>
          <a:prstGeom prst="rect">
            <a:avLst/>
          </a:prstGeom>
          <a:noFill/>
          <a:ln>
            <a:noFill/>
          </a:ln>
        </p:spPr>
      </p:pic>
      <p:sp>
        <p:nvSpPr>
          <p:cNvPr id="1432" name="Google Shape;1432;p55"/>
          <p:cNvSpPr txBox="1"/>
          <p:nvPr/>
        </p:nvSpPr>
        <p:spPr>
          <a:xfrm>
            <a:off x="4013393" y="2982259"/>
            <a:ext cx="721703"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data is now stored in internal memory!”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56"/>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438" name="Google Shape;1438;p56"/>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439" name="Google Shape;1439;p56"/>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440" name="Google Shape;1440;p56"/>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441" name="Google Shape;1441;p56"/>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442" name="Google Shape;1442;p56"/>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443" name="Google Shape;1443;p56"/>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444" name="Google Shape;1444;p56"/>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445" name="Google Shape;1445;p56"/>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446" name="Google Shape;1446;p56"/>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447" name="Google Shape;1447;p56"/>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448" name="Google Shape;1448;p56"/>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449" name="Google Shape;1449;p56"/>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450" name="Google Shape;1450;p56"/>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451" name="Google Shape;1451;p56"/>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452" name="Google Shape;1452;p56"/>
          <p:cNvCxnSpPr>
            <a:endCxn id="1443"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453" name="Google Shape;1453;p56"/>
          <p:cNvCxnSpPr>
            <a:endCxn id="1444"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454" name="Google Shape;1454;p56"/>
          <p:cNvCxnSpPr>
            <a:stCxn id="1446" idx="2"/>
            <a:endCxn id="1447"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455" name="Google Shape;1455;p56"/>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456" name="Google Shape;1456;p56"/>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457" name="Google Shape;1457;p56"/>
          <p:cNvCxnSpPr>
            <a:stCxn id="1441" idx="3"/>
            <a:endCxn id="1455"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458" name="Google Shape;1458;p56"/>
          <p:cNvCxnSpPr>
            <a:stCxn id="1456" idx="1"/>
            <a:endCxn id="1455"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459" name="Google Shape;1459;p56"/>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460" name="Google Shape;1460;p56"/>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461" name="Google Shape;1461;p56"/>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462" name="Google Shape;1462;p56"/>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463" name="Google Shape;1463;p56"/>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464" name="Google Shape;1464;p56"/>
          <p:cNvCxnSpPr>
            <a:endCxn id="1447"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465" name="Google Shape;1465;p56"/>
          <p:cNvCxnSpPr>
            <a:stCxn id="1466" idx="0"/>
            <a:endCxn id="1446"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467" name="Google Shape;1467;p56"/>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468" name="Google Shape;1468;p56"/>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469" name="Google Shape;1469;p56"/>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470" name="Google Shape;1470;p56"/>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471" name="Google Shape;1471;p56"/>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466" name="Google Shape;1466;p56"/>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472" name="Google Shape;1472;p56"/>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473" name="Google Shape;1473;p56"/>
          <p:cNvCxnSpPr>
            <a:stCxn id="1470" idx="1"/>
            <a:endCxn id="1472"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474" name="Google Shape;1474;p56"/>
          <p:cNvCxnSpPr>
            <a:stCxn id="1469" idx="1"/>
            <a:endCxn id="1472"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475" name="Google Shape;1475;p56"/>
          <p:cNvCxnSpPr>
            <a:stCxn id="1468" idx="1"/>
            <a:endCxn id="1472"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476" name="Google Shape;1476;p56"/>
          <p:cNvCxnSpPr>
            <a:stCxn id="1463" idx="1"/>
            <a:endCxn id="1472"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477" name="Google Shape;1477;p56"/>
          <p:cNvCxnSpPr>
            <a:stCxn id="1472" idx="2"/>
            <a:endCxn id="1470"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478" name="Google Shape;1478;p56"/>
          <p:cNvCxnSpPr>
            <a:stCxn id="1472" idx="2"/>
            <a:endCxn id="1469"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479" name="Google Shape;1479;p56"/>
          <p:cNvCxnSpPr>
            <a:stCxn id="1472" idx="2"/>
            <a:endCxn id="1468"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480" name="Google Shape;1480;p56"/>
          <p:cNvCxnSpPr>
            <a:stCxn id="1472" idx="2"/>
            <a:endCxn id="1463"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1481" name="Google Shape;1481;p56"/>
          <p:cNvCxnSpPr>
            <a:endCxn id="1461"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1482" name="Google Shape;1482;p56"/>
          <p:cNvCxnSpPr>
            <a:stCxn id="1466"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1483" name="Google Shape;1483;p56"/>
          <p:cNvCxnSpPr>
            <a:stCxn id="1466"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1484" name="Google Shape;1484;p56"/>
          <p:cNvCxnSpPr>
            <a:stCxn id="1472"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1485" name="Google Shape;1485;p56"/>
          <p:cNvCxnSpPr>
            <a:stCxn id="1467"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1486" name="Google Shape;1486;p56"/>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1487" name="Google Shape;1487;p56"/>
          <p:cNvCxnSpPr>
            <a:endCxn id="1466"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1488" name="Google Shape;1488;p56"/>
          <p:cNvCxnSpPr>
            <a:stCxn id="1442"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1489" name="Google Shape;1489;p56"/>
          <p:cNvCxnSpPr>
            <a:stCxn id="1442"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1490" name="Google Shape;1490;p56"/>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491" name="Google Shape;1491;p56"/>
          <p:cNvCxnSpPr>
            <a:stCxn id="1442"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1492" name="Google Shape;1492;p56"/>
          <p:cNvCxnSpPr>
            <a:stCxn id="1442"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1493" name="Google Shape;1493;p56"/>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494" name="Google Shape;1494;p56"/>
          <p:cNvCxnSpPr>
            <a:stCxn id="1442" idx="3"/>
            <a:endCxn id="1461"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1495" name="Google Shape;1495;p56"/>
          <p:cNvCxnSpPr>
            <a:stCxn id="1455"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1496" name="Google Shape;1496;p56"/>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1497" name="Google Shape;1497;p56"/>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498" name="Google Shape;1498;p56"/>
          <p:cNvCxnSpPr>
            <a:stCxn id="1472" idx="0"/>
            <a:endCxn id="1466"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sp>
        <p:nvSpPr>
          <p:cNvPr id="1499" name="Google Shape;1499;p56"/>
          <p:cNvSpPr/>
          <p:nvPr/>
        </p:nvSpPr>
        <p:spPr>
          <a:xfrm>
            <a:off x="7449599" y="3284856"/>
            <a:ext cx="1585932" cy="976441"/>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processes measurement and concludes GP1 is an area of interest for a measurement with instrument B</a:t>
            </a:r>
            <a:endParaRPr/>
          </a:p>
          <a:p>
            <a:pPr indent="0" lvl="0" marL="0" marR="0" rtl="0" algn="l">
              <a:spcBef>
                <a:spcPts val="0"/>
              </a:spcBef>
              <a:spcAft>
                <a:spcPts val="0"/>
              </a:spcAft>
              <a:buNone/>
            </a:pPr>
            <a:r>
              <a:t/>
            </a:r>
            <a:endParaRPr sz="750">
              <a:solidFill>
                <a:schemeClr val="dk1"/>
              </a:solidFill>
              <a:latin typeface="Arial"/>
              <a:ea typeface="Arial"/>
              <a:cs typeface="Arial"/>
              <a:sym typeface="Arial"/>
            </a:endParaRPr>
          </a:p>
        </p:txBody>
      </p:sp>
      <p:pic>
        <p:nvPicPr>
          <p:cNvPr descr="Speech with solid fill" id="1500" name="Google Shape;1500;p56"/>
          <p:cNvPicPr preferRelativeResize="0"/>
          <p:nvPr/>
        </p:nvPicPr>
        <p:blipFill rotWithShape="1">
          <a:blip r:embed="rId3">
            <a:alphaModFix/>
          </a:blip>
          <a:srcRect b="0" l="0" r="0" t="0"/>
          <a:stretch/>
        </p:blipFill>
        <p:spPr>
          <a:xfrm>
            <a:off x="6197434" y="2389010"/>
            <a:ext cx="918673" cy="976440"/>
          </a:xfrm>
          <a:prstGeom prst="rect">
            <a:avLst/>
          </a:prstGeom>
          <a:noFill/>
          <a:ln>
            <a:noFill/>
          </a:ln>
        </p:spPr>
      </p:pic>
      <p:sp>
        <p:nvSpPr>
          <p:cNvPr id="1501" name="Google Shape;1501;p56"/>
          <p:cNvSpPr txBox="1"/>
          <p:nvPr/>
        </p:nvSpPr>
        <p:spPr>
          <a:xfrm>
            <a:off x="6375834" y="2562225"/>
            <a:ext cx="721703"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“Processing results…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GP1 should be measured with Instrument B!”</a:t>
            </a:r>
            <a:endParaRPr/>
          </a:p>
        </p:txBody>
      </p:sp>
      <p:grpSp>
        <p:nvGrpSpPr>
          <p:cNvPr id="1502" name="Google Shape;1502;p56"/>
          <p:cNvGrpSpPr/>
          <p:nvPr/>
        </p:nvGrpSpPr>
        <p:grpSpPr>
          <a:xfrm>
            <a:off x="940457" y="1559335"/>
            <a:ext cx="685800" cy="685800"/>
            <a:chOff x="8717280" y="2379218"/>
            <a:chExt cx="914400" cy="914400"/>
          </a:xfrm>
        </p:grpSpPr>
        <p:pic>
          <p:nvPicPr>
            <p:cNvPr descr="Satellite with solid fill" id="1503" name="Google Shape;1503;p56"/>
            <p:cNvPicPr preferRelativeResize="0"/>
            <p:nvPr/>
          </p:nvPicPr>
          <p:blipFill rotWithShape="1">
            <a:blip r:embed="rId4">
              <a:alphaModFix/>
            </a:blip>
            <a:srcRect b="0" l="0" r="0" t="0"/>
            <a:stretch/>
          </p:blipFill>
          <p:spPr>
            <a:xfrm>
              <a:off x="8717280" y="2379218"/>
              <a:ext cx="914400" cy="914400"/>
            </a:xfrm>
            <a:prstGeom prst="rect">
              <a:avLst/>
            </a:prstGeom>
            <a:noFill/>
            <a:ln>
              <a:noFill/>
            </a:ln>
          </p:spPr>
        </p:pic>
        <p:sp>
          <p:nvSpPr>
            <p:cNvPr id="1504" name="Google Shape;1504;p56"/>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pic>
        <p:nvPicPr>
          <p:cNvPr descr="Speech with solid fill" id="1505" name="Google Shape;1505;p56"/>
          <p:cNvPicPr preferRelativeResize="0"/>
          <p:nvPr/>
        </p:nvPicPr>
        <p:blipFill rotWithShape="1">
          <a:blip r:embed="rId3">
            <a:alphaModFix/>
          </a:blip>
          <a:srcRect b="0" l="0" r="0" t="0"/>
          <a:stretch/>
        </p:blipFill>
        <p:spPr>
          <a:xfrm>
            <a:off x="3068966" y="2782114"/>
            <a:ext cx="957366" cy="732160"/>
          </a:xfrm>
          <a:prstGeom prst="rect">
            <a:avLst/>
          </a:prstGeom>
          <a:noFill/>
          <a:ln>
            <a:noFill/>
          </a:ln>
        </p:spPr>
      </p:pic>
      <p:sp>
        <p:nvSpPr>
          <p:cNvPr id="1506" name="Google Shape;1506;p56"/>
          <p:cNvSpPr txBox="1"/>
          <p:nvPr/>
        </p:nvSpPr>
        <p:spPr>
          <a:xfrm>
            <a:off x="3186797" y="2996734"/>
            <a:ext cx="72170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“Sending results for processing…”</a:t>
            </a:r>
            <a:endParaRPr/>
          </a:p>
        </p:txBody>
      </p:sp>
      <p:sp>
        <p:nvSpPr>
          <p:cNvPr id="1507" name="Google Shape;1507;p56"/>
          <p:cNvSpPr txBox="1"/>
          <p:nvPr/>
        </p:nvSpPr>
        <p:spPr>
          <a:xfrm>
            <a:off x="4968567" y="3258812"/>
            <a:ext cx="995714"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-Instrument Data</a:t>
            </a:r>
            <a:endParaRPr/>
          </a:p>
        </p:txBody>
      </p:sp>
      <p:pic>
        <p:nvPicPr>
          <p:cNvPr descr="Left Brain with solid fill" id="1508" name="Google Shape;1508;p56"/>
          <p:cNvPicPr preferRelativeResize="0"/>
          <p:nvPr/>
        </p:nvPicPr>
        <p:blipFill rotWithShape="1">
          <a:blip r:embed="rId5">
            <a:alphaModFix/>
          </a:blip>
          <a:srcRect b="0" l="0" r="0" t="0"/>
          <a:stretch/>
        </p:blipFill>
        <p:spPr>
          <a:xfrm>
            <a:off x="6859756" y="3116900"/>
            <a:ext cx="371740" cy="37174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57"/>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514" name="Google Shape;1514;p57"/>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515" name="Google Shape;1515;p57"/>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516" name="Google Shape;1516;p57"/>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517" name="Google Shape;1517;p57"/>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518" name="Google Shape;1518;p57"/>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519" name="Google Shape;1519;p57"/>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520" name="Google Shape;1520;p57"/>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521" name="Google Shape;1521;p57"/>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522" name="Google Shape;1522;p57"/>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523" name="Google Shape;1523;p57"/>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524" name="Google Shape;1524;p57"/>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525" name="Google Shape;1525;p57"/>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526" name="Google Shape;1526;p57"/>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527" name="Google Shape;1527;p57"/>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528" name="Google Shape;1528;p57"/>
          <p:cNvCxnSpPr>
            <a:endCxn id="1519"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529" name="Google Shape;1529;p57"/>
          <p:cNvCxnSpPr>
            <a:endCxn id="1520"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530" name="Google Shape;1530;p57"/>
          <p:cNvCxnSpPr>
            <a:stCxn id="1522" idx="2"/>
            <a:endCxn id="1523"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531" name="Google Shape;1531;p57"/>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532" name="Google Shape;1532;p57"/>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533" name="Google Shape;1533;p57"/>
          <p:cNvCxnSpPr>
            <a:stCxn id="1517" idx="3"/>
            <a:endCxn id="1531"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534" name="Google Shape;1534;p57"/>
          <p:cNvCxnSpPr>
            <a:stCxn id="1532" idx="1"/>
            <a:endCxn id="1531"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535" name="Google Shape;1535;p57"/>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536" name="Google Shape;1536;p57"/>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537" name="Google Shape;1537;p57"/>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538" name="Google Shape;1538;p57"/>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539" name="Google Shape;1539;p57"/>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540" name="Google Shape;1540;p57"/>
          <p:cNvCxnSpPr>
            <a:endCxn id="1523"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541" name="Google Shape;1541;p57"/>
          <p:cNvCxnSpPr>
            <a:stCxn id="1542" idx="0"/>
            <a:endCxn id="1522"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543" name="Google Shape;1543;p57"/>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544" name="Google Shape;1544;p57"/>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545" name="Google Shape;1545;p57"/>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546" name="Google Shape;1546;p57"/>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547" name="Google Shape;1547;p57"/>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542" name="Google Shape;1542;p57"/>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548" name="Google Shape;1548;p57"/>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549" name="Google Shape;1549;p57"/>
          <p:cNvCxnSpPr>
            <a:stCxn id="1546" idx="1"/>
            <a:endCxn id="1548"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550" name="Google Shape;1550;p57"/>
          <p:cNvCxnSpPr>
            <a:stCxn id="1545" idx="1"/>
            <a:endCxn id="1548"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551" name="Google Shape;1551;p57"/>
          <p:cNvCxnSpPr>
            <a:stCxn id="1544" idx="1"/>
            <a:endCxn id="1548"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552" name="Google Shape;1552;p57"/>
          <p:cNvCxnSpPr>
            <a:stCxn id="1539" idx="1"/>
            <a:endCxn id="1548"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553" name="Google Shape;1553;p57"/>
          <p:cNvCxnSpPr>
            <a:stCxn id="1548" idx="2"/>
            <a:endCxn id="1546"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554" name="Google Shape;1554;p57"/>
          <p:cNvCxnSpPr>
            <a:stCxn id="1548" idx="2"/>
            <a:endCxn id="1545"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555" name="Google Shape;1555;p57"/>
          <p:cNvCxnSpPr>
            <a:stCxn id="1548" idx="2"/>
            <a:endCxn id="1544"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556" name="Google Shape;1556;p57"/>
          <p:cNvCxnSpPr>
            <a:stCxn id="1548" idx="2"/>
            <a:endCxn id="1539"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1557" name="Google Shape;1557;p57"/>
          <p:cNvCxnSpPr>
            <a:endCxn id="1537"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1558" name="Google Shape;1558;p57"/>
          <p:cNvCxnSpPr>
            <a:stCxn id="1542"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1559" name="Google Shape;1559;p57"/>
          <p:cNvCxnSpPr>
            <a:stCxn id="1542"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1560" name="Google Shape;1560;p57"/>
          <p:cNvCxnSpPr>
            <a:stCxn id="1548"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1561" name="Google Shape;1561;p57"/>
          <p:cNvCxnSpPr>
            <a:stCxn id="1543"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1562" name="Google Shape;1562;p57"/>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1563" name="Google Shape;1563;p57"/>
          <p:cNvCxnSpPr>
            <a:endCxn id="1542"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1564" name="Google Shape;1564;p57"/>
          <p:cNvCxnSpPr>
            <a:stCxn id="1518"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1565" name="Google Shape;1565;p57"/>
          <p:cNvCxnSpPr>
            <a:stCxn id="1518"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1566" name="Google Shape;1566;p57"/>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567" name="Google Shape;1567;p57"/>
          <p:cNvCxnSpPr>
            <a:stCxn id="1518"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1568" name="Google Shape;1568;p57"/>
          <p:cNvCxnSpPr>
            <a:stCxn id="1518"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1569" name="Google Shape;1569;p57"/>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570" name="Google Shape;1570;p57"/>
          <p:cNvCxnSpPr>
            <a:stCxn id="1518" idx="3"/>
            <a:endCxn id="1537"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1571" name="Google Shape;1571;p57"/>
          <p:cNvCxnSpPr>
            <a:stCxn id="1531"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1572" name="Google Shape;1572;p57"/>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1573" name="Google Shape;1573;p57"/>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574" name="Google Shape;1574;p57"/>
          <p:cNvCxnSpPr>
            <a:stCxn id="1548" idx="0"/>
            <a:endCxn id="1542"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sp>
        <p:nvSpPr>
          <p:cNvPr id="1575" name="Google Shape;1575;p57"/>
          <p:cNvSpPr/>
          <p:nvPr/>
        </p:nvSpPr>
        <p:spPr>
          <a:xfrm>
            <a:off x="7449599" y="3284856"/>
            <a:ext cx="1585932" cy="834671"/>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creates a measurement request for all agents in the network including itself</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grpSp>
        <p:nvGrpSpPr>
          <p:cNvPr id="1576" name="Google Shape;1576;p57"/>
          <p:cNvGrpSpPr/>
          <p:nvPr/>
        </p:nvGrpSpPr>
        <p:grpSpPr>
          <a:xfrm>
            <a:off x="940457" y="1559335"/>
            <a:ext cx="685800" cy="685800"/>
            <a:chOff x="8717280" y="2379218"/>
            <a:chExt cx="914400" cy="914400"/>
          </a:xfrm>
        </p:grpSpPr>
        <p:pic>
          <p:nvPicPr>
            <p:cNvPr descr="Satellite with solid fill" id="1577" name="Google Shape;1577;p57"/>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1578" name="Google Shape;1578;p57"/>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sp>
        <p:nvSpPr>
          <p:cNvPr id="1579" name="Google Shape;1579;p57"/>
          <p:cNvSpPr txBox="1"/>
          <p:nvPr/>
        </p:nvSpPr>
        <p:spPr>
          <a:xfrm>
            <a:off x="5349018" y="3596582"/>
            <a:ext cx="1088494" cy="657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(to self): “Measure GP1 with Instrument B”</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(to all): “Measure GP1 with Instrument B”</a:t>
            </a:r>
            <a:endParaRPr/>
          </a:p>
          <a:p>
            <a:pPr indent="0" lvl="0" marL="0" marR="0" rtl="0" algn="l">
              <a:spcBef>
                <a:spcPts val="0"/>
              </a:spcBef>
              <a:spcAft>
                <a:spcPts val="0"/>
              </a:spcAft>
              <a:buNone/>
            </a:pPr>
            <a:r>
              <a:t/>
            </a:r>
            <a:endParaRPr i="1" sz="525">
              <a:solidFill>
                <a:srgbClr val="595959"/>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58"/>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585" name="Google Shape;1585;p58"/>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586" name="Google Shape;1586;p58"/>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587" name="Google Shape;1587;p58"/>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588" name="Google Shape;1588;p58"/>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589" name="Google Shape;1589;p58"/>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590" name="Google Shape;1590;p58"/>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591" name="Google Shape;1591;p58"/>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592" name="Google Shape;1592;p58"/>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593" name="Google Shape;1593;p58"/>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594" name="Google Shape;1594;p58"/>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595" name="Google Shape;1595;p58"/>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596" name="Google Shape;1596;p58"/>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597" name="Google Shape;1597;p58"/>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598" name="Google Shape;1598;p58"/>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599" name="Google Shape;1599;p58"/>
          <p:cNvCxnSpPr>
            <a:endCxn id="1590"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600" name="Google Shape;1600;p58"/>
          <p:cNvCxnSpPr>
            <a:endCxn id="1591"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601" name="Google Shape;1601;p58"/>
          <p:cNvCxnSpPr>
            <a:stCxn id="1593" idx="2"/>
            <a:endCxn id="1594"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602" name="Google Shape;1602;p58"/>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603" name="Google Shape;1603;p58"/>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604" name="Google Shape;1604;p58"/>
          <p:cNvCxnSpPr>
            <a:stCxn id="1588" idx="3"/>
            <a:endCxn id="1602"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605" name="Google Shape;1605;p58"/>
          <p:cNvCxnSpPr>
            <a:stCxn id="1603" idx="1"/>
            <a:endCxn id="1602"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606" name="Google Shape;1606;p58"/>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607" name="Google Shape;1607;p58"/>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608" name="Google Shape;1608;p58"/>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609" name="Google Shape;1609;p58"/>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610" name="Google Shape;1610;p58"/>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611" name="Google Shape;1611;p58"/>
          <p:cNvCxnSpPr>
            <a:endCxn id="1594"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612" name="Google Shape;1612;p58"/>
          <p:cNvCxnSpPr>
            <a:stCxn id="1613" idx="0"/>
            <a:endCxn id="1593"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614" name="Google Shape;1614;p58"/>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615" name="Google Shape;1615;p58"/>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616" name="Google Shape;1616;p58"/>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617" name="Google Shape;1617;p58"/>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618" name="Google Shape;1618;p58"/>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613" name="Google Shape;1613;p58"/>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619" name="Google Shape;1619;p58"/>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620" name="Google Shape;1620;p58"/>
          <p:cNvCxnSpPr>
            <a:stCxn id="1617" idx="1"/>
            <a:endCxn id="1619"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621" name="Google Shape;1621;p58"/>
          <p:cNvCxnSpPr>
            <a:stCxn id="1616" idx="1"/>
            <a:endCxn id="1619"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622" name="Google Shape;1622;p58"/>
          <p:cNvCxnSpPr>
            <a:stCxn id="1615" idx="1"/>
            <a:endCxn id="1619"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623" name="Google Shape;1623;p58"/>
          <p:cNvCxnSpPr>
            <a:stCxn id="1610" idx="1"/>
            <a:endCxn id="1619"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624" name="Google Shape;1624;p58"/>
          <p:cNvCxnSpPr>
            <a:stCxn id="1619" idx="2"/>
            <a:endCxn id="1617"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625" name="Google Shape;1625;p58"/>
          <p:cNvCxnSpPr>
            <a:stCxn id="1619" idx="2"/>
            <a:endCxn id="1616"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626" name="Google Shape;1626;p58"/>
          <p:cNvCxnSpPr>
            <a:stCxn id="1619" idx="2"/>
            <a:endCxn id="1615"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627" name="Google Shape;1627;p58"/>
          <p:cNvCxnSpPr>
            <a:stCxn id="1619" idx="2"/>
            <a:endCxn id="1610"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1628" name="Google Shape;1628;p58"/>
          <p:cNvCxnSpPr>
            <a:endCxn id="1608"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1629" name="Google Shape;1629;p58"/>
          <p:cNvCxnSpPr>
            <a:stCxn id="1613"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1630" name="Google Shape;1630;p58"/>
          <p:cNvCxnSpPr>
            <a:stCxn id="1613"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1631" name="Google Shape;1631;p58"/>
          <p:cNvCxnSpPr>
            <a:stCxn id="1619"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1632" name="Google Shape;1632;p58"/>
          <p:cNvCxnSpPr>
            <a:stCxn id="1614"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1633" name="Google Shape;1633;p58"/>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1634" name="Google Shape;1634;p58"/>
          <p:cNvCxnSpPr>
            <a:endCxn id="1613"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1635" name="Google Shape;1635;p58"/>
          <p:cNvCxnSpPr>
            <a:stCxn id="1589"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1636" name="Google Shape;1636;p58"/>
          <p:cNvCxnSpPr>
            <a:stCxn id="1589"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1637" name="Google Shape;1637;p58"/>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638" name="Google Shape;1638;p58"/>
          <p:cNvCxnSpPr>
            <a:stCxn id="1589"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1639" name="Google Shape;1639;p58"/>
          <p:cNvCxnSpPr>
            <a:stCxn id="1589"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1640" name="Google Shape;1640;p58"/>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641" name="Google Shape;1641;p58"/>
          <p:cNvCxnSpPr>
            <a:stCxn id="1589" idx="3"/>
            <a:endCxn id="1608"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1642" name="Google Shape;1642;p58"/>
          <p:cNvCxnSpPr>
            <a:stCxn id="1602"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1643" name="Google Shape;1643;p58"/>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1644" name="Google Shape;1644;p58"/>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645" name="Google Shape;1645;p58"/>
          <p:cNvCxnSpPr>
            <a:stCxn id="1619" idx="0"/>
            <a:endCxn id="1613"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sp>
        <p:nvSpPr>
          <p:cNvPr id="1646" name="Google Shape;1646;p58"/>
          <p:cNvSpPr/>
          <p:nvPr/>
        </p:nvSpPr>
        <p:spPr>
          <a:xfrm>
            <a:off x="7449599" y="3284855"/>
            <a:ext cx="1585932" cy="108197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concludes that it does NOT possess the capabilities to perform the measurement request and therefore does not act on the request</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grpSp>
        <p:nvGrpSpPr>
          <p:cNvPr id="1647" name="Google Shape;1647;p58"/>
          <p:cNvGrpSpPr/>
          <p:nvPr/>
        </p:nvGrpSpPr>
        <p:grpSpPr>
          <a:xfrm>
            <a:off x="940457" y="1559335"/>
            <a:ext cx="685800" cy="685800"/>
            <a:chOff x="8717280" y="2379218"/>
            <a:chExt cx="914400" cy="914400"/>
          </a:xfrm>
        </p:grpSpPr>
        <p:pic>
          <p:nvPicPr>
            <p:cNvPr descr="Satellite with solid fill" id="1648" name="Google Shape;1648;p58"/>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1649" name="Google Shape;1649;p58"/>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pic>
        <p:nvPicPr>
          <p:cNvPr descr="Left Brain with solid fill" id="1650" name="Google Shape;1650;p58"/>
          <p:cNvPicPr preferRelativeResize="0"/>
          <p:nvPr/>
        </p:nvPicPr>
        <p:blipFill rotWithShape="1">
          <a:blip r:embed="rId4">
            <a:alphaModFix/>
          </a:blip>
          <a:srcRect b="0" l="0" r="0" t="0"/>
          <a:stretch/>
        </p:blipFill>
        <p:spPr>
          <a:xfrm>
            <a:off x="6755311" y="4224641"/>
            <a:ext cx="371740" cy="371740"/>
          </a:xfrm>
          <a:prstGeom prst="rect">
            <a:avLst/>
          </a:prstGeom>
          <a:noFill/>
          <a:ln>
            <a:noFill/>
          </a:ln>
        </p:spPr>
      </p:pic>
      <p:pic>
        <p:nvPicPr>
          <p:cNvPr descr="Speech with solid fill" id="1651" name="Google Shape;1651;p58"/>
          <p:cNvPicPr preferRelativeResize="0"/>
          <p:nvPr/>
        </p:nvPicPr>
        <p:blipFill rotWithShape="1">
          <a:blip r:embed="rId5">
            <a:alphaModFix/>
          </a:blip>
          <a:srcRect b="0" l="0" r="0" t="0"/>
          <a:stretch/>
        </p:blipFill>
        <p:spPr>
          <a:xfrm flipH="1" rot="10800000">
            <a:off x="6004788" y="4362222"/>
            <a:ext cx="1044688" cy="767768"/>
          </a:xfrm>
          <a:prstGeom prst="rect">
            <a:avLst/>
          </a:prstGeom>
          <a:noFill/>
          <a:ln>
            <a:noFill/>
          </a:ln>
        </p:spPr>
      </p:pic>
      <p:sp>
        <p:nvSpPr>
          <p:cNvPr id="1652" name="Google Shape;1652;p58"/>
          <p:cNvSpPr txBox="1"/>
          <p:nvPr/>
        </p:nvSpPr>
        <p:spPr>
          <a:xfrm>
            <a:off x="6134838" y="4602040"/>
            <a:ext cx="784586"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“I do not have instrument B therefore I cannot perform this request.”</a:t>
            </a:r>
            <a:endParaRPr/>
          </a:p>
        </p:txBody>
      </p:sp>
      <p:sp>
        <p:nvSpPr>
          <p:cNvPr id="1653" name="Google Shape;1653;p58"/>
          <p:cNvSpPr txBox="1"/>
          <p:nvPr/>
        </p:nvSpPr>
        <p:spPr>
          <a:xfrm>
            <a:off x="5349018" y="3596582"/>
            <a:ext cx="1088494"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(to self): “Measure GP1 with Instrument B”</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59"/>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659" name="Google Shape;1659;p59"/>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660" name="Google Shape;1660;p59"/>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661" name="Google Shape;1661;p59"/>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662" name="Google Shape;1662;p59"/>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663" name="Google Shape;1663;p59"/>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664" name="Google Shape;1664;p59"/>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665" name="Google Shape;1665;p59"/>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666" name="Google Shape;1666;p59"/>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667" name="Google Shape;1667;p59"/>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668" name="Google Shape;1668;p59"/>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669" name="Google Shape;1669;p59"/>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670" name="Google Shape;1670;p59"/>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671" name="Google Shape;1671;p59"/>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672" name="Google Shape;1672;p59"/>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673" name="Google Shape;1673;p59"/>
          <p:cNvCxnSpPr>
            <a:endCxn id="1664"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674" name="Google Shape;1674;p59"/>
          <p:cNvCxnSpPr>
            <a:endCxn id="1665"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675" name="Google Shape;1675;p59"/>
          <p:cNvCxnSpPr>
            <a:stCxn id="1667" idx="2"/>
            <a:endCxn id="1668"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676" name="Google Shape;1676;p59"/>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677" name="Google Shape;1677;p59"/>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678" name="Google Shape;1678;p59"/>
          <p:cNvCxnSpPr>
            <a:stCxn id="1662" idx="3"/>
            <a:endCxn id="1676"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679" name="Google Shape;1679;p59"/>
          <p:cNvCxnSpPr>
            <a:stCxn id="1677" idx="1"/>
            <a:endCxn id="1676"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680" name="Google Shape;1680;p59"/>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681" name="Google Shape;1681;p59"/>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682" name="Google Shape;1682;p59"/>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683" name="Google Shape;1683;p59"/>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684" name="Google Shape;1684;p59"/>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685" name="Google Shape;1685;p59"/>
          <p:cNvCxnSpPr>
            <a:endCxn id="1668"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686" name="Google Shape;1686;p59"/>
          <p:cNvCxnSpPr>
            <a:stCxn id="1687" idx="0"/>
            <a:endCxn id="1667"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688" name="Google Shape;1688;p59"/>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689" name="Google Shape;1689;p59"/>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690" name="Google Shape;1690;p59"/>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691" name="Google Shape;1691;p59"/>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692" name="Google Shape;1692;p59"/>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687" name="Google Shape;1687;p59"/>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693" name="Google Shape;1693;p59"/>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694" name="Google Shape;1694;p59"/>
          <p:cNvCxnSpPr>
            <a:stCxn id="1691" idx="1"/>
            <a:endCxn id="1693"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695" name="Google Shape;1695;p59"/>
          <p:cNvCxnSpPr>
            <a:stCxn id="1690" idx="1"/>
            <a:endCxn id="1693"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696" name="Google Shape;1696;p59"/>
          <p:cNvCxnSpPr>
            <a:stCxn id="1689" idx="1"/>
            <a:endCxn id="1693"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697" name="Google Shape;1697;p59"/>
          <p:cNvCxnSpPr>
            <a:stCxn id="1684" idx="1"/>
            <a:endCxn id="1693"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698" name="Google Shape;1698;p59"/>
          <p:cNvCxnSpPr>
            <a:stCxn id="1693" idx="2"/>
            <a:endCxn id="1691"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699" name="Google Shape;1699;p59"/>
          <p:cNvCxnSpPr>
            <a:stCxn id="1693" idx="2"/>
            <a:endCxn id="1690"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700" name="Google Shape;1700;p59"/>
          <p:cNvCxnSpPr>
            <a:stCxn id="1693" idx="2"/>
            <a:endCxn id="1689"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701" name="Google Shape;1701;p59"/>
          <p:cNvCxnSpPr>
            <a:stCxn id="1693" idx="2"/>
            <a:endCxn id="1684"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1702" name="Google Shape;1702;p59"/>
          <p:cNvCxnSpPr>
            <a:endCxn id="1682"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1703" name="Google Shape;1703;p59"/>
          <p:cNvCxnSpPr>
            <a:stCxn id="1687"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1704" name="Google Shape;1704;p59"/>
          <p:cNvCxnSpPr>
            <a:stCxn id="1687"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1705" name="Google Shape;1705;p59"/>
          <p:cNvCxnSpPr>
            <a:stCxn id="1693"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1706" name="Google Shape;1706;p59"/>
          <p:cNvCxnSpPr>
            <a:stCxn id="1688"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1707" name="Google Shape;1707;p59"/>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1708" name="Google Shape;1708;p59"/>
          <p:cNvCxnSpPr>
            <a:endCxn id="1687"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1709" name="Google Shape;1709;p59"/>
          <p:cNvCxnSpPr>
            <a:stCxn id="1663"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1710" name="Google Shape;1710;p59"/>
          <p:cNvCxnSpPr>
            <a:stCxn id="1663"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1711" name="Google Shape;1711;p59"/>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712" name="Google Shape;1712;p59"/>
          <p:cNvCxnSpPr>
            <a:stCxn id="1663"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1713" name="Google Shape;1713;p59"/>
          <p:cNvCxnSpPr>
            <a:stCxn id="1663"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1714" name="Google Shape;1714;p59"/>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715" name="Google Shape;1715;p59"/>
          <p:cNvCxnSpPr>
            <a:stCxn id="1663" idx="3"/>
            <a:endCxn id="1682"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1716" name="Google Shape;1716;p59"/>
          <p:cNvCxnSpPr>
            <a:stCxn id="1676"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1717" name="Google Shape;1717;p59"/>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1718" name="Google Shape;1718;p59"/>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719" name="Google Shape;1719;p59"/>
          <p:cNvCxnSpPr>
            <a:stCxn id="1693" idx="0"/>
            <a:endCxn id="1687"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sp>
        <p:nvSpPr>
          <p:cNvPr id="1720" name="Google Shape;1720;p59"/>
          <p:cNvSpPr/>
          <p:nvPr/>
        </p:nvSpPr>
        <p:spPr>
          <a:xfrm>
            <a:off x="7449599" y="3284855"/>
            <a:ext cx="1585932" cy="725294"/>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sends measurement request to Agent 2</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grpSp>
        <p:nvGrpSpPr>
          <p:cNvPr id="1721" name="Google Shape;1721;p59"/>
          <p:cNvGrpSpPr/>
          <p:nvPr/>
        </p:nvGrpSpPr>
        <p:grpSpPr>
          <a:xfrm>
            <a:off x="940457" y="1559335"/>
            <a:ext cx="685800" cy="685800"/>
            <a:chOff x="8717280" y="2379218"/>
            <a:chExt cx="914400" cy="914400"/>
          </a:xfrm>
        </p:grpSpPr>
        <p:pic>
          <p:nvPicPr>
            <p:cNvPr descr="Satellite with solid fill" id="1722" name="Google Shape;1722;p59"/>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1723" name="Google Shape;1723;p59"/>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pic>
        <p:nvPicPr>
          <p:cNvPr descr="Speech with solid fill" id="1724" name="Google Shape;1724;p59"/>
          <p:cNvPicPr preferRelativeResize="0"/>
          <p:nvPr/>
        </p:nvPicPr>
        <p:blipFill rotWithShape="1">
          <a:blip r:embed="rId4">
            <a:alphaModFix/>
          </a:blip>
          <a:srcRect b="0" l="0" r="0" t="0"/>
          <a:stretch/>
        </p:blipFill>
        <p:spPr>
          <a:xfrm flipH="1" rot="10800000">
            <a:off x="6004788" y="4362221"/>
            <a:ext cx="1044688" cy="873080"/>
          </a:xfrm>
          <a:prstGeom prst="rect">
            <a:avLst/>
          </a:prstGeom>
          <a:noFill/>
          <a:ln>
            <a:noFill/>
          </a:ln>
        </p:spPr>
      </p:pic>
      <p:sp>
        <p:nvSpPr>
          <p:cNvPr id="1725" name="Google Shape;1725;p59"/>
          <p:cNvSpPr txBox="1"/>
          <p:nvPr/>
        </p:nvSpPr>
        <p:spPr>
          <a:xfrm>
            <a:off x="6134838" y="4628761"/>
            <a:ext cx="784586"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“Scheduling measurement request broadcast for next access with Agent 2 at T=2”</a:t>
            </a:r>
            <a:endParaRPr/>
          </a:p>
        </p:txBody>
      </p:sp>
      <p:sp>
        <p:nvSpPr>
          <p:cNvPr id="1726" name="Google Shape;1726;p59"/>
          <p:cNvSpPr txBox="1"/>
          <p:nvPr/>
        </p:nvSpPr>
        <p:spPr>
          <a:xfrm>
            <a:off x="5335829" y="3747425"/>
            <a:ext cx="1088494"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(to all): “Measure GP1 with Instrument B”</a:t>
            </a:r>
            <a:endParaRPr/>
          </a:p>
        </p:txBody>
      </p:sp>
      <p:pic>
        <p:nvPicPr>
          <p:cNvPr descr="Left Brain with solid fill" id="1727" name="Google Shape;1727;p59"/>
          <p:cNvPicPr preferRelativeResize="0"/>
          <p:nvPr/>
        </p:nvPicPr>
        <p:blipFill rotWithShape="1">
          <a:blip r:embed="rId5">
            <a:alphaModFix/>
          </a:blip>
          <a:srcRect b="0" l="0" r="0" t="0"/>
          <a:stretch/>
        </p:blipFill>
        <p:spPr>
          <a:xfrm>
            <a:off x="6755311" y="4224641"/>
            <a:ext cx="371740" cy="3717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6"/>
          <p:cNvSpPr txBox="1"/>
          <p:nvPr>
            <p:ph type="title"/>
          </p:nvPr>
        </p:nvSpPr>
        <p:spPr>
          <a:xfrm>
            <a:off x="1065059" y="248031"/>
            <a:ext cx="6858000" cy="53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accent2"/>
                </a:solidFill>
                <a:latin typeface="Arimo"/>
                <a:ea typeface="Arimo"/>
                <a:cs typeface="Arimo"/>
                <a:sym typeface="Arimo"/>
              </a:rPr>
              <a:t>Project Schedule</a:t>
            </a:r>
            <a:endParaRPr/>
          </a:p>
        </p:txBody>
      </p:sp>
      <p:pic>
        <p:nvPicPr>
          <p:cNvPr id="126" name="Google Shape;126;p6"/>
          <p:cNvPicPr preferRelativeResize="0"/>
          <p:nvPr/>
        </p:nvPicPr>
        <p:blipFill rotWithShape="1">
          <a:blip r:embed="rId3">
            <a:alphaModFix/>
          </a:blip>
          <a:srcRect b="0" l="0" r="0" t="0"/>
          <a:stretch/>
        </p:blipFill>
        <p:spPr>
          <a:xfrm>
            <a:off x="0" y="905042"/>
            <a:ext cx="9144000" cy="5047916"/>
          </a:xfrm>
          <a:prstGeom prst="rect">
            <a:avLst/>
          </a:prstGeom>
          <a:noFill/>
          <a:ln>
            <a:noFill/>
          </a:ln>
        </p:spPr>
      </p:pic>
      <p:sp>
        <p:nvSpPr>
          <p:cNvPr id="127" name="Google Shape;127;p6"/>
          <p:cNvSpPr txBox="1"/>
          <p:nvPr/>
        </p:nvSpPr>
        <p:spPr>
          <a:xfrm>
            <a:off x="0" y="6076569"/>
            <a:ext cx="847206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On time except for slight delay with integration of MCCBBA decentralized planning algorithm</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60"/>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733" name="Google Shape;1733;p60"/>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734" name="Google Shape;1734;p60"/>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735" name="Google Shape;1735;p60"/>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736" name="Google Shape;1736;p60"/>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737" name="Google Shape;1737;p60"/>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738" name="Google Shape;1738;p60"/>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739" name="Google Shape;1739;p60"/>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740" name="Google Shape;1740;p60"/>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741" name="Google Shape;1741;p60"/>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742" name="Google Shape;1742;p60"/>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743" name="Google Shape;1743;p60"/>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744" name="Google Shape;1744;p60"/>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745" name="Google Shape;1745;p60"/>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746" name="Google Shape;1746;p60"/>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747" name="Google Shape;1747;p60"/>
          <p:cNvCxnSpPr>
            <a:endCxn id="1738"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748" name="Google Shape;1748;p60"/>
          <p:cNvCxnSpPr>
            <a:endCxn id="1739"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749" name="Google Shape;1749;p60"/>
          <p:cNvCxnSpPr>
            <a:stCxn id="1741" idx="2"/>
            <a:endCxn id="1742"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750" name="Google Shape;1750;p60"/>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751" name="Google Shape;1751;p60"/>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752" name="Google Shape;1752;p60"/>
          <p:cNvCxnSpPr>
            <a:stCxn id="1736" idx="3"/>
            <a:endCxn id="1750"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753" name="Google Shape;1753;p60"/>
          <p:cNvCxnSpPr>
            <a:stCxn id="1751" idx="1"/>
            <a:endCxn id="1750"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754" name="Google Shape;1754;p60"/>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755" name="Google Shape;1755;p60"/>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756" name="Google Shape;1756;p60"/>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757" name="Google Shape;1757;p60"/>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758" name="Google Shape;1758;p60"/>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759" name="Google Shape;1759;p60"/>
          <p:cNvCxnSpPr>
            <a:endCxn id="1742"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760" name="Google Shape;1760;p60"/>
          <p:cNvCxnSpPr>
            <a:stCxn id="1761" idx="0"/>
            <a:endCxn id="1741"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762" name="Google Shape;1762;p60"/>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763" name="Google Shape;1763;p60"/>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764" name="Google Shape;1764;p60"/>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765" name="Google Shape;1765;p60"/>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766" name="Google Shape;1766;p60"/>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761" name="Google Shape;1761;p60"/>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767" name="Google Shape;1767;p60"/>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768" name="Google Shape;1768;p60"/>
          <p:cNvCxnSpPr>
            <a:stCxn id="1765" idx="1"/>
            <a:endCxn id="1767"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769" name="Google Shape;1769;p60"/>
          <p:cNvCxnSpPr>
            <a:stCxn id="1764" idx="1"/>
            <a:endCxn id="1767"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770" name="Google Shape;1770;p60"/>
          <p:cNvCxnSpPr>
            <a:stCxn id="1763" idx="1"/>
            <a:endCxn id="1767"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771" name="Google Shape;1771;p60"/>
          <p:cNvCxnSpPr>
            <a:stCxn id="1758" idx="1"/>
            <a:endCxn id="1767"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772" name="Google Shape;1772;p60"/>
          <p:cNvCxnSpPr>
            <a:stCxn id="1767" idx="2"/>
            <a:endCxn id="1765"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773" name="Google Shape;1773;p60"/>
          <p:cNvCxnSpPr>
            <a:stCxn id="1767" idx="2"/>
            <a:endCxn id="1764"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774" name="Google Shape;1774;p60"/>
          <p:cNvCxnSpPr>
            <a:stCxn id="1767" idx="2"/>
            <a:endCxn id="1763"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775" name="Google Shape;1775;p60"/>
          <p:cNvCxnSpPr>
            <a:stCxn id="1767" idx="2"/>
            <a:endCxn id="1758"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1776" name="Google Shape;1776;p60"/>
          <p:cNvCxnSpPr>
            <a:endCxn id="1756"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1777" name="Google Shape;1777;p60"/>
          <p:cNvCxnSpPr>
            <a:stCxn id="1761"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1778" name="Google Shape;1778;p60"/>
          <p:cNvCxnSpPr>
            <a:stCxn id="1761"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1779" name="Google Shape;1779;p60"/>
          <p:cNvCxnSpPr>
            <a:stCxn id="1767"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1780" name="Google Shape;1780;p60"/>
          <p:cNvCxnSpPr>
            <a:stCxn id="1762"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1781" name="Google Shape;1781;p60"/>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1782" name="Google Shape;1782;p60"/>
          <p:cNvCxnSpPr>
            <a:endCxn id="1761"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1783" name="Google Shape;1783;p60"/>
          <p:cNvCxnSpPr>
            <a:stCxn id="1737"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1784" name="Google Shape;1784;p60"/>
          <p:cNvCxnSpPr>
            <a:stCxn id="1737"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1785" name="Google Shape;1785;p60"/>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786" name="Google Shape;1786;p60"/>
          <p:cNvCxnSpPr>
            <a:stCxn id="1737"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1787" name="Google Shape;1787;p60"/>
          <p:cNvCxnSpPr>
            <a:stCxn id="1737"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1788" name="Google Shape;1788;p60"/>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789" name="Google Shape;1789;p60"/>
          <p:cNvCxnSpPr>
            <a:stCxn id="1737" idx="3"/>
            <a:endCxn id="1756"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1790" name="Google Shape;1790;p60"/>
          <p:cNvCxnSpPr>
            <a:stCxn id="1750"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1791" name="Google Shape;1791;p60"/>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1792" name="Google Shape;1792;p60"/>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793" name="Google Shape;1793;p60"/>
          <p:cNvCxnSpPr>
            <a:stCxn id="1767" idx="0"/>
            <a:endCxn id="1761"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pic>
        <p:nvPicPr>
          <p:cNvPr descr="Speech with solid fill" id="1794" name="Google Shape;1794;p60"/>
          <p:cNvPicPr preferRelativeResize="0"/>
          <p:nvPr/>
        </p:nvPicPr>
        <p:blipFill rotWithShape="1">
          <a:blip r:embed="rId3">
            <a:alphaModFix/>
          </a:blip>
          <a:srcRect b="0" l="0" r="0" t="0"/>
          <a:stretch/>
        </p:blipFill>
        <p:spPr>
          <a:xfrm flipH="1">
            <a:off x="3736922" y="2703786"/>
            <a:ext cx="1383190" cy="1248922"/>
          </a:xfrm>
          <a:prstGeom prst="rect">
            <a:avLst/>
          </a:prstGeom>
          <a:noFill/>
          <a:ln>
            <a:noFill/>
          </a:ln>
        </p:spPr>
      </p:pic>
      <p:sp>
        <p:nvSpPr>
          <p:cNvPr id="1795" name="Google Shape;1795;p60"/>
          <p:cNvSpPr txBox="1"/>
          <p:nvPr/>
        </p:nvSpPr>
        <p:spPr>
          <a:xfrm>
            <a:off x="5051230" y="3881118"/>
            <a:ext cx="8719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-Task: “Send Measurement req to Agent 2 at T=2”</a:t>
            </a:r>
            <a:endParaRPr/>
          </a:p>
        </p:txBody>
      </p:sp>
      <p:sp>
        <p:nvSpPr>
          <p:cNvPr id="1796" name="Google Shape;1796;p60"/>
          <p:cNvSpPr txBox="1"/>
          <p:nvPr/>
        </p:nvSpPr>
        <p:spPr>
          <a:xfrm>
            <a:off x="3948764" y="2916460"/>
            <a:ext cx="967455" cy="8194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”Itemized plan: </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-Place message in comms buffer</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-Wait for T=2</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-Wait for access to Agent 2</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-Transmit message</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-Delete message from buffer”</a:t>
            </a:r>
            <a:endParaRPr/>
          </a:p>
        </p:txBody>
      </p:sp>
      <p:grpSp>
        <p:nvGrpSpPr>
          <p:cNvPr id="1797" name="Google Shape;1797;p60"/>
          <p:cNvGrpSpPr/>
          <p:nvPr/>
        </p:nvGrpSpPr>
        <p:grpSpPr>
          <a:xfrm>
            <a:off x="940457" y="1559335"/>
            <a:ext cx="685800" cy="685800"/>
            <a:chOff x="8717280" y="2379218"/>
            <a:chExt cx="914400" cy="914400"/>
          </a:xfrm>
        </p:grpSpPr>
        <p:pic>
          <p:nvPicPr>
            <p:cNvPr descr="Satellite with solid fill" id="1798" name="Google Shape;1798;p60"/>
            <p:cNvPicPr preferRelativeResize="0"/>
            <p:nvPr/>
          </p:nvPicPr>
          <p:blipFill rotWithShape="1">
            <a:blip r:embed="rId4">
              <a:alphaModFix/>
            </a:blip>
            <a:srcRect b="0" l="0" r="0" t="0"/>
            <a:stretch/>
          </p:blipFill>
          <p:spPr>
            <a:xfrm>
              <a:off x="8717280" y="2379218"/>
              <a:ext cx="914400" cy="914400"/>
            </a:xfrm>
            <a:prstGeom prst="rect">
              <a:avLst/>
            </a:prstGeom>
            <a:noFill/>
            <a:ln>
              <a:noFill/>
            </a:ln>
          </p:spPr>
        </p:pic>
        <p:sp>
          <p:nvSpPr>
            <p:cNvPr id="1799" name="Google Shape;1799;p60"/>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sp>
        <p:nvSpPr>
          <p:cNvPr id="1800" name="Google Shape;1800;p60"/>
          <p:cNvSpPr/>
          <p:nvPr/>
        </p:nvSpPr>
        <p:spPr>
          <a:xfrm>
            <a:off x="7449599" y="3284855"/>
            <a:ext cx="1585932" cy="725294"/>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sends measurement request to Agent 2</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pic>
        <p:nvPicPr>
          <p:cNvPr descr="Speech with solid fill" id="1801" name="Google Shape;1801;p60"/>
          <p:cNvPicPr preferRelativeResize="0"/>
          <p:nvPr/>
        </p:nvPicPr>
        <p:blipFill rotWithShape="1">
          <a:blip r:embed="rId3">
            <a:alphaModFix/>
          </a:blip>
          <a:srcRect b="0" l="0" r="0" t="0"/>
          <a:stretch/>
        </p:blipFill>
        <p:spPr>
          <a:xfrm>
            <a:off x="6299013" y="3643557"/>
            <a:ext cx="897250" cy="735109"/>
          </a:xfrm>
          <a:prstGeom prst="rect">
            <a:avLst/>
          </a:prstGeom>
          <a:noFill/>
          <a:ln>
            <a:noFill/>
          </a:ln>
        </p:spPr>
      </p:pic>
      <p:sp>
        <p:nvSpPr>
          <p:cNvPr id="1802" name="Google Shape;1802;p60"/>
          <p:cNvSpPr txBox="1"/>
          <p:nvPr/>
        </p:nvSpPr>
        <p:spPr>
          <a:xfrm>
            <a:off x="6457394" y="3800869"/>
            <a:ext cx="554984"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“Planning complete, perform plan!”</a:t>
            </a:r>
            <a:endParaRPr/>
          </a:p>
        </p:txBody>
      </p:sp>
      <p:pic>
        <p:nvPicPr>
          <p:cNvPr descr="Left Brain with solid fill" id="1803" name="Google Shape;1803;p60"/>
          <p:cNvPicPr preferRelativeResize="0"/>
          <p:nvPr/>
        </p:nvPicPr>
        <p:blipFill rotWithShape="1">
          <a:blip r:embed="rId5">
            <a:alphaModFix/>
          </a:blip>
          <a:srcRect b="0" l="0" r="0" t="0"/>
          <a:stretch/>
        </p:blipFill>
        <p:spPr>
          <a:xfrm>
            <a:off x="6755311" y="4224641"/>
            <a:ext cx="371740" cy="37174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61"/>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809" name="Google Shape;1809;p61"/>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810" name="Google Shape;1810;p61"/>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811" name="Google Shape;1811;p61"/>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812" name="Google Shape;1812;p61"/>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813" name="Google Shape;1813;p61"/>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814" name="Google Shape;1814;p61"/>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815" name="Google Shape;1815;p61"/>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816" name="Google Shape;1816;p61"/>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817" name="Google Shape;1817;p61"/>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818" name="Google Shape;1818;p61"/>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819" name="Google Shape;1819;p61"/>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820" name="Google Shape;1820;p61"/>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821" name="Google Shape;1821;p61"/>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822" name="Google Shape;1822;p61"/>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823" name="Google Shape;1823;p61"/>
          <p:cNvCxnSpPr>
            <a:endCxn id="1814"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824" name="Google Shape;1824;p61"/>
          <p:cNvCxnSpPr>
            <a:endCxn id="1815"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825" name="Google Shape;1825;p61"/>
          <p:cNvCxnSpPr>
            <a:stCxn id="1817" idx="2"/>
            <a:endCxn id="1818"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826" name="Google Shape;1826;p61"/>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827" name="Google Shape;1827;p61"/>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828" name="Google Shape;1828;p61"/>
          <p:cNvCxnSpPr>
            <a:stCxn id="1812" idx="3"/>
            <a:endCxn id="1826"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829" name="Google Shape;1829;p61"/>
          <p:cNvCxnSpPr>
            <a:stCxn id="1827" idx="1"/>
            <a:endCxn id="1826"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830" name="Google Shape;1830;p61"/>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831" name="Google Shape;1831;p61"/>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832" name="Google Shape;1832;p61"/>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833" name="Google Shape;1833;p61"/>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834" name="Google Shape;1834;p61"/>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835" name="Google Shape;1835;p61"/>
          <p:cNvCxnSpPr>
            <a:endCxn id="1818"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836" name="Google Shape;1836;p61"/>
          <p:cNvCxnSpPr>
            <a:stCxn id="1837" idx="0"/>
            <a:endCxn id="1817"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838" name="Google Shape;1838;p61"/>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839" name="Google Shape;1839;p61"/>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840" name="Google Shape;1840;p61"/>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841" name="Google Shape;1841;p61"/>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842" name="Google Shape;1842;p61"/>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837" name="Google Shape;1837;p61"/>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843" name="Google Shape;1843;p61"/>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844" name="Google Shape;1844;p61"/>
          <p:cNvCxnSpPr>
            <a:stCxn id="1841" idx="1"/>
            <a:endCxn id="1843"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845" name="Google Shape;1845;p61"/>
          <p:cNvCxnSpPr>
            <a:stCxn id="1840" idx="1"/>
            <a:endCxn id="1843"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846" name="Google Shape;1846;p61"/>
          <p:cNvCxnSpPr>
            <a:stCxn id="1839" idx="1"/>
            <a:endCxn id="1843"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847" name="Google Shape;1847;p61"/>
          <p:cNvCxnSpPr>
            <a:stCxn id="1834" idx="1"/>
            <a:endCxn id="1843"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848" name="Google Shape;1848;p61"/>
          <p:cNvCxnSpPr>
            <a:stCxn id="1843" idx="2"/>
            <a:endCxn id="1841"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849" name="Google Shape;1849;p61"/>
          <p:cNvCxnSpPr>
            <a:stCxn id="1843" idx="2"/>
            <a:endCxn id="1840"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850" name="Google Shape;1850;p61"/>
          <p:cNvCxnSpPr>
            <a:stCxn id="1843" idx="2"/>
            <a:endCxn id="1839"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851" name="Google Shape;1851;p61"/>
          <p:cNvCxnSpPr>
            <a:stCxn id="1843" idx="2"/>
            <a:endCxn id="1834"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1852" name="Google Shape;1852;p61"/>
          <p:cNvCxnSpPr>
            <a:endCxn id="1832"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1853" name="Google Shape;1853;p61"/>
          <p:cNvCxnSpPr>
            <a:stCxn id="1837"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1854" name="Google Shape;1854;p61"/>
          <p:cNvCxnSpPr>
            <a:stCxn id="1837"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1855" name="Google Shape;1855;p61"/>
          <p:cNvCxnSpPr>
            <a:stCxn id="1843"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1856" name="Google Shape;1856;p61"/>
          <p:cNvCxnSpPr>
            <a:stCxn id="1838"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1857" name="Google Shape;1857;p61"/>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1858" name="Google Shape;1858;p61"/>
          <p:cNvCxnSpPr>
            <a:endCxn id="1837"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1859" name="Google Shape;1859;p61"/>
          <p:cNvCxnSpPr>
            <a:stCxn id="1813"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1860" name="Google Shape;1860;p61"/>
          <p:cNvCxnSpPr>
            <a:stCxn id="1813"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1861" name="Google Shape;1861;p61"/>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862" name="Google Shape;1862;p61"/>
          <p:cNvCxnSpPr>
            <a:stCxn id="1813"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1863" name="Google Shape;1863;p61"/>
          <p:cNvCxnSpPr>
            <a:stCxn id="1813"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1864" name="Google Shape;1864;p61"/>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865" name="Google Shape;1865;p61"/>
          <p:cNvCxnSpPr>
            <a:stCxn id="1813" idx="3"/>
            <a:endCxn id="1832"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1866" name="Google Shape;1866;p61"/>
          <p:cNvCxnSpPr>
            <a:stCxn id="1826"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1867" name="Google Shape;1867;p61"/>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1868" name="Google Shape;1868;p61"/>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869" name="Google Shape;1869;p61"/>
          <p:cNvCxnSpPr>
            <a:stCxn id="1843" idx="0"/>
            <a:endCxn id="1837"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grpSp>
        <p:nvGrpSpPr>
          <p:cNvPr id="1870" name="Google Shape;1870;p61"/>
          <p:cNvGrpSpPr/>
          <p:nvPr/>
        </p:nvGrpSpPr>
        <p:grpSpPr>
          <a:xfrm>
            <a:off x="940457" y="1559335"/>
            <a:ext cx="685800" cy="685800"/>
            <a:chOff x="8717280" y="2379218"/>
            <a:chExt cx="914400" cy="914400"/>
          </a:xfrm>
        </p:grpSpPr>
        <p:pic>
          <p:nvPicPr>
            <p:cNvPr descr="Satellite with solid fill" id="1871" name="Google Shape;1871;p61"/>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1872" name="Google Shape;1872;p61"/>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sp>
        <p:nvSpPr>
          <p:cNvPr id="1873" name="Google Shape;1873;p61"/>
          <p:cNvSpPr/>
          <p:nvPr/>
        </p:nvSpPr>
        <p:spPr>
          <a:xfrm>
            <a:off x="7449599" y="3284855"/>
            <a:ext cx="1585932" cy="725294"/>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sends measurement request to Agent 2</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sp>
        <p:nvSpPr>
          <p:cNvPr id="1874" name="Google Shape;1874;p61"/>
          <p:cNvSpPr txBox="1"/>
          <p:nvPr/>
        </p:nvSpPr>
        <p:spPr>
          <a:xfrm>
            <a:off x="2863149" y="3852780"/>
            <a:ext cx="750546"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 Message</a:t>
            </a:r>
            <a:endParaRPr/>
          </a:p>
        </p:txBody>
      </p:sp>
      <p:pic>
        <p:nvPicPr>
          <p:cNvPr descr="Speech with solid fill" id="1875" name="Google Shape;1875;p61"/>
          <p:cNvPicPr preferRelativeResize="0"/>
          <p:nvPr/>
        </p:nvPicPr>
        <p:blipFill rotWithShape="1">
          <a:blip r:embed="rId4">
            <a:alphaModFix/>
          </a:blip>
          <a:srcRect b="0" l="0" r="0" t="0"/>
          <a:stretch/>
        </p:blipFill>
        <p:spPr>
          <a:xfrm flipH="1">
            <a:off x="3099658" y="4031499"/>
            <a:ext cx="958970" cy="963569"/>
          </a:xfrm>
          <a:prstGeom prst="rect">
            <a:avLst/>
          </a:prstGeom>
          <a:noFill/>
          <a:ln>
            <a:noFill/>
          </a:ln>
        </p:spPr>
      </p:pic>
      <p:sp>
        <p:nvSpPr>
          <p:cNvPr id="1876" name="Google Shape;1876;p61"/>
          <p:cNvSpPr txBox="1"/>
          <p:nvPr/>
        </p:nvSpPr>
        <p:spPr>
          <a:xfrm>
            <a:off x="3263226" y="4242442"/>
            <a:ext cx="724318"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“Outgoing message placed in buffer. Updating current buffer state…”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62"/>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882" name="Google Shape;1882;p62"/>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883" name="Google Shape;1883;p62"/>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884" name="Google Shape;1884;p62"/>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885" name="Google Shape;1885;p62"/>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886" name="Google Shape;1886;p62"/>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887" name="Google Shape;1887;p62"/>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888" name="Google Shape;1888;p62"/>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889" name="Google Shape;1889;p62"/>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890" name="Google Shape;1890;p62"/>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891" name="Google Shape;1891;p62"/>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892" name="Google Shape;1892;p62"/>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893" name="Google Shape;1893;p62"/>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894" name="Google Shape;1894;p62"/>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895" name="Google Shape;1895;p62"/>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896" name="Google Shape;1896;p62"/>
          <p:cNvCxnSpPr>
            <a:endCxn id="1887"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897" name="Google Shape;1897;p62"/>
          <p:cNvCxnSpPr>
            <a:endCxn id="1888"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898" name="Google Shape;1898;p62"/>
          <p:cNvCxnSpPr>
            <a:stCxn id="1890" idx="2"/>
            <a:endCxn id="1891"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899" name="Google Shape;1899;p62"/>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900" name="Google Shape;1900;p62"/>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901" name="Google Shape;1901;p62"/>
          <p:cNvCxnSpPr>
            <a:stCxn id="1885" idx="3"/>
            <a:endCxn id="1899"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902" name="Google Shape;1902;p62"/>
          <p:cNvCxnSpPr>
            <a:stCxn id="1900" idx="1"/>
            <a:endCxn id="1899"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903" name="Google Shape;1903;p62"/>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904" name="Google Shape;1904;p62"/>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905" name="Google Shape;1905;p62"/>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906" name="Google Shape;1906;p62"/>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907" name="Google Shape;1907;p62"/>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908" name="Google Shape;1908;p62"/>
          <p:cNvCxnSpPr>
            <a:endCxn id="1891"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909" name="Google Shape;1909;p62"/>
          <p:cNvCxnSpPr>
            <a:stCxn id="1910" idx="0"/>
            <a:endCxn id="1890"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911" name="Google Shape;1911;p62"/>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912" name="Google Shape;1912;p62"/>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913" name="Google Shape;1913;p62"/>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914" name="Google Shape;1914;p62"/>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915" name="Google Shape;1915;p62"/>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910" name="Google Shape;1910;p62"/>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916" name="Google Shape;1916;p62"/>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917" name="Google Shape;1917;p62"/>
          <p:cNvCxnSpPr>
            <a:stCxn id="1914" idx="1"/>
            <a:endCxn id="1916"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918" name="Google Shape;1918;p62"/>
          <p:cNvCxnSpPr>
            <a:stCxn id="1913" idx="1"/>
            <a:endCxn id="1916"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919" name="Google Shape;1919;p62"/>
          <p:cNvCxnSpPr>
            <a:stCxn id="1912" idx="1"/>
            <a:endCxn id="1916"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920" name="Google Shape;1920;p62"/>
          <p:cNvCxnSpPr>
            <a:stCxn id="1907" idx="1"/>
            <a:endCxn id="1916"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921" name="Google Shape;1921;p62"/>
          <p:cNvCxnSpPr>
            <a:stCxn id="1916" idx="2"/>
            <a:endCxn id="1914"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922" name="Google Shape;1922;p62"/>
          <p:cNvCxnSpPr>
            <a:stCxn id="1916" idx="2"/>
            <a:endCxn id="1913"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923" name="Google Shape;1923;p62"/>
          <p:cNvCxnSpPr>
            <a:stCxn id="1916" idx="2"/>
            <a:endCxn id="1912"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924" name="Google Shape;1924;p62"/>
          <p:cNvCxnSpPr>
            <a:stCxn id="1916" idx="2"/>
            <a:endCxn id="1907"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1925" name="Google Shape;1925;p62"/>
          <p:cNvCxnSpPr>
            <a:endCxn id="1905"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1926" name="Google Shape;1926;p62"/>
          <p:cNvCxnSpPr>
            <a:stCxn id="1910"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1927" name="Google Shape;1927;p62"/>
          <p:cNvCxnSpPr>
            <a:stCxn id="1910"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1928" name="Google Shape;1928;p62"/>
          <p:cNvCxnSpPr>
            <a:stCxn id="1916"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1929" name="Google Shape;1929;p62"/>
          <p:cNvCxnSpPr>
            <a:stCxn id="1911"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1930" name="Google Shape;1930;p62"/>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1931" name="Google Shape;1931;p62"/>
          <p:cNvCxnSpPr>
            <a:endCxn id="1910"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1932" name="Google Shape;1932;p62"/>
          <p:cNvCxnSpPr>
            <a:stCxn id="1886"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1933" name="Google Shape;1933;p62"/>
          <p:cNvCxnSpPr>
            <a:stCxn id="1886"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1934" name="Google Shape;1934;p62"/>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935" name="Google Shape;1935;p62"/>
          <p:cNvCxnSpPr>
            <a:stCxn id="1886"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1936" name="Google Shape;1936;p62"/>
          <p:cNvCxnSpPr>
            <a:stCxn id="1886"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1937" name="Google Shape;1937;p62"/>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938" name="Google Shape;1938;p62"/>
          <p:cNvCxnSpPr>
            <a:stCxn id="1886" idx="3"/>
            <a:endCxn id="1905"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1939" name="Google Shape;1939;p62"/>
          <p:cNvCxnSpPr>
            <a:stCxn id="1899"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1940" name="Google Shape;1940;p62"/>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1941" name="Google Shape;1941;p62"/>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1942" name="Google Shape;1942;p62"/>
          <p:cNvCxnSpPr>
            <a:stCxn id="1916" idx="0"/>
            <a:endCxn id="1910"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grpSp>
        <p:nvGrpSpPr>
          <p:cNvPr id="1943" name="Google Shape;1943;p62"/>
          <p:cNvGrpSpPr/>
          <p:nvPr/>
        </p:nvGrpSpPr>
        <p:grpSpPr>
          <a:xfrm>
            <a:off x="940457" y="1559335"/>
            <a:ext cx="685800" cy="685800"/>
            <a:chOff x="8717280" y="2379218"/>
            <a:chExt cx="914400" cy="914400"/>
          </a:xfrm>
        </p:grpSpPr>
        <p:pic>
          <p:nvPicPr>
            <p:cNvPr descr="Satellite with solid fill" id="1944" name="Google Shape;1944;p62"/>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1945" name="Google Shape;1945;p62"/>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sp>
        <p:nvSpPr>
          <p:cNvPr id="1946" name="Google Shape;1946;p62"/>
          <p:cNvSpPr/>
          <p:nvPr/>
        </p:nvSpPr>
        <p:spPr>
          <a:xfrm>
            <a:off x="7449599" y="3284855"/>
            <a:ext cx="1585932" cy="725294"/>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sends measurement request to Agent 2</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pic>
        <p:nvPicPr>
          <p:cNvPr descr="Speech with solid fill" id="1947" name="Google Shape;1947;p62"/>
          <p:cNvPicPr preferRelativeResize="0"/>
          <p:nvPr/>
        </p:nvPicPr>
        <p:blipFill rotWithShape="1">
          <a:blip r:embed="rId4">
            <a:alphaModFix/>
          </a:blip>
          <a:srcRect b="0" l="0" r="0" t="0"/>
          <a:stretch/>
        </p:blipFill>
        <p:spPr>
          <a:xfrm flipH="1">
            <a:off x="3736920" y="3263976"/>
            <a:ext cx="837841" cy="601180"/>
          </a:xfrm>
          <a:prstGeom prst="rect">
            <a:avLst/>
          </a:prstGeom>
          <a:noFill/>
          <a:ln>
            <a:noFill/>
          </a:ln>
        </p:spPr>
      </p:pic>
      <p:sp>
        <p:nvSpPr>
          <p:cNvPr id="1948" name="Google Shape;1948;p62"/>
          <p:cNvSpPr txBox="1"/>
          <p:nvPr/>
        </p:nvSpPr>
        <p:spPr>
          <a:xfrm>
            <a:off x="3825419" y="3429408"/>
            <a:ext cx="716721"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75">
                <a:solidFill>
                  <a:srgbClr val="595959"/>
                </a:solidFill>
                <a:latin typeface="Arial"/>
                <a:ea typeface="Arial"/>
                <a:cs typeface="Arial"/>
                <a:sym typeface="Arial"/>
              </a:rPr>
              <a:t>“T is now T=2!”</a:t>
            </a:r>
            <a:endParaRPr/>
          </a:p>
        </p:txBody>
      </p:sp>
      <p:sp>
        <p:nvSpPr>
          <p:cNvPr id="1949" name="Google Shape;1949;p62"/>
          <p:cNvSpPr txBox="1"/>
          <p:nvPr/>
        </p:nvSpPr>
        <p:spPr>
          <a:xfrm>
            <a:off x="2884053" y="3857488"/>
            <a:ext cx="770244"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-“Wait for access to agent 2”</a:t>
            </a:r>
            <a:endParaRPr/>
          </a:p>
        </p:txBody>
      </p:sp>
      <p:pic>
        <p:nvPicPr>
          <p:cNvPr descr="Speech with solid fill" id="1950" name="Google Shape;1950;p62"/>
          <p:cNvPicPr preferRelativeResize="0"/>
          <p:nvPr/>
        </p:nvPicPr>
        <p:blipFill rotWithShape="1">
          <a:blip r:embed="rId4">
            <a:alphaModFix/>
          </a:blip>
          <a:srcRect b="0" l="0" r="0" t="0"/>
          <a:stretch/>
        </p:blipFill>
        <p:spPr>
          <a:xfrm flipH="1">
            <a:off x="3099657" y="4031499"/>
            <a:ext cx="1342889" cy="963569"/>
          </a:xfrm>
          <a:prstGeom prst="rect">
            <a:avLst/>
          </a:prstGeom>
          <a:noFill/>
          <a:ln>
            <a:noFill/>
          </a:ln>
        </p:spPr>
      </p:pic>
      <p:sp>
        <p:nvSpPr>
          <p:cNvPr id="1951" name="Google Shape;1951;p62"/>
          <p:cNvSpPr txBox="1"/>
          <p:nvPr/>
        </p:nvSpPr>
        <p:spPr>
          <a:xfrm>
            <a:off x="3308126" y="4246416"/>
            <a:ext cx="922596"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“Waiting for access to agent 2…</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Polling environment until access is confirmed…”</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63"/>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1957" name="Google Shape;1957;p63"/>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1958" name="Google Shape;1958;p63"/>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1959" name="Google Shape;1959;p63"/>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1960" name="Google Shape;1960;p63"/>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1961" name="Google Shape;1961;p63"/>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962" name="Google Shape;1962;p63"/>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1963" name="Google Shape;1963;p63"/>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1964" name="Google Shape;1964;p63"/>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1965" name="Google Shape;1965;p63"/>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1966" name="Google Shape;1966;p63"/>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1967" name="Google Shape;1967;p63"/>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968" name="Google Shape;1968;p63"/>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969" name="Google Shape;1969;p63"/>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1970" name="Google Shape;1970;p63"/>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1971" name="Google Shape;1971;p63"/>
          <p:cNvCxnSpPr>
            <a:endCxn id="1962"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1972" name="Google Shape;1972;p63"/>
          <p:cNvCxnSpPr>
            <a:endCxn id="1963"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1973" name="Google Shape;1973;p63"/>
          <p:cNvCxnSpPr>
            <a:stCxn id="1965" idx="2"/>
            <a:endCxn id="1966"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1974" name="Google Shape;1974;p63"/>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1975" name="Google Shape;1975;p63"/>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1976" name="Google Shape;1976;p63"/>
          <p:cNvCxnSpPr>
            <a:stCxn id="1960" idx="3"/>
            <a:endCxn id="1974"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1977" name="Google Shape;1977;p63"/>
          <p:cNvCxnSpPr>
            <a:stCxn id="1975" idx="1"/>
            <a:endCxn id="1974"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1978" name="Google Shape;1978;p63"/>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1979" name="Google Shape;1979;p63"/>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1980" name="Google Shape;1980;p63"/>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1981" name="Google Shape;1981;p63"/>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1982" name="Google Shape;1982;p63"/>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1983" name="Google Shape;1983;p63"/>
          <p:cNvCxnSpPr>
            <a:endCxn id="1966"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1984" name="Google Shape;1984;p63"/>
          <p:cNvCxnSpPr>
            <a:stCxn id="1985" idx="0"/>
            <a:endCxn id="1965"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1986" name="Google Shape;1986;p63"/>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1987" name="Google Shape;1987;p63"/>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1988" name="Google Shape;1988;p63"/>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1989" name="Google Shape;1989;p63"/>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1990" name="Google Shape;1990;p63"/>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1985" name="Google Shape;1985;p63"/>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1991" name="Google Shape;1991;p63"/>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1992" name="Google Shape;1992;p63"/>
          <p:cNvCxnSpPr>
            <a:stCxn id="1989" idx="1"/>
            <a:endCxn id="1991"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993" name="Google Shape;1993;p63"/>
          <p:cNvCxnSpPr>
            <a:stCxn id="1988" idx="1"/>
            <a:endCxn id="1991"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994" name="Google Shape;1994;p63"/>
          <p:cNvCxnSpPr>
            <a:stCxn id="1987" idx="1"/>
            <a:endCxn id="1991"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995" name="Google Shape;1995;p63"/>
          <p:cNvCxnSpPr>
            <a:stCxn id="1982" idx="1"/>
            <a:endCxn id="1991"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1996" name="Google Shape;1996;p63"/>
          <p:cNvCxnSpPr>
            <a:stCxn id="1991" idx="2"/>
            <a:endCxn id="1989"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1997" name="Google Shape;1997;p63"/>
          <p:cNvCxnSpPr>
            <a:stCxn id="1991" idx="2"/>
            <a:endCxn id="1988"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1998" name="Google Shape;1998;p63"/>
          <p:cNvCxnSpPr>
            <a:stCxn id="1991" idx="2"/>
            <a:endCxn id="1987"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1999" name="Google Shape;1999;p63"/>
          <p:cNvCxnSpPr>
            <a:stCxn id="1991" idx="2"/>
            <a:endCxn id="1982"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000" name="Google Shape;2000;p63"/>
          <p:cNvCxnSpPr>
            <a:endCxn id="1980"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001" name="Google Shape;2001;p63"/>
          <p:cNvCxnSpPr>
            <a:stCxn id="1985"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002" name="Google Shape;2002;p63"/>
          <p:cNvCxnSpPr>
            <a:stCxn id="1985"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003" name="Google Shape;2003;p63"/>
          <p:cNvCxnSpPr>
            <a:stCxn id="1991"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004" name="Google Shape;2004;p63"/>
          <p:cNvCxnSpPr>
            <a:stCxn id="1986"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005" name="Google Shape;2005;p63"/>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006" name="Google Shape;2006;p63"/>
          <p:cNvCxnSpPr>
            <a:endCxn id="1985"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007" name="Google Shape;2007;p63"/>
          <p:cNvCxnSpPr>
            <a:stCxn id="1961"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008" name="Google Shape;2008;p63"/>
          <p:cNvCxnSpPr>
            <a:stCxn id="1961"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009" name="Google Shape;2009;p63"/>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010" name="Google Shape;2010;p63"/>
          <p:cNvCxnSpPr>
            <a:stCxn id="1961"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011" name="Google Shape;2011;p63"/>
          <p:cNvCxnSpPr>
            <a:stCxn id="1961"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012" name="Google Shape;2012;p63"/>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013" name="Google Shape;2013;p63"/>
          <p:cNvCxnSpPr>
            <a:stCxn id="1961" idx="3"/>
            <a:endCxn id="1980"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014" name="Google Shape;2014;p63"/>
          <p:cNvCxnSpPr>
            <a:stCxn id="1974"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015" name="Google Shape;2015;p63"/>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016" name="Google Shape;2016;p63"/>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017" name="Google Shape;2017;p63"/>
          <p:cNvCxnSpPr>
            <a:stCxn id="1991" idx="0"/>
            <a:endCxn id="1985"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grpSp>
        <p:nvGrpSpPr>
          <p:cNvPr id="2018" name="Google Shape;2018;p63"/>
          <p:cNvGrpSpPr/>
          <p:nvPr/>
        </p:nvGrpSpPr>
        <p:grpSpPr>
          <a:xfrm>
            <a:off x="940457" y="1559335"/>
            <a:ext cx="685800" cy="685800"/>
            <a:chOff x="8717280" y="2379218"/>
            <a:chExt cx="914400" cy="914400"/>
          </a:xfrm>
        </p:grpSpPr>
        <p:pic>
          <p:nvPicPr>
            <p:cNvPr descr="Satellite with solid fill" id="2019" name="Google Shape;2019;p63"/>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2020" name="Google Shape;2020;p63"/>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sp>
        <p:nvSpPr>
          <p:cNvPr id="2021" name="Google Shape;2021;p63"/>
          <p:cNvSpPr/>
          <p:nvPr/>
        </p:nvSpPr>
        <p:spPr>
          <a:xfrm>
            <a:off x="7449599" y="3284855"/>
            <a:ext cx="1585932" cy="725294"/>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sends measurement request to Agent 2</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pic>
        <p:nvPicPr>
          <p:cNvPr descr="Speech with solid fill" id="2022" name="Google Shape;2022;p63"/>
          <p:cNvPicPr preferRelativeResize="0"/>
          <p:nvPr/>
        </p:nvPicPr>
        <p:blipFill rotWithShape="1">
          <a:blip r:embed="rId4">
            <a:alphaModFix/>
          </a:blip>
          <a:srcRect b="0" l="0" r="0" t="0"/>
          <a:stretch/>
        </p:blipFill>
        <p:spPr>
          <a:xfrm flipH="1">
            <a:off x="3223108" y="4161391"/>
            <a:ext cx="976385" cy="807074"/>
          </a:xfrm>
          <a:prstGeom prst="rect">
            <a:avLst/>
          </a:prstGeom>
          <a:noFill/>
          <a:ln>
            <a:noFill/>
          </a:ln>
        </p:spPr>
      </p:pic>
      <p:sp>
        <p:nvSpPr>
          <p:cNvPr id="2023" name="Google Shape;2023;p63"/>
          <p:cNvSpPr txBox="1"/>
          <p:nvPr/>
        </p:nvSpPr>
        <p:spPr>
          <a:xfrm>
            <a:off x="3384635" y="4349405"/>
            <a:ext cx="809085"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2 is NOT accessible. Trying again at T = 3…”</a:t>
            </a:r>
            <a:endParaRPr/>
          </a:p>
        </p:txBody>
      </p:sp>
      <p:sp>
        <p:nvSpPr>
          <p:cNvPr id="2024" name="Google Shape;2024;p63"/>
          <p:cNvSpPr txBox="1"/>
          <p:nvPr/>
        </p:nvSpPr>
        <p:spPr>
          <a:xfrm>
            <a:off x="608498" y="3011493"/>
            <a:ext cx="73445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Access Info</a:t>
            </a:r>
            <a:endParaRPr/>
          </a:p>
        </p:txBody>
      </p:sp>
      <p:pic>
        <p:nvPicPr>
          <p:cNvPr descr="Speech with solid fill" id="2025" name="Google Shape;2025;p63"/>
          <p:cNvPicPr preferRelativeResize="0"/>
          <p:nvPr/>
        </p:nvPicPr>
        <p:blipFill rotWithShape="1">
          <a:blip r:embed="rId5">
            <a:alphaModFix/>
          </a:blip>
          <a:srcRect b="0" l="0" r="0" t="0"/>
          <a:stretch/>
        </p:blipFill>
        <p:spPr>
          <a:xfrm flipH="1">
            <a:off x="359698" y="2028112"/>
            <a:ext cx="964790" cy="1023131"/>
          </a:xfrm>
          <a:prstGeom prst="rect">
            <a:avLst/>
          </a:prstGeom>
          <a:noFill/>
          <a:ln>
            <a:noFill/>
          </a:ln>
        </p:spPr>
      </p:pic>
      <p:sp>
        <p:nvSpPr>
          <p:cNvPr id="2026" name="Google Shape;2026;p63"/>
          <p:cNvSpPr txBox="1"/>
          <p:nvPr/>
        </p:nvSpPr>
        <p:spPr>
          <a:xfrm>
            <a:off x="2433813" y="4733893"/>
            <a:ext cx="490759"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Access Info</a:t>
            </a:r>
            <a:endParaRPr i="1" sz="525">
              <a:solidFill>
                <a:srgbClr val="595959"/>
              </a:solidFill>
              <a:latin typeface="Arial"/>
              <a:ea typeface="Arial"/>
              <a:cs typeface="Arial"/>
              <a:sym typeface="Arial"/>
            </a:endParaRPr>
          </a:p>
        </p:txBody>
      </p:sp>
      <p:sp>
        <p:nvSpPr>
          <p:cNvPr id="2027" name="Google Shape;2027;p63"/>
          <p:cNvSpPr txBox="1"/>
          <p:nvPr/>
        </p:nvSpPr>
        <p:spPr>
          <a:xfrm>
            <a:off x="474954" y="2231350"/>
            <a:ext cx="765860"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“Accessing agent data for Agents 1 and 2 at T=2…</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Data found!  Sending to Agent 1…”</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64"/>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2033" name="Google Shape;2033;p64"/>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2034" name="Google Shape;2034;p64"/>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2035" name="Google Shape;2035;p64"/>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2036" name="Google Shape;2036;p64"/>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2037" name="Google Shape;2037;p64"/>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038" name="Google Shape;2038;p64"/>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2039" name="Google Shape;2039;p64"/>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040" name="Google Shape;2040;p64"/>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2041" name="Google Shape;2041;p64"/>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2042" name="Google Shape;2042;p64"/>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2043" name="Google Shape;2043;p64"/>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044" name="Google Shape;2044;p64"/>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045" name="Google Shape;2045;p64"/>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046" name="Google Shape;2046;p64"/>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2047" name="Google Shape;2047;p64"/>
          <p:cNvCxnSpPr>
            <a:endCxn id="2038"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2048" name="Google Shape;2048;p64"/>
          <p:cNvCxnSpPr>
            <a:endCxn id="2039"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2049" name="Google Shape;2049;p64"/>
          <p:cNvCxnSpPr>
            <a:stCxn id="2041" idx="2"/>
            <a:endCxn id="2042"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2050" name="Google Shape;2050;p64"/>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2051" name="Google Shape;2051;p64"/>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2052" name="Google Shape;2052;p64"/>
          <p:cNvCxnSpPr>
            <a:stCxn id="2036" idx="3"/>
            <a:endCxn id="2050"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2053" name="Google Shape;2053;p64"/>
          <p:cNvCxnSpPr>
            <a:stCxn id="2051" idx="1"/>
            <a:endCxn id="2050"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2054" name="Google Shape;2054;p64"/>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2055" name="Google Shape;2055;p64"/>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2056" name="Google Shape;2056;p64"/>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2057" name="Google Shape;2057;p64"/>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2058" name="Google Shape;2058;p64"/>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2059" name="Google Shape;2059;p64"/>
          <p:cNvCxnSpPr>
            <a:endCxn id="2042"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2060" name="Google Shape;2060;p64"/>
          <p:cNvCxnSpPr>
            <a:stCxn id="2061" idx="0"/>
            <a:endCxn id="2041"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2062" name="Google Shape;2062;p64"/>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2063" name="Google Shape;2063;p64"/>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2064" name="Google Shape;2064;p64"/>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2065" name="Google Shape;2065;p64"/>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2066" name="Google Shape;2066;p64"/>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2061" name="Google Shape;2061;p64"/>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2067" name="Google Shape;2067;p64"/>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2068" name="Google Shape;2068;p64"/>
          <p:cNvCxnSpPr>
            <a:stCxn id="2065" idx="1"/>
            <a:endCxn id="2067"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069" name="Google Shape;2069;p64"/>
          <p:cNvCxnSpPr>
            <a:stCxn id="2064" idx="1"/>
            <a:endCxn id="2067"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070" name="Google Shape;2070;p64"/>
          <p:cNvCxnSpPr>
            <a:stCxn id="2063" idx="1"/>
            <a:endCxn id="2067"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071" name="Google Shape;2071;p64"/>
          <p:cNvCxnSpPr>
            <a:stCxn id="2058" idx="1"/>
            <a:endCxn id="2067"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072" name="Google Shape;2072;p64"/>
          <p:cNvCxnSpPr>
            <a:stCxn id="2067" idx="2"/>
            <a:endCxn id="2065"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2073" name="Google Shape;2073;p64"/>
          <p:cNvCxnSpPr>
            <a:stCxn id="2067" idx="2"/>
            <a:endCxn id="2064"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2074" name="Google Shape;2074;p64"/>
          <p:cNvCxnSpPr>
            <a:stCxn id="2067" idx="2"/>
            <a:endCxn id="2063"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2075" name="Google Shape;2075;p64"/>
          <p:cNvCxnSpPr>
            <a:stCxn id="2067" idx="2"/>
            <a:endCxn id="2058"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076" name="Google Shape;2076;p64"/>
          <p:cNvCxnSpPr>
            <a:endCxn id="2056"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077" name="Google Shape;2077;p64"/>
          <p:cNvCxnSpPr>
            <a:stCxn id="2061"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078" name="Google Shape;2078;p64"/>
          <p:cNvCxnSpPr>
            <a:stCxn id="2061"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079" name="Google Shape;2079;p64"/>
          <p:cNvCxnSpPr>
            <a:stCxn id="2067"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080" name="Google Shape;2080;p64"/>
          <p:cNvCxnSpPr>
            <a:stCxn id="2062"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081" name="Google Shape;2081;p64"/>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082" name="Google Shape;2082;p64"/>
          <p:cNvCxnSpPr>
            <a:endCxn id="2061"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083" name="Google Shape;2083;p64"/>
          <p:cNvCxnSpPr>
            <a:stCxn id="2037"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084" name="Google Shape;2084;p64"/>
          <p:cNvCxnSpPr>
            <a:stCxn id="2037"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085" name="Google Shape;2085;p64"/>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086" name="Google Shape;2086;p64"/>
          <p:cNvCxnSpPr>
            <a:stCxn id="2037"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087" name="Google Shape;2087;p64"/>
          <p:cNvCxnSpPr>
            <a:stCxn id="2037"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088" name="Google Shape;2088;p64"/>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089" name="Google Shape;2089;p64"/>
          <p:cNvCxnSpPr>
            <a:stCxn id="2037" idx="3"/>
            <a:endCxn id="2056"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090" name="Google Shape;2090;p64"/>
          <p:cNvCxnSpPr>
            <a:stCxn id="2050"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091" name="Google Shape;2091;p64"/>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092" name="Google Shape;2092;p64"/>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093" name="Google Shape;2093;p64"/>
          <p:cNvCxnSpPr>
            <a:stCxn id="2067" idx="0"/>
            <a:endCxn id="2061"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grpSp>
        <p:nvGrpSpPr>
          <p:cNvPr id="2094" name="Google Shape;2094;p64"/>
          <p:cNvGrpSpPr/>
          <p:nvPr/>
        </p:nvGrpSpPr>
        <p:grpSpPr>
          <a:xfrm>
            <a:off x="940457" y="1559335"/>
            <a:ext cx="685800" cy="685800"/>
            <a:chOff x="8717280" y="2379218"/>
            <a:chExt cx="914400" cy="914400"/>
          </a:xfrm>
        </p:grpSpPr>
        <p:pic>
          <p:nvPicPr>
            <p:cNvPr descr="Satellite with solid fill" id="2095" name="Google Shape;2095;p64"/>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2096" name="Google Shape;2096;p64"/>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sp>
        <p:nvSpPr>
          <p:cNvPr id="2097" name="Google Shape;2097;p64"/>
          <p:cNvSpPr/>
          <p:nvPr/>
        </p:nvSpPr>
        <p:spPr>
          <a:xfrm>
            <a:off x="7449599" y="3284855"/>
            <a:ext cx="1585932" cy="725294"/>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sends measurement request to Agent 2</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pic>
        <p:nvPicPr>
          <p:cNvPr descr="Speech with solid fill" id="2098" name="Google Shape;2098;p64"/>
          <p:cNvPicPr preferRelativeResize="0"/>
          <p:nvPr/>
        </p:nvPicPr>
        <p:blipFill rotWithShape="1">
          <a:blip r:embed="rId4">
            <a:alphaModFix/>
          </a:blip>
          <a:srcRect b="0" l="0" r="0" t="0"/>
          <a:stretch/>
        </p:blipFill>
        <p:spPr>
          <a:xfrm flipH="1">
            <a:off x="3736920" y="3263976"/>
            <a:ext cx="837841" cy="601180"/>
          </a:xfrm>
          <a:prstGeom prst="rect">
            <a:avLst/>
          </a:prstGeom>
          <a:noFill/>
          <a:ln>
            <a:noFill/>
          </a:ln>
        </p:spPr>
      </p:pic>
      <p:sp>
        <p:nvSpPr>
          <p:cNvPr id="2099" name="Google Shape;2099;p64"/>
          <p:cNvSpPr txBox="1"/>
          <p:nvPr/>
        </p:nvSpPr>
        <p:spPr>
          <a:xfrm>
            <a:off x="3844454" y="3449601"/>
            <a:ext cx="63175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“T is now T=3!”</a:t>
            </a:r>
            <a:endParaRPr/>
          </a:p>
        </p:txBody>
      </p:sp>
      <p:pic>
        <p:nvPicPr>
          <p:cNvPr descr="Speech with solid fill" id="2100" name="Google Shape;2100;p64"/>
          <p:cNvPicPr preferRelativeResize="0"/>
          <p:nvPr/>
        </p:nvPicPr>
        <p:blipFill rotWithShape="1">
          <a:blip r:embed="rId4">
            <a:alphaModFix/>
          </a:blip>
          <a:srcRect b="0" l="0" r="0" t="0"/>
          <a:stretch/>
        </p:blipFill>
        <p:spPr>
          <a:xfrm flipH="1">
            <a:off x="3309082" y="4384936"/>
            <a:ext cx="688874" cy="515600"/>
          </a:xfrm>
          <a:prstGeom prst="rect">
            <a:avLst/>
          </a:prstGeom>
          <a:noFill/>
          <a:ln>
            <a:noFill/>
          </a:ln>
        </p:spPr>
      </p:pic>
      <p:sp>
        <p:nvSpPr>
          <p:cNvPr id="2101" name="Google Shape;2101;p64"/>
          <p:cNvSpPr txBox="1"/>
          <p:nvPr/>
        </p:nvSpPr>
        <p:spPr>
          <a:xfrm>
            <a:off x="3382636" y="4497044"/>
            <a:ext cx="80908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2 is now accessible!”</a:t>
            </a:r>
            <a:endParaRPr/>
          </a:p>
        </p:txBody>
      </p:sp>
      <p:sp>
        <p:nvSpPr>
          <p:cNvPr id="2102" name="Google Shape;2102;p64"/>
          <p:cNvSpPr txBox="1"/>
          <p:nvPr/>
        </p:nvSpPr>
        <p:spPr>
          <a:xfrm>
            <a:off x="608498" y="3011493"/>
            <a:ext cx="73445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Access Info</a:t>
            </a:r>
            <a:endParaRPr/>
          </a:p>
        </p:txBody>
      </p:sp>
      <p:pic>
        <p:nvPicPr>
          <p:cNvPr descr="Speech with solid fill" id="2103" name="Google Shape;2103;p64"/>
          <p:cNvPicPr preferRelativeResize="0"/>
          <p:nvPr/>
        </p:nvPicPr>
        <p:blipFill rotWithShape="1">
          <a:blip r:embed="rId5">
            <a:alphaModFix/>
          </a:blip>
          <a:srcRect b="0" l="0" r="0" t="0"/>
          <a:stretch/>
        </p:blipFill>
        <p:spPr>
          <a:xfrm flipH="1">
            <a:off x="359698" y="2028112"/>
            <a:ext cx="964790" cy="1023131"/>
          </a:xfrm>
          <a:prstGeom prst="rect">
            <a:avLst/>
          </a:prstGeom>
          <a:noFill/>
          <a:ln>
            <a:noFill/>
          </a:ln>
        </p:spPr>
      </p:pic>
      <p:sp>
        <p:nvSpPr>
          <p:cNvPr id="2104" name="Google Shape;2104;p64"/>
          <p:cNvSpPr txBox="1"/>
          <p:nvPr/>
        </p:nvSpPr>
        <p:spPr>
          <a:xfrm>
            <a:off x="474954" y="2231350"/>
            <a:ext cx="765860"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“Accessing agent data for Agents 1 and 2 at T=3…</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Data found!  Sending to Agent 1…”</a:t>
            </a:r>
            <a:endParaRPr/>
          </a:p>
        </p:txBody>
      </p:sp>
      <p:sp>
        <p:nvSpPr>
          <p:cNvPr id="2105" name="Google Shape;2105;p64"/>
          <p:cNvSpPr txBox="1"/>
          <p:nvPr/>
        </p:nvSpPr>
        <p:spPr>
          <a:xfrm>
            <a:off x="2433813" y="4733893"/>
            <a:ext cx="490759"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Access Info</a:t>
            </a:r>
            <a:endParaRPr i="1" sz="525">
              <a:solidFill>
                <a:srgbClr val="595959"/>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65"/>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2111" name="Google Shape;2111;p65"/>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2112" name="Google Shape;2112;p65"/>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2113" name="Google Shape;2113;p65"/>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2114" name="Google Shape;2114;p65"/>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2115" name="Google Shape;2115;p65"/>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116" name="Google Shape;2116;p65"/>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2117" name="Google Shape;2117;p65"/>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118" name="Google Shape;2118;p65"/>
          <p:cNvSpPr/>
          <p:nvPr/>
        </p:nvSpPr>
        <p:spPr>
          <a:xfrm>
            <a:off x="1742367" y="2692459"/>
            <a:ext cx="3217187" cy="2840066"/>
          </a:xfrm>
          <a:prstGeom prst="roundRect">
            <a:avLst>
              <a:gd fmla="val 3300" name="adj"/>
            </a:avLst>
          </a:prstGeom>
          <a:solidFill>
            <a:srgbClr val="EAEAF9"/>
          </a:solidFill>
          <a:ln cap="flat" cmpd="sng" w="25400">
            <a:solidFill>
              <a:srgbClr val="FF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2119" name="Google Shape;2119;p65"/>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2120" name="Google Shape;2120;p65"/>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2121" name="Google Shape;2121;p65"/>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122" name="Google Shape;2122;p65"/>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123" name="Google Shape;2123;p65"/>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124" name="Google Shape;2124;p65"/>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2125" name="Google Shape;2125;p65"/>
          <p:cNvCxnSpPr>
            <a:endCxn id="2116"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2126" name="Google Shape;2126;p65"/>
          <p:cNvCxnSpPr>
            <a:endCxn id="2117"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2127" name="Google Shape;2127;p65"/>
          <p:cNvCxnSpPr>
            <a:stCxn id="2119" idx="2"/>
            <a:endCxn id="2120"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2128" name="Google Shape;2128;p65"/>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2129" name="Google Shape;2129;p65"/>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2130" name="Google Shape;2130;p65"/>
          <p:cNvCxnSpPr>
            <a:stCxn id="2114" idx="3"/>
            <a:endCxn id="2128"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2131" name="Google Shape;2131;p65"/>
          <p:cNvCxnSpPr>
            <a:stCxn id="2129" idx="1"/>
            <a:endCxn id="2128"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2132" name="Google Shape;2132;p65"/>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2133" name="Google Shape;2133;p65"/>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2134" name="Google Shape;2134;p65"/>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2135" name="Google Shape;2135;p65"/>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2136" name="Google Shape;2136;p65"/>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2137" name="Google Shape;2137;p65"/>
          <p:cNvCxnSpPr>
            <a:endCxn id="2120"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2138" name="Google Shape;2138;p65"/>
          <p:cNvCxnSpPr>
            <a:stCxn id="2139" idx="0"/>
            <a:endCxn id="2119"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2140" name="Google Shape;2140;p65"/>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2141" name="Google Shape;2141;p65"/>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2142" name="Google Shape;2142;p65"/>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2143" name="Google Shape;2143;p65"/>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2144" name="Google Shape;2144;p65"/>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2139" name="Google Shape;2139;p65"/>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2145" name="Google Shape;2145;p65"/>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2146" name="Google Shape;2146;p65"/>
          <p:cNvCxnSpPr>
            <a:stCxn id="2143" idx="1"/>
            <a:endCxn id="2145"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147" name="Google Shape;2147;p65"/>
          <p:cNvCxnSpPr>
            <a:stCxn id="2142" idx="1"/>
            <a:endCxn id="2145"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148" name="Google Shape;2148;p65"/>
          <p:cNvCxnSpPr>
            <a:stCxn id="2141" idx="1"/>
            <a:endCxn id="2145"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149" name="Google Shape;2149;p65"/>
          <p:cNvCxnSpPr>
            <a:stCxn id="2136" idx="1"/>
            <a:endCxn id="2145"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150" name="Google Shape;2150;p65"/>
          <p:cNvCxnSpPr>
            <a:stCxn id="2145" idx="2"/>
            <a:endCxn id="2143"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2151" name="Google Shape;2151;p65"/>
          <p:cNvCxnSpPr>
            <a:stCxn id="2145" idx="2"/>
            <a:endCxn id="2142"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2152" name="Google Shape;2152;p65"/>
          <p:cNvCxnSpPr>
            <a:stCxn id="2145" idx="2"/>
            <a:endCxn id="2141"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2153" name="Google Shape;2153;p65"/>
          <p:cNvCxnSpPr>
            <a:stCxn id="2145" idx="2"/>
            <a:endCxn id="2136"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154" name="Google Shape;2154;p65"/>
          <p:cNvCxnSpPr>
            <a:endCxn id="2134"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155" name="Google Shape;2155;p65"/>
          <p:cNvCxnSpPr>
            <a:stCxn id="2139"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156" name="Google Shape;2156;p65"/>
          <p:cNvCxnSpPr>
            <a:stCxn id="2139"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157" name="Google Shape;2157;p65"/>
          <p:cNvCxnSpPr>
            <a:stCxn id="2145"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158" name="Google Shape;2158;p65"/>
          <p:cNvCxnSpPr>
            <a:stCxn id="2140"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159" name="Google Shape;2159;p65"/>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160" name="Google Shape;2160;p65"/>
          <p:cNvCxnSpPr>
            <a:endCxn id="2139"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161" name="Google Shape;2161;p65"/>
          <p:cNvCxnSpPr>
            <a:stCxn id="2115"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162" name="Google Shape;2162;p65"/>
          <p:cNvCxnSpPr>
            <a:stCxn id="2115"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163" name="Google Shape;2163;p65"/>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164" name="Google Shape;2164;p65"/>
          <p:cNvCxnSpPr>
            <a:stCxn id="2115"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165" name="Google Shape;2165;p65"/>
          <p:cNvCxnSpPr>
            <a:stCxn id="2115"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166" name="Google Shape;2166;p65"/>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167" name="Google Shape;2167;p65"/>
          <p:cNvCxnSpPr>
            <a:stCxn id="2115" idx="3"/>
            <a:endCxn id="2134"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168" name="Google Shape;2168;p65"/>
          <p:cNvCxnSpPr>
            <a:stCxn id="2128"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169" name="Google Shape;2169;p65"/>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170" name="Google Shape;2170;p65"/>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171" name="Google Shape;2171;p65"/>
          <p:cNvCxnSpPr>
            <a:stCxn id="2145" idx="0"/>
            <a:endCxn id="2139"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grpSp>
        <p:nvGrpSpPr>
          <p:cNvPr id="2172" name="Google Shape;2172;p65"/>
          <p:cNvGrpSpPr/>
          <p:nvPr/>
        </p:nvGrpSpPr>
        <p:grpSpPr>
          <a:xfrm>
            <a:off x="940457" y="1559335"/>
            <a:ext cx="685800" cy="685800"/>
            <a:chOff x="8717280" y="2379218"/>
            <a:chExt cx="914400" cy="914400"/>
          </a:xfrm>
        </p:grpSpPr>
        <p:pic>
          <p:nvPicPr>
            <p:cNvPr descr="Satellite with solid fill" id="2173" name="Google Shape;2173;p65"/>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2174" name="Google Shape;2174;p65"/>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1</a:t>
              </a:r>
              <a:endParaRPr/>
            </a:p>
          </p:txBody>
        </p:sp>
      </p:grpSp>
      <p:sp>
        <p:nvSpPr>
          <p:cNvPr id="2175" name="Google Shape;2175;p65"/>
          <p:cNvSpPr/>
          <p:nvPr/>
        </p:nvSpPr>
        <p:spPr>
          <a:xfrm>
            <a:off x="7449599" y="3284855"/>
            <a:ext cx="1585932" cy="725294"/>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1 sends measurement request to Agent 2</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pic>
        <p:nvPicPr>
          <p:cNvPr descr="Speech with solid fill" id="2176" name="Google Shape;2176;p65"/>
          <p:cNvPicPr preferRelativeResize="0"/>
          <p:nvPr/>
        </p:nvPicPr>
        <p:blipFill rotWithShape="1">
          <a:blip r:embed="rId4">
            <a:alphaModFix/>
          </a:blip>
          <a:srcRect b="0" l="0" r="0" t="0"/>
          <a:stretch/>
        </p:blipFill>
        <p:spPr>
          <a:xfrm flipH="1">
            <a:off x="3736920" y="3263976"/>
            <a:ext cx="837841" cy="601180"/>
          </a:xfrm>
          <a:prstGeom prst="rect">
            <a:avLst/>
          </a:prstGeom>
          <a:noFill/>
          <a:ln>
            <a:noFill/>
          </a:ln>
        </p:spPr>
      </p:pic>
      <p:sp>
        <p:nvSpPr>
          <p:cNvPr id="2177" name="Google Shape;2177;p65"/>
          <p:cNvSpPr txBox="1"/>
          <p:nvPr/>
        </p:nvSpPr>
        <p:spPr>
          <a:xfrm>
            <a:off x="3848211" y="3356835"/>
            <a:ext cx="63175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“T is now T=3 and Agent 2 is accessible!”</a:t>
            </a:r>
            <a:endParaRPr/>
          </a:p>
        </p:txBody>
      </p:sp>
      <p:pic>
        <p:nvPicPr>
          <p:cNvPr descr="Speech with solid fill" id="2178" name="Google Shape;2178;p65"/>
          <p:cNvPicPr preferRelativeResize="0"/>
          <p:nvPr/>
        </p:nvPicPr>
        <p:blipFill rotWithShape="1">
          <a:blip r:embed="rId4">
            <a:alphaModFix/>
          </a:blip>
          <a:srcRect b="0" l="0" r="0" t="0"/>
          <a:stretch/>
        </p:blipFill>
        <p:spPr>
          <a:xfrm flipH="1">
            <a:off x="3309082" y="4384936"/>
            <a:ext cx="688874" cy="515600"/>
          </a:xfrm>
          <a:prstGeom prst="rect">
            <a:avLst/>
          </a:prstGeom>
          <a:noFill/>
          <a:ln>
            <a:noFill/>
          </a:ln>
        </p:spPr>
      </p:pic>
      <p:sp>
        <p:nvSpPr>
          <p:cNvPr id="2179" name="Google Shape;2179;p65"/>
          <p:cNvSpPr txBox="1"/>
          <p:nvPr/>
        </p:nvSpPr>
        <p:spPr>
          <a:xfrm>
            <a:off x="3382636" y="4497044"/>
            <a:ext cx="631064"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“Sending message…”</a:t>
            </a:r>
            <a:endParaRPr/>
          </a:p>
        </p:txBody>
      </p:sp>
      <p:sp>
        <p:nvSpPr>
          <p:cNvPr id="2180" name="Google Shape;2180;p65"/>
          <p:cNvSpPr txBox="1"/>
          <p:nvPr/>
        </p:nvSpPr>
        <p:spPr>
          <a:xfrm>
            <a:off x="2884053" y="3857488"/>
            <a:ext cx="770244"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-“Send measurement request to agent 2”</a:t>
            </a:r>
            <a:endParaRPr/>
          </a:p>
        </p:txBody>
      </p:sp>
      <p:sp>
        <p:nvSpPr>
          <p:cNvPr id="2181" name="Google Shape;2181;p65"/>
          <p:cNvSpPr txBox="1"/>
          <p:nvPr/>
        </p:nvSpPr>
        <p:spPr>
          <a:xfrm>
            <a:off x="2397455" y="4910786"/>
            <a:ext cx="583033"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a:t>
            </a:r>
            <a:endParaRPr/>
          </a:p>
        </p:txBody>
      </p:sp>
      <p:sp>
        <p:nvSpPr>
          <p:cNvPr id="2182" name="Google Shape;2182;p65"/>
          <p:cNvSpPr txBox="1"/>
          <p:nvPr/>
        </p:nvSpPr>
        <p:spPr>
          <a:xfrm>
            <a:off x="644451" y="4031388"/>
            <a:ext cx="583033"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66"/>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2188" name="Google Shape;2188;p66"/>
          <p:cNvSpPr/>
          <p:nvPr/>
        </p:nvSpPr>
        <p:spPr>
          <a:xfrm>
            <a:off x="1273567" y="1689324"/>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2189" name="Google Shape;2189;p66"/>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2190" name="Google Shape;2190;p66"/>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2191" name="Google Shape;2191;p66"/>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2192" name="Google Shape;2192;p66"/>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193" name="Google Shape;2193;p66"/>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2194" name="Google Shape;2194;p66"/>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195" name="Google Shape;2195;p66"/>
          <p:cNvSpPr/>
          <p:nvPr/>
        </p:nvSpPr>
        <p:spPr>
          <a:xfrm>
            <a:off x="1742367" y="2692459"/>
            <a:ext cx="3217187" cy="2840066"/>
          </a:xfrm>
          <a:prstGeom prst="roundRect">
            <a:avLst>
              <a:gd fmla="val 3300" name="adj"/>
            </a:avLst>
          </a:prstGeom>
          <a:solidFill>
            <a:srgbClr val="BCD7F9"/>
          </a:solidFill>
          <a:ln cap="flat" cmpd="sng" w="25400">
            <a:solidFill>
              <a:srgbClr val="0070C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2196" name="Google Shape;2196;p66"/>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2197" name="Google Shape;2197;p66"/>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2198" name="Google Shape;2198;p66"/>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199" name="Google Shape;2199;p66"/>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200" name="Google Shape;2200;p66"/>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201" name="Google Shape;2201;p66"/>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2202" name="Google Shape;2202;p66"/>
          <p:cNvCxnSpPr>
            <a:endCxn id="2193"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2203" name="Google Shape;2203;p66"/>
          <p:cNvCxnSpPr>
            <a:endCxn id="2194"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2204" name="Google Shape;2204;p66"/>
          <p:cNvCxnSpPr>
            <a:stCxn id="2196" idx="2"/>
            <a:endCxn id="2197"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2205" name="Google Shape;2205;p66"/>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2206" name="Google Shape;2206;p66"/>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2207" name="Google Shape;2207;p66"/>
          <p:cNvCxnSpPr>
            <a:stCxn id="2191" idx="3"/>
            <a:endCxn id="2205"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2208" name="Google Shape;2208;p66"/>
          <p:cNvCxnSpPr>
            <a:stCxn id="2206" idx="1"/>
            <a:endCxn id="2205"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2209" name="Google Shape;2209;p66"/>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2210" name="Google Shape;2210;p66"/>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2211" name="Google Shape;2211;p66"/>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2212" name="Google Shape;2212;p66"/>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2213" name="Google Shape;2213;p66"/>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2214" name="Google Shape;2214;p66"/>
          <p:cNvCxnSpPr>
            <a:endCxn id="2197"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2215" name="Google Shape;2215;p66"/>
          <p:cNvCxnSpPr>
            <a:stCxn id="2216" idx="0"/>
            <a:endCxn id="2196"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2217" name="Google Shape;2217;p66"/>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2218" name="Google Shape;2218;p66"/>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2219" name="Google Shape;2219;p66"/>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2220" name="Google Shape;2220;p66"/>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2221" name="Google Shape;2221;p66"/>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2216" name="Google Shape;2216;p66"/>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2222" name="Google Shape;2222;p66"/>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2223" name="Google Shape;2223;p66"/>
          <p:cNvCxnSpPr>
            <a:stCxn id="2220" idx="1"/>
            <a:endCxn id="2222"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224" name="Google Shape;2224;p66"/>
          <p:cNvCxnSpPr>
            <a:stCxn id="2219" idx="1"/>
            <a:endCxn id="2222"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225" name="Google Shape;2225;p66"/>
          <p:cNvCxnSpPr>
            <a:stCxn id="2218" idx="1"/>
            <a:endCxn id="2222"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226" name="Google Shape;2226;p66"/>
          <p:cNvCxnSpPr>
            <a:stCxn id="2213" idx="1"/>
            <a:endCxn id="2222"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227" name="Google Shape;2227;p66"/>
          <p:cNvCxnSpPr>
            <a:stCxn id="2222" idx="2"/>
            <a:endCxn id="2220"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2228" name="Google Shape;2228;p66"/>
          <p:cNvCxnSpPr>
            <a:stCxn id="2222" idx="2"/>
            <a:endCxn id="2219"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2229" name="Google Shape;2229;p66"/>
          <p:cNvCxnSpPr>
            <a:stCxn id="2222" idx="2"/>
            <a:endCxn id="2218"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2230" name="Google Shape;2230;p66"/>
          <p:cNvCxnSpPr>
            <a:stCxn id="2222" idx="2"/>
            <a:endCxn id="2213"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231" name="Google Shape;2231;p66"/>
          <p:cNvCxnSpPr>
            <a:endCxn id="2211"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232" name="Google Shape;2232;p66"/>
          <p:cNvCxnSpPr>
            <a:stCxn id="2216"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233" name="Google Shape;2233;p66"/>
          <p:cNvCxnSpPr>
            <a:stCxn id="2216"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234" name="Google Shape;2234;p66"/>
          <p:cNvCxnSpPr>
            <a:stCxn id="2222"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235" name="Google Shape;2235;p66"/>
          <p:cNvCxnSpPr>
            <a:stCxn id="2217"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236" name="Google Shape;2236;p66"/>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237" name="Google Shape;2237;p66"/>
          <p:cNvCxnSpPr>
            <a:endCxn id="2216"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238" name="Google Shape;2238;p66"/>
          <p:cNvCxnSpPr>
            <a:stCxn id="2192"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239" name="Google Shape;2239;p66"/>
          <p:cNvCxnSpPr>
            <a:stCxn id="2192"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240" name="Google Shape;2240;p66"/>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241" name="Google Shape;2241;p66"/>
          <p:cNvCxnSpPr>
            <a:stCxn id="2192"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242" name="Google Shape;2242;p66"/>
          <p:cNvCxnSpPr>
            <a:stCxn id="2192"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243" name="Google Shape;2243;p66"/>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244" name="Google Shape;2244;p66"/>
          <p:cNvCxnSpPr>
            <a:stCxn id="2192" idx="3"/>
            <a:endCxn id="2211"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245" name="Google Shape;2245;p66"/>
          <p:cNvCxnSpPr>
            <a:stCxn id="2205"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246" name="Google Shape;2246;p66"/>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247" name="Google Shape;2247;p66"/>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248" name="Google Shape;2248;p66"/>
          <p:cNvCxnSpPr>
            <a:stCxn id="2222" idx="0"/>
            <a:endCxn id="2216"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grpSp>
        <p:nvGrpSpPr>
          <p:cNvPr id="2249" name="Google Shape;2249;p66"/>
          <p:cNvGrpSpPr/>
          <p:nvPr/>
        </p:nvGrpSpPr>
        <p:grpSpPr>
          <a:xfrm>
            <a:off x="940457" y="1559335"/>
            <a:ext cx="685800" cy="685800"/>
            <a:chOff x="8717280" y="2379218"/>
            <a:chExt cx="914400" cy="914400"/>
          </a:xfrm>
        </p:grpSpPr>
        <p:pic>
          <p:nvPicPr>
            <p:cNvPr descr="Satellite with solid fill" id="2250" name="Google Shape;2250;p66"/>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2251" name="Google Shape;2251;p66"/>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2</a:t>
              </a:r>
              <a:endParaRPr/>
            </a:p>
          </p:txBody>
        </p:sp>
      </p:grpSp>
      <p:sp>
        <p:nvSpPr>
          <p:cNvPr id="2252" name="Google Shape;2252;p66"/>
          <p:cNvSpPr/>
          <p:nvPr/>
        </p:nvSpPr>
        <p:spPr>
          <a:xfrm>
            <a:off x="7449599" y="3284855"/>
            <a:ext cx="1585932" cy="725294"/>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2 receives measurement request from Agent 1</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pic>
        <p:nvPicPr>
          <p:cNvPr descr="Speech with solid fill" id="2253" name="Google Shape;2253;p66"/>
          <p:cNvPicPr preferRelativeResize="0"/>
          <p:nvPr/>
        </p:nvPicPr>
        <p:blipFill rotWithShape="1">
          <a:blip r:embed="rId4">
            <a:alphaModFix/>
          </a:blip>
          <a:srcRect b="0" l="0" r="0" t="0"/>
          <a:stretch/>
        </p:blipFill>
        <p:spPr>
          <a:xfrm flipH="1">
            <a:off x="3309082" y="4384936"/>
            <a:ext cx="688874" cy="515600"/>
          </a:xfrm>
          <a:prstGeom prst="rect">
            <a:avLst/>
          </a:prstGeom>
          <a:noFill/>
          <a:ln>
            <a:noFill/>
          </a:ln>
        </p:spPr>
      </p:pic>
      <p:sp>
        <p:nvSpPr>
          <p:cNvPr id="2254" name="Google Shape;2254;p66"/>
          <p:cNvSpPr txBox="1"/>
          <p:nvPr/>
        </p:nvSpPr>
        <p:spPr>
          <a:xfrm>
            <a:off x="3392783" y="4448138"/>
            <a:ext cx="631064"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“Received a message from Agent 1!”</a:t>
            </a:r>
            <a:endParaRPr/>
          </a:p>
        </p:txBody>
      </p:sp>
      <p:sp>
        <p:nvSpPr>
          <p:cNvPr id="2255" name="Google Shape;2255;p66"/>
          <p:cNvSpPr txBox="1"/>
          <p:nvPr/>
        </p:nvSpPr>
        <p:spPr>
          <a:xfrm>
            <a:off x="2397455" y="4910786"/>
            <a:ext cx="583033"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a:t>
            </a:r>
            <a:endParaRPr/>
          </a:p>
        </p:txBody>
      </p:sp>
      <p:sp>
        <p:nvSpPr>
          <p:cNvPr id="2256" name="Google Shape;2256;p66"/>
          <p:cNvSpPr txBox="1"/>
          <p:nvPr/>
        </p:nvSpPr>
        <p:spPr>
          <a:xfrm>
            <a:off x="582042" y="4631333"/>
            <a:ext cx="583033"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a:t>
            </a:r>
            <a:endParaRPr/>
          </a:p>
        </p:txBody>
      </p:sp>
      <p:pic>
        <p:nvPicPr>
          <p:cNvPr descr="Speech with solid fill" id="2257" name="Google Shape;2257;p66"/>
          <p:cNvPicPr preferRelativeResize="0"/>
          <p:nvPr/>
        </p:nvPicPr>
        <p:blipFill rotWithShape="1">
          <a:blip r:embed="rId4">
            <a:alphaModFix/>
          </a:blip>
          <a:srcRect b="0" l="0" r="0" t="0"/>
          <a:stretch/>
        </p:blipFill>
        <p:spPr>
          <a:xfrm flipH="1">
            <a:off x="3732559" y="3120477"/>
            <a:ext cx="1161668" cy="794013"/>
          </a:xfrm>
          <a:prstGeom prst="rect">
            <a:avLst/>
          </a:prstGeom>
          <a:noFill/>
          <a:ln>
            <a:noFill/>
          </a:ln>
        </p:spPr>
      </p:pic>
      <p:sp>
        <p:nvSpPr>
          <p:cNvPr id="2258" name="Google Shape;2258;p66"/>
          <p:cNvSpPr txBox="1"/>
          <p:nvPr/>
        </p:nvSpPr>
        <p:spPr>
          <a:xfrm>
            <a:off x="3910845" y="3263741"/>
            <a:ext cx="825649"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“Received a measurement request. Forwarding to  Planning Module…”</a:t>
            </a:r>
            <a:endParaRPr/>
          </a:p>
        </p:txBody>
      </p:sp>
      <p:sp>
        <p:nvSpPr>
          <p:cNvPr id="2259" name="Google Shape;2259;p66"/>
          <p:cNvSpPr txBox="1"/>
          <p:nvPr/>
        </p:nvSpPr>
        <p:spPr>
          <a:xfrm>
            <a:off x="3842893" y="4910786"/>
            <a:ext cx="58430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-Received Data</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67"/>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2265" name="Google Shape;2265;p67"/>
          <p:cNvSpPr/>
          <p:nvPr/>
        </p:nvSpPr>
        <p:spPr>
          <a:xfrm>
            <a:off x="1273567" y="1689324"/>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2266" name="Google Shape;2266;p67"/>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2267" name="Google Shape;2267;p67"/>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2268" name="Google Shape;2268;p67"/>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2269" name="Google Shape;2269;p67"/>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270" name="Google Shape;2270;p67"/>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2271" name="Google Shape;2271;p67"/>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272" name="Google Shape;2272;p67"/>
          <p:cNvSpPr/>
          <p:nvPr/>
        </p:nvSpPr>
        <p:spPr>
          <a:xfrm>
            <a:off x="1742367" y="2692459"/>
            <a:ext cx="3217187" cy="2840066"/>
          </a:xfrm>
          <a:prstGeom prst="roundRect">
            <a:avLst>
              <a:gd fmla="val 3300" name="adj"/>
            </a:avLst>
          </a:prstGeom>
          <a:solidFill>
            <a:srgbClr val="BCD7F9"/>
          </a:solidFill>
          <a:ln cap="flat" cmpd="sng" w="25400">
            <a:solidFill>
              <a:srgbClr val="0070C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2273" name="Google Shape;2273;p67"/>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2274" name="Google Shape;2274;p67"/>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2275" name="Google Shape;2275;p67"/>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276" name="Google Shape;2276;p67"/>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277" name="Google Shape;2277;p67"/>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278" name="Google Shape;2278;p67"/>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2279" name="Google Shape;2279;p67"/>
          <p:cNvCxnSpPr>
            <a:endCxn id="2270"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2280" name="Google Shape;2280;p67"/>
          <p:cNvCxnSpPr>
            <a:endCxn id="2271"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2281" name="Google Shape;2281;p67"/>
          <p:cNvCxnSpPr>
            <a:stCxn id="2273" idx="2"/>
            <a:endCxn id="2274"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2282" name="Google Shape;2282;p67"/>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2283" name="Google Shape;2283;p67"/>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2284" name="Google Shape;2284;p67"/>
          <p:cNvCxnSpPr>
            <a:stCxn id="2268" idx="3"/>
            <a:endCxn id="2282"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2285" name="Google Shape;2285;p67"/>
          <p:cNvCxnSpPr>
            <a:stCxn id="2283" idx="1"/>
            <a:endCxn id="2282"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2286" name="Google Shape;2286;p67"/>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2287" name="Google Shape;2287;p67"/>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2288" name="Google Shape;2288;p67"/>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2289" name="Google Shape;2289;p67"/>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2290" name="Google Shape;2290;p67"/>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2291" name="Google Shape;2291;p67"/>
          <p:cNvCxnSpPr>
            <a:endCxn id="2274"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2292" name="Google Shape;2292;p67"/>
          <p:cNvCxnSpPr>
            <a:stCxn id="2293" idx="0"/>
            <a:endCxn id="2273"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2294" name="Google Shape;2294;p67"/>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2295" name="Google Shape;2295;p67"/>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2296" name="Google Shape;2296;p67"/>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2297" name="Google Shape;2297;p67"/>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2298" name="Google Shape;2298;p67"/>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2293" name="Google Shape;2293;p67"/>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2299" name="Google Shape;2299;p67"/>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2300" name="Google Shape;2300;p67"/>
          <p:cNvCxnSpPr>
            <a:stCxn id="2297" idx="1"/>
            <a:endCxn id="2299"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301" name="Google Shape;2301;p67"/>
          <p:cNvCxnSpPr>
            <a:stCxn id="2296" idx="1"/>
            <a:endCxn id="2299"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302" name="Google Shape;2302;p67"/>
          <p:cNvCxnSpPr>
            <a:stCxn id="2295" idx="1"/>
            <a:endCxn id="2299"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303" name="Google Shape;2303;p67"/>
          <p:cNvCxnSpPr>
            <a:stCxn id="2290" idx="1"/>
            <a:endCxn id="2299"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304" name="Google Shape;2304;p67"/>
          <p:cNvCxnSpPr>
            <a:stCxn id="2299" idx="2"/>
            <a:endCxn id="2297"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2305" name="Google Shape;2305;p67"/>
          <p:cNvCxnSpPr>
            <a:stCxn id="2299" idx="2"/>
            <a:endCxn id="2296"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2306" name="Google Shape;2306;p67"/>
          <p:cNvCxnSpPr>
            <a:stCxn id="2299" idx="2"/>
            <a:endCxn id="2295"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2307" name="Google Shape;2307;p67"/>
          <p:cNvCxnSpPr>
            <a:stCxn id="2299" idx="2"/>
            <a:endCxn id="2290"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308" name="Google Shape;2308;p67"/>
          <p:cNvCxnSpPr>
            <a:endCxn id="2288"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309" name="Google Shape;2309;p67"/>
          <p:cNvCxnSpPr>
            <a:stCxn id="2293"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310" name="Google Shape;2310;p67"/>
          <p:cNvCxnSpPr>
            <a:stCxn id="2293"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311" name="Google Shape;2311;p67"/>
          <p:cNvCxnSpPr>
            <a:stCxn id="2299"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312" name="Google Shape;2312;p67"/>
          <p:cNvCxnSpPr>
            <a:stCxn id="2294"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313" name="Google Shape;2313;p67"/>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314" name="Google Shape;2314;p67"/>
          <p:cNvCxnSpPr>
            <a:endCxn id="2293"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315" name="Google Shape;2315;p67"/>
          <p:cNvCxnSpPr>
            <a:stCxn id="2269"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316" name="Google Shape;2316;p67"/>
          <p:cNvCxnSpPr>
            <a:stCxn id="2269"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317" name="Google Shape;2317;p67"/>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318" name="Google Shape;2318;p67"/>
          <p:cNvCxnSpPr>
            <a:stCxn id="2269"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319" name="Google Shape;2319;p67"/>
          <p:cNvCxnSpPr>
            <a:stCxn id="2269"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320" name="Google Shape;2320;p67"/>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321" name="Google Shape;2321;p67"/>
          <p:cNvCxnSpPr>
            <a:stCxn id="2269" idx="3"/>
            <a:endCxn id="2288"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322" name="Google Shape;2322;p67"/>
          <p:cNvCxnSpPr>
            <a:stCxn id="2282"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323" name="Google Shape;2323;p67"/>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324" name="Google Shape;2324;p67"/>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325" name="Google Shape;2325;p67"/>
          <p:cNvCxnSpPr>
            <a:stCxn id="2299" idx="0"/>
            <a:endCxn id="2293"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grpSp>
        <p:nvGrpSpPr>
          <p:cNvPr id="2326" name="Google Shape;2326;p67"/>
          <p:cNvGrpSpPr/>
          <p:nvPr/>
        </p:nvGrpSpPr>
        <p:grpSpPr>
          <a:xfrm>
            <a:off x="940457" y="1559335"/>
            <a:ext cx="685800" cy="685800"/>
            <a:chOff x="8717280" y="2379218"/>
            <a:chExt cx="914400" cy="914400"/>
          </a:xfrm>
        </p:grpSpPr>
        <p:pic>
          <p:nvPicPr>
            <p:cNvPr descr="Satellite with solid fill" id="2327" name="Google Shape;2327;p67"/>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2328" name="Google Shape;2328;p67"/>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2</a:t>
              </a:r>
              <a:endParaRPr/>
            </a:p>
          </p:txBody>
        </p:sp>
      </p:grpSp>
      <p:sp>
        <p:nvSpPr>
          <p:cNvPr id="2329" name="Google Shape;2329;p67"/>
          <p:cNvSpPr/>
          <p:nvPr/>
        </p:nvSpPr>
        <p:spPr>
          <a:xfrm>
            <a:off x="7449599" y="3284855"/>
            <a:ext cx="1585932" cy="82131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2 concludes that it CAN perform the measurement in the request</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sp>
        <p:nvSpPr>
          <p:cNvPr id="2330" name="Google Shape;2330;p67"/>
          <p:cNvSpPr txBox="1"/>
          <p:nvPr/>
        </p:nvSpPr>
        <p:spPr>
          <a:xfrm>
            <a:off x="4998805" y="4288508"/>
            <a:ext cx="1110202"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-Agent State</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Requests: “Measure GP1 with Instrument B”</a:t>
            </a:r>
            <a:endParaRPr/>
          </a:p>
        </p:txBody>
      </p:sp>
      <p:pic>
        <p:nvPicPr>
          <p:cNvPr descr="Left Brain with solid fill" id="2331" name="Google Shape;2331;p67"/>
          <p:cNvPicPr preferRelativeResize="0"/>
          <p:nvPr/>
        </p:nvPicPr>
        <p:blipFill rotWithShape="1">
          <a:blip r:embed="rId4">
            <a:alphaModFix/>
          </a:blip>
          <a:srcRect b="0" l="0" r="0" t="0"/>
          <a:stretch/>
        </p:blipFill>
        <p:spPr>
          <a:xfrm>
            <a:off x="6755311" y="4224641"/>
            <a:ext cx="371740" cy="371740"/>
          </a:xfrm>
          <a:prstGeom prst="rect">
            <a:avLst/>
          </a:prstGeom>
          <a:noFill/>
          <a:ln>
            <a:noFill/>
          </a:ln>
        </p:spPr>
      </p:pic>
      <p:pic>
        <p:nvPicPr>
          <p:cNvPr descr="Speech with solid fill" id="2332" name="Google Shape;2332;p67"/>
          <p:cNvPicPr preferRelativeResize="0"/>
          <p:nvPr/>
        </p:nvPicPr>
        <p:blipFill rotWithShape="1">
          <a:blip r:embed="rId5">
            <a:alphaModFix/>
          </a:blip>
          <a:srcRect b="0" l="0" r="0" t="0"/>
          <a:stretch/>
        </p:blipFill>
        <p:spPr>
          <a:xfrm flipH="1" rot="10800000">
            <a:off x="6004788" y="4362221"/>
            <a:ext cx="1044688" cy="841397"/>
          </a:xfrm>
          <a:prstGeom prst="rect">
            <a:avLst/>
          </a:prstGeom>
          <a:noFill/>
          <a:ln>
            <a:noFill/>
          </a:ln>
        </p:spPr>
      </p:pic>
      <p:sp>
        <p:nvSpPr>
          <p:cNvPr id="2333" name="Google Shape;2333;p67"/>
          <p:cNvSpPr txBox="1"/>
          <p:nvPr/>
        </p:nvSpPr>
        <p:spPr>
          <a:xfrm>
            <a:off x="6147891" y="4609403"/>
            <a:ext cx="767033"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“I have instrument B, therefore I CAN perform this measurement request”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68"/>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2339" name="Google Shape;2339;p68"/>
          <p:cNvSpPr/>
          <p:nvPr/>
        </p:nvSpPr>
        <p:spPr>
          <a:xfrm>
            <a:off x="1273567" y="1689324"/>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2340" name="Google Shape;2340;p68"/>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2341" name="Google Shape;2341;p68"/>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2342" name="Google Shape;2342;p68"/>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2343" name="Google Shape;2343;p68"/>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344" name="Google Shape;2344;p68"/>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2345" name="Google Shape;2345;p68"/>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346" name="Google Shape;2346;p68"/>
          <p:cNvSpPr/>
          <p:nvPr/>
        </p:nvSpPr>
        <p:spPr>
          <a:xfrm>
            <a:off x="1742367" y="2692459"/>
            <a:ext cx="3217187" cy="2840066"/>
          </a:xfrm>
          <a:prstGeom prst="roundRect">
            <a:avLst>
              <a:gd fmla="val 3300" name="adj"/>
            </a:avLst>
          </a:prstGeom>
          <a:solidFill>
            <a:srgbClr val="BCD7F9"/>
          </a:solidFill>
          <a:ln cap="flat" cmpd="sng" w="25400">
            <a:solidFill>
              <a:srgbClr val="0070C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2347" name="Google Shape;2347;p68"/>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2348" name="Google Shape;2348;p68"/>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2349" name="Google Shape;2349;p68"/>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350" name="Google Shape;2350;p68"/>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351" name="Google Shape;2351;p68"/>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352" name="Google Shape;2352;p68"/>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2353" name="Google Shape;2353;p68"/>
          <p:cNvCxnSpPr>
            <a:endCxn id="2344"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2354" name="Google Shape;2354;p68"/>
          <p:cNvCxnSpPr>
            <a:endCxn id="2345"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2355" name="Google Shape;2355;p68"/>
          <p:cNvCxnSpPr>
            <a:stCxn id="2347" idx="2"/>
            <a:endCxn id="2348"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2356" name="Google Shape;2356;p68"/>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2357" name="Google Shape;2357;p68"/>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2358" name="Google Shape;2358;p68"/>
          <p:cNvCxnSpPr>
            <a:stCxn id="2342" idx="3"/>
            <a:endCxn id="2356"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2359" name="Google Shape;2359;p68"/>
          <p:cNvCxnSpPr>
            <a:stCxn id="2357" idx="1"/>
            <a:endCxn id="2356"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2360" name="Google Shape;2360;p68"/>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2361" name="Google Shape;2361;p68"/>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2362" name="Google Shape;2362;p68"/>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2363" name="Google Shape;2363;p68"/>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2364" name="Google Shape;2364;p68"/>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2365" name="Google Shape;2365;p68"/>
          <p:cNvCxnSpPr>
            <a:endCxn id="2348"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2366" name="Google Shape;2366;p68"/>
          <p:cNvCxnSpPr>
            <a:stCxn id="2367" idx="0"/>
            <a:endCxn id="2347"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2368" name="Google Shape;2368;p68"/>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2369" name="Google Shape;2369;p68"/>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2370" name="Google Shape;2370;p68"/>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2371" name="Google Shape;2371;p68"/>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2372" name="Google Shape;2372;p68"/>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2367" name="Google Shape;2367;p68"/>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2373" name="Google Shape;2373;p68"/>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2374" name="Google Shape;2374;p68"/>
          <p:cNvCxnSpPr>
            <a:stCxn id="2371" idx="1"/>
            <a:endCxn id="2373"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375" name="Google Shape;2375;p68"/>
          <p:cNvCxnSpPr>
            <a:stCxn id="2370" idx="1"/>
            <a:endCxn id="2373"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376" name="Google Shape;2376;p68"/>
          <p:cNvCxnSpPr>
            <a:stCxn id="2369" idx="1"/>
            <a:endCxn id="2373"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377" name="Google Shape;2377;p68"/>
          <p:cNvCxnSpPr>
            <a:stCxn id="2364" idx="1"/>
            <a:endCxn id="2373"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378" name="Google Shape;2378;p68"/>
          <p:cNvCxnSpPr>
            <a:stCxn id="2373" idx="2"/>
            <a:endCxn id="2371"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2379" name="Google Shape;2379;p68"/>
          <p:cNvCxnSpPr>
            <a:stCxn id="2373" idx="2"/>
            <a:endCxn id="2370"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2380" name="Google Shape;2380;p68"/>
          <p:cNvCxnSpPr>
            <a:stCxn id="2373" idx="2"/>
            <a:endCxn id="2369"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2381" name="Google Shape;2381;p68"/>
          <p:cNvCxnSpPr>
            <a:stCxn id="2373" idx="2"/>
            <a:endCxn id="2364"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382" name="Google Shape;2382;p68"/>
          <p:cNvCxnSpPr>
            <a:endCxn id="2362"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383" name="Google Shape;2383;p68"/>
          <p:cNvCxnSpPr>
            <a:stCxn id="2367"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384" name="Google Shape;2384;p68"/>
          <p:cNvCxnSpPr>
            <a:stCxn id="2367"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385" name="Google Shape;2385;p68"/>
          <p:cNvCxnSpPr>
            <a:stCxn id="2373"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386" name="Google Shape;2386;p68"/>
          <p:cNvCxnSpPr>
            <a:stCxn id="2368"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387" name="Google Shape;2387;p68"/>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388" name="Google Shape;2388;p68"/>
          <p:cNvCxnSpPr>
            <a:endCxn id="2367"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389" name="Google Shape;2389;p68"/>
          <p:cNvCxnSpPr>
            <a:stCxn id="2343"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390" name="Google Shape;2390;p68"/>
          <p:cNvCxnSpPr>
            <a:stCxn id="2343"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391" name="Google Shape;2391;p68"/>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392" name="Google Shape;2392;p68"/>
          <p:cNvCxnSpPr>
            <a:stCxn id="2343"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393" name="Google Shape;2393;p68"/>
          <p:cNvCxnSpPr>
            <a:stCxn id="2343"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394" name="Google Shape;2394;p68"/>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395" name="Google Shape;2395;p68"/>
          <p:cNvCxnSpPr>
            <a:stCxn id="2343" idx="3"/>
            <a:endCxn id="2362"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396" name="Google Shape;2396;p68"/>
          <p:cNvCxnSpPr>
            <a:stCxn id="2356"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397" name="Google Shape;2397;p68"/>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398" name="Google Shape;2398;p68"/>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399" name="Google Shape;2399;p68"/>
          <p:cNvCxnSpPr>
            <a:stCxn id="2373" idx="0"/>
            <a:endCxn id="2367"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grpSp>
        <p:nvGrpSpPr>
          <p:cNvPr id="2400" name="Google Shape;2400;p68"/>
          <p:cNvGrpSpPr/>
          <p:nvPr/>
        </p:nvGrpSpPr>
        <p:grpSpPr>
          <a:xfrm>
            <a:off x="940457" y="1559335"/>
            <a:ext cx="685800" cy="685800"/>
            <a:chOff x="8717280" y="2379218"/>
            <a:chExt cx="914400" cy="914400"/>
          </a:xfrm>
        </p:grpSpPr>
        <p:pic>
          <p:nvPicPr>
            <p:cNvPr descr="Satellite with solid fill" id="2401" name="Google Shape;2401;p68"/>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2402" name="Google Shape;2402;p68"/>
            <p:cNvSpPr/>
            <p:nvPr/>
          </p:nvSpPr>
          <p:spPr>
            <a:xfrm>
              <a:off x="9089136" y="2746756"/>
              <a:ext cx="170688" cy="179324"/>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2</a:t>
              </a:r>
              <a:endParaRPr/>
            </a:p>
          </p:txBody>
        </p:sp>
      </p:grpSp>
      <p:sp>
        <p:nvSpPr>
          <p:cNvPr id="2403" name="Google Shape;2403;p68"/>
          <p:cNvSpPr/>
          <p:nvPr/>
        </p:nvSpPr>
        <p:spPr>
          <a:xfrm>
            <a:off x="7449599" y="3284855"/>
            <a:ext cx="1585932" cy="936619"/>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2 schedules a measurement with instrument B at its next access to GP1 at T=4</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pic>
        <p:nvPicPr>
          <p:cNvPr descr="Left Brain with solid fill" id="2404" name="Google Shape;2404;p68"/>
          <p:cNvPicPr preferRelativeResize="0"/>
          <p:nvPr/>
        </p:nvPicPr>
        <p:blipFill rotWithShape="1">
          <a:blip r:embed="rId4">
            <a:alphaModFix/>
          </a:blip>
          <a:srcRect b="0" l="0" r="0" t="0"/>
          <a:stretch/>
        </p:blipFill>
        <p:spPr>
          <a:xfrm>
            <a:off x="6755311" y="4224641"/>
            <a:ext cx="371740" cy="371740"/>
          </a:xfrm>
          <a:prstGeom prst="rect">
            <a:avLst/>
          </a:prstGeom>
          <a:noFill/>
          <a:ln>
            <a:noFill/>
          </a:ln>
        </p:spPr>
      </p:pic>
      <p:pic>
        <p:nvPicPr>
          <p:cNvPr descr="Speech with solid fill" id="2405" name="Google Shape;2405;p68"/>
          <p:cNvPicPr preferRelativeResize="0"/>
          <p:nvPr/>
        </p:nvPicPr>
        <p:blipFill rotWithShape="1">
          <a:blip r:embed="rId5">
            <a:alphaModFix/>
          </a:blip>
          <a:srcRect b="0" l="0" r="0" t="0"/>
          <a:stretch/>
        </p:blipFill>
        <p:spPr>
          <a:xfrm flipH="1" rot="10800000">
            <a:off x="6004788" y="4362220"/>
            <a:ext cx="1044688" cy="748784"/>
          </a:xfrm>
          <a:prstGeom prst="rect">
            <a:avLst/>
          </a:prstGeom>
          <a:noFill/>
          <a:ln>
            <a:noFill/>
          </a:ln>
        </p:spPr>
      </p:pic>
      <p:sp>
        <p:nvSpPr>
          <p:cNvPr id="2406" name="Google Shape;2406;p68"/>
          <p:cNvSpPr txBox="1"/>
          <p:nvPr/>
        </p:nvSpPr>
        <p:spPr>
          <a:xfrm>
            <a:off x="6147891" y="4609403"/>
            <a:ext cx="767033"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“Scheduling measurement of GP1 with Instrument B at T=4”</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69"/>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2412" name="Google Shape;2412;p69"/>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2413" name="Google Shape;2413;p69"/>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2414" name="Google Shape;2414;p69"/>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2415" name="Google Shape;2415;p69"/>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2416" name="Google Shape;2416;p69"/>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417" name="Google Shape;2417;p69"/>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2418" name="Google Shape;2418;p69"/>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419" name="Google Shape;2419;p69"/>
          <p:cNvSpPr/>
          <p:nvPr/>
        </p:nvSpPr>
        <p:spPr>
          <a:xfrm>
            <a:off x="1742367" y="2692459"/>
            <a:ext cx="3217187" cy="2840066"/>
          </a:xfrm>
          <a:prstGeom prst="roundRect">
            <a:avLst>
              <a:gd fmla="val 3300" name="adj"/>
            </a:avLst>
          </a:prstGeom>
          <a:solidFill>
            <a:srgbClr val="BCD7F9"/>
          </a:solidFill>
          <a:ln cap="flat" cmpd="sng" w="25400">
            <a:solidFill>
              <a:srgbClr val="0070C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2420" name="Google Shape;2420;p69"/>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2421" name="Google Shape;2421;p69"/>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2422" name="Google Shape;2422;p69"/>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423" name="Google Shape;2423;p69"/>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424" name="Google Shape;2424;p69"/>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425" name="Google Shape;2425;p69"/>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2426" name="Google Shape;2426;p69"/>
          <p:cNvCxnSpPr>
            <a:endCxn id="2417"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2427" name="Google Shape;2427;p69"/>
          <p:cNvCxnSpPr>
            <a:endCxn id="2418"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2428" name="Google Shape;2428;p69"/>
          <p:cNvCxnSpPr>
            <a:stCxn id="2420" idx="2"/>
            <a:endCxn id="2421"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2429" name="Google Shape;2429;p69"/>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2430" name="Google Shape;2430;p69"/>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2431" name="Google Shape;2431;p69"/>
          <p:cNvCxnSpPr>
            <a:stCxn id="2415" idx="3"/>
            <a:endCxn id="2429"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2432" name="Google Shape;2432;p69"/>
          <p:cNvCxnSpPr>
            <a:stCxn id="2430" idx="1"/>
            <a:endCxn id="2429"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2433" name="Google Shape;2433;p69"/>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2434" name="Google Shape;2434;p69"/>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2435" name="Google Shape;2435;p69"/>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2436" name="Google Shape;2436;p69"/>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2437" name="Google Shape;2437;p69"/>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2438" name="Google Shape;2438;p69"/>
          <p:cNvCxnSpPr>
            <a:endCxn id="2421"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2439" name="Google Shape;2439;p69"/>
          <p:cNvCxnSpPr>
            <a:stCxn id="2440" idx="0"/>
            <a:endCxn id="2420"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2441" name="Google Shape;2441;p69"/>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2442" name="Google Shape;2442;p69"/>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2443" name="Google Shape;2443;p69"/>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2444" name="Google Shape;2444;p69"/>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2445" name="Google Shape;2445;p69"/>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2440" name="Google Shape;2440;p69"/>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2446" name="Google Shape;2446;p69"/>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2447" name="Google Shape;2447;p69"/>
          <p:cNvCxnSpPr>
            <a:stCxn id="2444" idx="1"/>
            <a:endCxn id="2446"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448" name="Google Shape;2448;p69"/>
          <p:cNvCxnSpPr>
            <a:stCxn id="2443" idx="1"/>
            <a:endCxn id="2446"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449" name="Google Shape;2449;p69"/>
          <p:cNvCxnSpPr>
            <a:stCxn id="2442" idx="1"/>
            <a:endCxn id="2446"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450" name="Google Shape;2450;p69"/>
          <p:cNvCxnSpPr>
            <a:stCxn id="2437" idx="1"/>
            <a:endCxn id="2446"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451" name="Google Shape;2451;p69"/>
          <p:cNvCxnSpPr>
            <a:stCxn id="2446" idx="2"/>
            <a:endCxn id="2444"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2452" name="Google Shape;2452;p69"/>
          <p:cNvCxnSpPr>
            <a:stCxn id="2446" idx="2"/>
            <a:endCxn id="2443"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2453" name="Google Shape;2453;p69"/>
          <p:cNvCxnSpPr>
            <a:stCxn id="2446" idx="2"/>
            <a:endCxn id="2442"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2454" name="Google Shape;2454;p69"/>
          <p:cNvCxnSpPr>
            <a:stCxn id="2446" idx="2"/>
            <a:endCxn id="2437"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455" name="Google Shape;2455;p69"/>
          <p:cNvCxnSpPr>
            <a:endCxn id="2435"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456" name="Google Shape;2456;p69"/>
          <p:cNvCxnSpPr>
            <a:stCxn id="2440"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457" name="Google Shape;2457;p69"/>
          <p:cNvCxnSpPr>
            <a:stCxn id="2440"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458" name="Google Shape;2458;p69"/>
          <p:cNvCxnSpPr>
            <a:stCxn id="2446"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459" name="Google Shape;2459;p69"/>
          <p:cNvCxnSpPr>
            <a:stCxn id="2441"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460" name="Google Shape;2460;p69"/>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461" name="Google Shape;2461;p69"/>
          <p:cNvCxnSpPr>
            <a:endCxn id="2440"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462" name="Google Shape;2462;p69"/>
          <p:cNvCxnSpPr>
            <a:stCxn id="2416"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463" name="Google Shape;2463;p69"/>
          <p:cNvCxnSpPr>
            <a:stCxn id="2416"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464" name="Google Shape;2464;p69"/>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465" name="Google Shape;2465;p69"/>
          <p:cNvCxnSpPr>
            <a:stCxn id="2416"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466" name="Google Shape;2466;p69"/>
          <p:cNvCxnSpPr>
            <a:stCxn id="2416"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467" name="Google Shape;2467;p69"/>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468" name="Google Shape;2468;p69"/>
          <p:cNvCxnSpPr>
            <a:stCxn id="2416" idx="3"/>
            <a:endCxn id="2435"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469" name="Google Shape;2469;p69"/>
          <p:cNvCxnSpPr>
            <a:stCxn id="2429"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470" name="Google Shape;2470;p69"/>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471" name="Google Shape;2471;p69"/>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472" name="Google Shape;2472;p69"/>
          <p:cNvCxnSpPr>
            <a:stCxn id="2446" idx="0"/>
            <a:endCxn id="2440"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pic>
        <p:nvPicPr>
          <p:cNvPr descr="Speech with solid fill" id="2473" name="Google Shape;2473;p69"/>
          <p:cNvPicPr preferRelativeResize="0"/>
          <p:nvPr/>
        </p:nvPicPr>
        <p:blipFill rotWithShape="1">
          <a:blip r:embed="rId3">
            <a:alphaModFix/>
          </a:blip>
          <a:srcRect b="0" l="0" r="0" t="0"/>
          <a:stretch/>
        </p:blipFill>
        <p:spPr>
          <a:xfrm flipH="1">
            <a:off x="3736922" y="2703786"/>
            <a:ext cx="1383190" cy="1248922"/>
          </a:xfrm>
          <a:prstGeom prst="rect">
            <a:avLst/>
          </a:prstGeom>
          <a:noFill/>
          <a:ln>
            <a:noFill/>
          </a:ln>
        </p:spPr>
      </p:pic>
      <p:sp>
        <p:nvSpPr>
          <p:cNvPr id="2474" name="Google Shape;2474;p69"/>
          <p:cNvSpPr txBox="1"/>
          <p:nvPr/>
        </p:nvSpPr>
        <p:spPr>
          <a:xfrm>
            <a:off x="5051230" y="3881118"/>
            <a:ext cx="8719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-Task: “Measure GP1 with Instrument B at T=B”</a:t>
            </a:r>
            <a:endParaRPr/>
          </a:p>
        </p:txBody>
      </p:sp>
      <p:sp>
        <p:nvSpPr>
          <p:cNvPr id="2475" name="Google Shape;2475;p69"/>
          <p:cNvSpPr txBox="1"/>
          <p:nvPr/>
        </p:nvSpPr>
        <p:spPr>
          <a:xfrm>
            <a:off x="3948764" y="2916460"/>
            <a:ext cx="967455" cy="657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”Itemized plan: </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-Wait for T=4</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-Turn on instrument B</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-Perform measurement</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-Send data to science module</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-Send data to Agent 1</a:t>
            </a:r>
            <a:endParaRPr/>
          </a:p>
        </p:txBody>
      </p:sp>
      <p:grpSp>
        <p:nvGrpSpPr>
          <p:cNvPr id="2476" name="Google Shape;2476;p69"/>
          <p:cNvGrpSpPr/>
          <p:nvPr/>
        </p:nvGrpSpPr>
        <p:grpSpPr>
          <a:xfrm>
            <a:off x="940457" y="1559335"/>
            <a:ext cx="685800" cy="685800"/>
            <a:chOff x="8717280" y="2379218"/>
            <a:chExt cx="914400" cy="914400"/>
          </a:xfrm>
        </p:grpSpPr>
        <p:pic>
          <p:nvPicPr>
            <p:cNvPr descr="Satellite with solid fill" id="2477" name="Google Shape;2477;p69"/>
            <p:cNvPicPr preferRelativeResize="0"/>
            <p:nvPr/>
          </p:nvPicPr>
          <p:blipFill rotWithShape="1">
            <a:blip r:embed="rId4">
              <a:alphaModFix/>
            </a:blip>
            <a:srcRect b="0" l="0" r="0" t="0"/>
            <a:stretch/>
          </p:blipFill>
          <p:spPr>
            <a:xfrm>
              <a:off x="8717280" y="2379218"/>
              <a:ext cx="914400" cy="914400"/>
            </a:xfrm>
            <a:prstGeom prst="rect">
              <a:avLst/>
            </a:prstGeom>
            <a:noFill/>
            <a:ln>
              <a:noFill/>
            </a:ln>
          </p:spPr>
        </p:pic>
        <p:sp>
          <p:nvSpPr>
            <p:cNvPr id="2478" name="Google Shape;2478;p69"/>
            <p:cNvSpPr/>
            <p:nvPr/>
          </p:nvSpPr>
          <p:spPr>
            <a:xfrm>
              <a:off x="9089136" y="2746756"/>
              <a:ext cx="170688" cy="179324"/>
            </a:xfrm>
            <a:prstGeom prst="ellipse">
              <a:avLst/>
            </a:prstGeom>
            <a:solidFill>
              <a:srgbClr val="0070C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2</a:t>
              </a:r>
              <a:endParaRPr/>
            </a:p>
          </p:txBody>
        </p:sp>
      </p:grpSp>
      <p:sp>
        <p:nvSpPr>
          <p:cNvPr id="2479" name="Google Shape;2479;p69"/>
          <p:cNvSpPr/>
          <p:nvPr/>
        </p:nvSpPr>
        <p:spPr>
          <a:xfrm>
            <a:off x="7449599" y="3284855"/>
            <a:ext cx="1585932" cy="596262"/>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2 performs measurement</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pic>
        <p:nvPicPr>
          <p:cNvPr descr="Speech with solid fill" id="2480" name="Google Shape;2480;p69"/>
          <p:cNvPicPr preferRelativeResize="0"/>
          <p:nvPr/>
        </p:nvPicPr>
        <p:blipFill rotWithShape="1">
          <a:blip r:embed="rId3">
            <a:alphaModFix/>
          </a:blip>
          <a:srcRect b="0" l="0" r="0" t="0"/>
          <a:stretch/>
        </p:blipFill>
        <p:spPr>
          <a:xfrm>
            <a:off x="6299013" y="3643557"/>
            <a:ext cx="897250" cy="735109"/>
          </a:xfrm>
          <a:prstGeom prst="rect">
            <a:avLst/>
          </a:prstGeom>
          <a:noFill/>
          <a:ln>
            <a:noFill/>
          </a:ln>
        </p:spPr>
      </p:pic>
      <p:sp>
        <p:nvSpPr>
          <p:cNvPr id="2481" name="Google Shape;2481;p69"/>
          <p:cNvSpPr txBox="1"/>
          <p:nvPr/>
        </p:nvSpPr>
        <p:spPr>
          <a:xfrm>
            <a:off x="6457394" y="3800869"/>
            <a:ext cx="554984"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“Planning complete, perform plan!”</a:t>
            </a:r>
            <a:endParaRPr/>
          </a:p>
        </p:txBody>
      </p:sp>
      <p:pic>
        <p:nvPicPr>
          <p:cNvPr descr="Left Brain with solid fill" id="2482" name="Google Shape;2482;p69"/>
          <p:cNvPicPr preferRelativeResize="0"/>
          <p:nvPr/>
        </p:nvPicPr>
        <p:blipFill rotWithShape="1">
          <a:blip r:embed="rId5">
            <a:alphaModFix/>
          </a:blip>
          <a:srcRect b="0" l="0" r="0" t="0"/>
          <a:stretch/>
        </p:blipFill>
        <p:spPr>
          <a:xfrm>
            <a:off x="6755311" y="4224641"/>
            <a:ext cx="371740" cy="3717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Team Members: Senior Personnel</a:t>
            </a:r>
            <a:endParaRPr/>
          </a:p>
        </p:txBody>
      </p:sp>
      <p:graphicFrame>
        <p:nvGraphicFramePr>
          <p:cNvPr id="133" name="Google Shape;133;p7"/>
          <p:cNvGraphicFramePr/>
          <p:nvPr/>
        </p:nvGraphicFramePr>
        <p:xfrm>
          <a:off x="335405" y="1711569"/>
          <a:ext cx="3000000" cy="3000000"/>
        </p:xfrm>
        <a:graphic>
          <a:graphicData uri="http://schemas.openxmlformats.org/drawingml/2006/table">
            <a:tbl>
              <a:tblPr bandRow="1" firstCol="1" firstRow="1">
                <a:noFill/>
                <a:tableStyleId>{4CA0FC64-4358-4350-9541-297941E05551}</a:tableStyleId>
              </a:tblPr>
              <a:tblGrid>
                <a:gridCol w="1298450"/>
                <a:gridCol w="1642100"/>
                <a:gridCol w="936375"/>
                <a:gridCol w="4407050"/>
              </a:tblGrid>
              <a:tr h="152400">
                <a:tc>
                  <a:txBody>
                    <a:bodyPr/>
                    <a:lstStyle/>
                    <a:p>
                      <a:pPr indent="0" lvl="0" marL="0" marR="0" rtl="0" algn="just">
                        <a:spcBef>
                          <a:spcPts val="0"/>
                        </a:spcBef>
                        <a:spcAft>
                          <a:spcPts val="0"/>
                        </a:spcAft>
                        <a:buNone/>
                      </a:pPr>
                      <a:r>
                        <a:rPr lang="en-US" sz="1200" u="none" cap="none" strike="noStrike"/>
                        <a:t>Team member</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Role</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Affiliation</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Responsibilities</a:t>
                      </a:r>
                      <a:endParaRPr sz="1200" u="none" cap="none" strike="noStrike">
                        <a:latin typeface="Times New Roman"/>
                        <a:ea typeface="Times New Roman"/>
                        <a:cs typeface="Times New Roman"/>
                        <a:sym typeface="Times New Roman"/>
                      </a:endParaRPr>
                    </a:p>
                  </a:txBody>
                  <a:tcPr marT="0" marB="0" marR="68575" marL="68575"/>
                </a:tc>
              </a:tr>
              <a:tr h="152400">
                <a:tc>
                  <a:txBody>
                    <a:bodyPr/>
                    <a:lstStyle/>
                    <a:p>
                      <a:pPr indent="0" lvl="0" marL="0" marR="0" rtl="0" algn="just">
                        <a:spcBef>
                          <a:spcPts val="0"/>
                        </a:spcBef>
                        <a:spcAft>
                          <a:spcPts val="0"/>
                        </a:spcAft>
                        <a:buNone/>
                      </a:pPr>
                      <a:r>
                        <a:rPr lang="en-US" sz="1200" u="none" cap="none" strike="noStrike"/>
                        <a:t>Daniel Selva </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PI</a:t>
                      </a:r>
                      <a:endParaRPr/>
                    </a:p>
                    <a:p>
                      <a:pPr indent="0" lvl="0" marL="0" marR="0" rtl="0" algn="just">
                        <a:spcBef>
                          <a:spcPts val="0"/>
                        </a:spcBef>
                        <a:spcAft>
                          <a:spcPts val="0"/>
                        </a:spcAft>
                        <a:buNone/>
                      </a:pPr>
                      <a:r>
                        <a:rPr lang="en-US" sz="1200" u="none" cap="none" strike="noStrike"/>
                        <a:t>Space Systems</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TAMU</a:t>
                      </a:r>
                      <a:endParaRPr sz="1200" u="none" cap="none" strike="noStrike">
                        <a:latin typeface="Times New Roman"/>
                        <a:ea typeface="Times New Roman"/>
                        <a:cs typeface="Times New Roman"/>
                        <a:sym typeface="Times New Roman"/>
                      </a:endParaRPr>
                    </a:p>
                  </a:txBody>
                  <a:tcPr marT="0" marB="0" marR="68575" marL="68575"/>
                </a:tc>
                <a:tc>
                  <a:txBody>
                    <a:bodyPr/>
                    <a:lstStyle/>
                    <a:p>
                      <a:pPr indent="-342900" lvl="0" marL="342900" marR="0" rtl="0" algn="just">
                        <a:spcBef>
                          <a:spcPts val="0"/>
                        </a:spcBef>
                        <a:spcAft>
                          <a:spcPts val="0"/>
                        </a:spcAft>
                        <a:buClr>
                          <a:schemeClr val="dk1"/>
                        </a:buClr>
                        <a:buSzPts val="1200"/>
                        <a:buFont typeface="Noto Sans Symbols"/>
                        <a:buChar char="∙"/>
                      </a:pPr>
                      <a:r>
                        <a:rPr lang="en-US" sz="1200" u="none" cap="none" strike="noStrike"/>
                        <a:t>Project management</a:t>
                      </a:r>
                      <a:endParaRPr/>
                    </a:p>
                    <a:p>
                      <a:pPr indent="-342900" lvl="0" marL="342900" marR="0" rtl="0" algn="just">
                        <a:spcBef>
                          <a:spcPts val="0"/>
                        </a:spcBef>
                        <a:spcAft>
                          <a:spcPts val="0"/>
                        </a:spcAft>
                        <a:buClr>
                          <a:schemeClr val="dk1"/>
                        </a:buClr>
                        <a:buSzPts val="1200"/>
                        <a:buFont typeface="Noto Sans Symbols"/>
                        <a:buChar char="∙"/>
                      </a:pPr>
                      <a:r>
                        <a:rPr lang="en-US" sz="1200" u="none" cap="none" strike="noStrike"/>
                        <a:t>Lead definition of 3D-CHESS architecture, use cases, and validation strategies</a:t>
                      </a:r>
                      <a:endParaRPr/>
                    </a:p>
                    <a:p>
                      <a:pPr indent="-342900" lvl="0" marL="342900" marR="0" rtl="0" algn="just">
                        <a:spcBef>
                          <a:spcPts val="0"/>
                        </a:spcBef>
                        <a:spcAft>
                          <a:spcPts val="0"/>
                        </a:spcAft>
                        <a:buClr>
                          <a:schemeClr val="dk1"/>
                        </a:buClr>
                        <a:buSzPts val="1200"/>
                        <a:buFont typeface="Noto Sans Symbols"/>
                        <a:buChar char="∙"/>
                      </a:pPr>
                      <a:r>
                        <a:rPr lang="en-US" sz="1200" u="none" cap="none" strike="noStrike"/>
                        <a:t>Coordinate overall scientific direction</a:t>
                      </a:r>
                      <a:endParaRPr sz="1200" u="none" cap="none" strike="noStrike">
                        <a:latin typeface="Times New Roman"/>
                        <a:ea typeface="Times New Roman"/>
                        <a:cs typeface="Times New Roman"/>
                        <a:sym typeface="Times New Roman"/>
                      </a:endParaRPr>
                    </a:p>
                  </a:txBody>
                  <a:tcPr marT="0" marB="0" marR="68575" marL="68575"/>
                </a:tc>
              </a:tr>
              <a:tr h="152400">
                <a:tc>
                  <a:txBody>
                    <a:bodyPr/>
                    <a:lstStyle/>
                    <a:p>
                      <a:pPr indent="0" lvl="0" marL="0" marR="0" rtl="0" algn="just">
                        <a:spcBef>
                          <a:spcPts val="0"/>
                        </a:spcBef>
                        <a:spcAft>
                          <a:spcPts val="0"/>
                        </a:spcAft>
                        <a:buNone/>
                      </a:pPr>
                      <a:r>
                        <a:rPr lang="en-US" sz="1200" u="none" cap="none" strike="noStrike"/>
                        <a:t>George Allen</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Co-I</a:t>
                      </a:r>
                      <a:endParaRPr/>
                    </a:p>
                    <a:p>
                      <a:pPr indent="0" lvl="0" marL="0" marR="0" rtl="0" algn="just">
                        <a:spcBef>
                          <a:spcPts val="0"/>
                        </a:spcBef>
                        <a:spcAft>
                          <a:spcPts val="0"/>
                        </a:spcAft>
                        <a:buNone/>
                      </a:pPr>
                      <a:r>
                        <a:rPr lang="en-US" sz="1200" u="none" cap="none" strike="noStrike"/>
                        <a:t>Earth Science</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Virginia Tech</a:t>
                      </a:r>
                      <a:endParaRPr sz="1200" u="none" cap="none" strike="noStrike">
                        <a:latin typeface="Times New Roman"/>
                        <a:ea typeface="Times New Roman"/>
                        <a:cs typeface="Times New Roman"/>
                        <a:sym typeface="Times New Roman"/>
                      </a:endParaRPr>
                    </a:p>
                  </a:txBody>
                  <a:tcPr marT="0" marB="0" marR="68575" marL="68575"/>
                </a:tc>
                <a:tc>
                  <a:txBody>
                    <a:bodyPr/>
                    <a:lstStyle/>
                    <a:p>
                      <a:pPr indent="-342900" lvl="0" marL="342900" marR="0" rtl="0" algn="just">
                        <a:spcBef>
                          <a:spcPts val="0"/>
                        </a:spcBef>
                        <a:spcAft>
                          <a:spcPts val="0"/>
                        </a:spcAft>
                        <a:buClr>
                          <a:schemeClr val="dk1"/>
                        </a:buClr>
                        <a:buSzPts val="1200"/>
                        <a:buFont typeface="Noto Sans Symbols"/>
                        <a:buChar char="∙"/>
                      </a:pPr>
                      <a:r>
                        <a:rPr lang="en-US" sz="1200" u="none" cap="none" strike="noStrike"/>
                        <a:t>Lead inland water system application</a:t>
                      </a:r>
                      <a:endParaRPr/>
                    </a:p>
                    <a:p>
                      <a:pPr indent="-342900" lvl="0" marL="342900" marR="0" rtl="0" algn="just">
                        <a:spcBef>
                          <a:spcPts val="0"/>
                        </a:spcBef>
                        <a:spcAft>
                          <a:spcPts val="0"/>
                        </a:spcAft>
                        <a:buClr>
                          <a:schemeClr val="dk1"/>
                        </a:buClr>
                        <a:buSzPts val="1200"/>
                        <a:buFont typeface="Noto Sans Symbols"/>
                        <a:buChar char="∙"/>
                      </a:pPr>
                      <a:r>
                        <a:rPr lang="en-US" sz="1200" u="none" cap="none" strike="noStrike"/>
                        <a:t>Lead development of science value models  (ice jams and non-perennial river drying and wetting processes)</a:t>
                      </a:r>
                      <a:endParaRPr sz="1200" u="none" cap="none" strike="noStrike">
                        <a:latin typeface="Times New Roman"/>
                        <a:ea typeface="Times New Roman"/>
                        <a:cs typeface="Times New Roman"/>
                        <a:sym typeface="Times New Roman"/>
                      </a:endParaRPr>
                    </a:p>
                  </a:txBody>
                  <a:tcPr marT="0" marB="0" marR="68575" marL="68575"/>
                </a:tc>
              </a:tr>
              <a:tr h="152400">
                <a:tc>
                  <a:txBody>
                    <a:bodyPr/>
                    <a:lstStyle/>
                    <a:p>
                      <a:pPr indent="0" lvl="0" marL="0" marR="0" rtl="0" algn="just">
                        <a:spcBef>
                          <a:spcPts val="0"/>
                        </a:spcBef>
                        <a:spcAft>
                          <a:spcPts val="0"/>
                        </a:spcAft>
                        <a:buNone/>
                      </a:pPr>
                      <a:r>
                        <a:rPr lang="en-US" sz="1200" u="none" cap="none" strike="noStrike"/>
                        <a:t>Huilin Gao</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Co-I</a:t>
                      </a:r>
                      <a:endParaRPr/>
                    </a:p>
                    <a:p>
                      <a:pPr indent="0" lvl="0" marL="0" marR="0" rtl="0" algn="just">
                        <a:spcBef>
                          <a:spcPts val="0"/>
                        </a:spcBef>
                        <a:spcAft>
                          <a:spcPts val="0"/>
                        </a:spcAft>
                        <a:buNone/>
                      </a:pPr>
                      <a:r>
                        <a:rPr lang="en-US" sz="1200" u="none" cap="none" strike="noStrike"/>
                        <a:t>Earth Science</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TAMU</a:t>
                      </a:r>
                      <a:endParaRPr sz="1200" u="none" cap="none" strike="noStrike">
                        <a:latin typeface="Times New Roman"/>
                        <a:ea typeface="Times New Roman"/>
                        <a:cs typeface="Times New Roman"/>
                        <a:sym typeface="Times New Roman"/>
                      </a:endParaRPr>
                    </a:p>
                  </a:txBody>
                  <a:tcPr marT="0" marB="0" marR="68575" marL="68575"/>
                </a:tc>
                <a:tc>
                  <a:txBody>
                    <a:bodyPr/>
                    <a:lstStyle/>
                    <a:p>
                      <a:pPr indent="-342900" lvl="0" marL="342900" marR="0" rtl="0" algn="just">
                        <a:spcBef>
                          <a:spcPts val="0"/>
                        </a:spcBef>
                        <a:spcAft>
                          <a:spcPts val="0"/>
                        </a:spcAft>
                        <a:buClr>
                          <a:schemeClr val="dk1"/>
                        </a:buClr>
                        <a:buSzPts val="1200"/>
                        <a:buFont typeface="Noto Sans Symbols"/>
                        <a:buChar char="∙"/>
                      </a:pPr>
                      <a:r>
                        <a:rPr lang="en-US" sz="1200" u="none" cap="none" strike="noStrike"/>
                        <a:t>Define 3D-CHESS relevance scenario mission </a:t>
                      </a:r>
                      <a:endParaRPr/>
                    </a:p>
                    <a:p>
                      <a:pPr indent="-342900" lvl="0" marL="342900" marR="0" rtl="0" algn="just">
                        <a:spcBef>
                          <a:spcPts val="0"/>
                        </a:spcBef>
                        <a:spcAft>
                          <a:spcPts val="0"/>
                        </a:spcAft>
                        <a:buClr>
                          <a:schemeClr val="dk1"/>
                        </a:buClr>
                        <a:buSzPts val="1200"/>
                        <a:buFont typeface="Noto Sans Symbols"/>
                        <a:buChar char="∙"/>
                      </a:pPr>
                      <a:r>
                        <a:rPr lang="en-US" sz="1200" u="none" cap="none" strike="noStrike"/>
                        <a:t>Lead development of science value models (reservoir storage and lake algal blooms) </a:t>
                      </a:r>
                      <a:endParaRPr sz="1200" u="none" cap="none" strike="noStrike">
                        <a:latin typeface="Times New Roman"/>
                        <a:ea typeface="Times New Roman"/>
                        <a:cs typeface="Times New Roman"/>
                        <a:sym typeface="Times New Roman"/>
                      </a:endParaRPr>
                    </a:p>
                  </a:txBody>
                  <a:tcPr marT="0" marB="0" marR="68575" marL="68575"/>
                </a:tc>
              </a:tr>
              <a:tr h="152400">
                <a:tc>
                  <a:txBody>
                    <a:bodyPr/>
                    <a:lstStyle/>
                    <a:p>
                      <a:pPr indent="0" lvl="0" marL="0" marR="0" rtl="0" algn="just">
                        <a:spcBef>
                          <a:spcPts val="0"/>
                        </a:spcBef>
                        <a:spcAft>
                          <a:spcPts val="0"/>
                        </a:spcAft>
                        <a:buNone/>
                      </a:pPr>
                      <a:r>
                        <a:rPr lang="en-US" sz="1200" u="none" cap="none" strike="noStrike"/>
                        <a:t>Cedric David</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Co-I</a:t>
                      </a:r>
                      <a:endParaRPr/>
                    </a:p>
                    <a:p>
                      <a:pPr indent="0" lvl="0" marL="0" marR="0" rtl="0" algn="just">
                        <a:spcBef>
                          <a:spcPts val="0"/>
                        </a:spcBef>
                        <a:spcAft>
                          <a:spcPts val="0"/>
                        </a:spcAft>
                        <a:buNone/>
                      </a:pPr>
                      <a:r>
                        <a:rPr lang="en-US" sz="1200" u="none" cap="none" strike="noStrike"/>
                        <a:t>Earth Science</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JPL</a:t>
                      </a:r>
                      <a:endParaRPr sz="1200" u="none" cap="none" strike="noStrike">
                        <a:latin typeface="Times New Roman"/>
                        <a:ea typeface="Times New Roman"/>
                        <a:cs typeface="Times New Roman"/>
                        <a:sym typeface="Times New Roman"/>
                      </a:endParaRPr>
                    </a:p>
                  </a:txBody>
                  <a:tcPr marT="0" marB="0" marR="68575" marL="68575"/>
                </a:tc>
                <a:tc>
                  <a:txBody>
                    <a:bodyPr/>
                    <a:lstStyle/>
                    <a:p>
                      <a:pPr indent="-342900" lvl="0" marL="342900" marR="0" rtl="0" algn="just">
                        <a:spcBef>
                          <a:spcPts val="0"/>
                        </a:spcBef>
                        <a:spcAft>
                          <a:spcPts val="0"/>
                        </a:spcAft>
                        <a:buClr>
                          <a:schemeClr val="dk1"/>
                        </a:buClr>
                        <a:buSzPts val="1200"/>
                        <a:buFont typeface="Noto Sans Symbols"/>
                        <a:buChar char="∙"/>
                      </a:pPr>
                      <a:r>
                        <a:rPr lang="en-US" sz="1200" u="none" cap="none" strike="noStrike"/>
                        <a:t>Coordinate use of RAPID model in 3D-CHESS</a:t>
                      </a:r>
                      <a:endParaRPr/>
                    </a:p>
                    <a:p>
                      <a:pPr indent="-342900" lvl="0" marL="342900" marR="0" rtl="0" algn="just">
                        <a:spcBef>
                          <a:spcPts val="0"/>
                        </a:spcBef>
                        <a:spcAft>
                          <a:spcPts val="0"/>
                        </a:spcAft>
                        <a:buClr>
                          <a:schemeClr val="dk1"/>
                        </a:buClr>
                        <a:buSzPts val="1200"/>
                        <a:buFont typeface="Noto Sans Symbols"/>
                        <a:buChar char="∙"/>
                      </a:pPr>
                      <a:r>
                        <a:rPr lang="en-US" sz="1200" u="none" cap="none" strike="noStrike"/>
                        <a:t>Guide 3D-CHESS science application scenario</a:t>
                      </a:r>
                      <a:endParaRPr sz="1200" u="none" cap="none" strike="noStrike">
                        <a:latin typeface="Times New Roman"/>
                        <a:ea typeface="Times New Roman"/>
                        <a:cs typeface="Times New Roman"/>
                        <a:sym typeface="Times New Roman"/>
                      </a:endParaRPr>
                    </a:p>
                  </a:txBody>
                  <a:tcPr marT="0" marB="0" marR="68575" marL="68575"/>
                </a:tc>
              </a:tr>
              <a:tr h="152400">
                <a:tc>
                  <a:txBody>
                    <a:bodyPr/>
                    <a:lstStyle/>
                    <a:p>
                      <a:pPr indent="0" lvl="0" marL="0" marR="0" rtl="0" algn="just">
                        <a:spcBef>
                          <a:spcPts val="0"/>
                        </a:spcBef>
                        <a:spcAft>
                          <a:spcPts val="0"/>
                        </a:spcAft>
                        <a:buNone/>
                      </a:pPr>
                      <a:r>
                        <a:rPr lang="en-US" sz="1200" u="none" cap="none" strike="noStrike"/>
                        <a:t>Ankur Mehta</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Co-I</a:t>
                      </a:r>
                      <a:endParaRPr/>
                    </a:p>
                    <a:p>
                      <a:pPr indent="0" lvl="0" marL="0" marR="0" rtl="0" algn="just">
                        <a:spcBef>
                          <a:spcPts val="0"/>
                        </a:spcBef>
                        <a:spcAft>
                          <a:spcPts val="0"/>
                        </a:spcAft>
                        <a:buNone/>
                      </a:pPr>
                      <a:r>
                        <a:rPr lang="en-US" sz="1200" u="none" cap="none" strike="noStrike"/>
                        <a:t>Electrical Engineering</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UCLA</a:t>
                      </a:r>
                      <a:endParaRPr sz="1200" u="none" cap="none" strike="noStrike">
                        <a:latin typeface="Times New Roman"/>
                        <a:ea typeface="Times New Roman"/>
                        <a:cs typeface="Times New Roman"/>
                        <a:sym typeface="Times New Roman"/>
                      </a:endParaRPr>
                    </a:p>
                  </a:txBody>
                  <a:tcPr marT="0" marB="0" marR="68575" marL="68575"/>
                </a:tc>
                <a:tc>
                  <a:txBody>
                    <a:bodyPr/>
                    <a:lstStyle/>
                    <a:p>
                      <a:pPr indent="-342900" lvl="0" marL="342900" marR="0" rtl="0" algn="just">
                        <a:spcBef>
                          <a:spcPts val="0"/>
                        </a:spcBef>
                        <a:spcAft>
                          <a:spcPts val="0"/>
                        </a:spcAft>
                        <a:buClr>
                          <a:schemeClr val="dk1"/>
                        </a:buClr>
                        <a:buSzPts val="1200"/>
                        <a:buFont typeface="Noto Sans Symbols"/>
                        <a:buChar char="∙"/>
                      </a:pPr>
                      <a:r>
                        <a:rPr lang="en-US" sz="1200" u="none" cap="none" strike="noStrike"/>
                        <a:t>Lead development of decentralized estimation and multi-agent coordination aspects</a:t>
                      </a:r>
                      <a:endParaRPr sz="1200" u="none" cap="none" strike="noStrike">
                        <a:latin typeface="Times New Roman"/>
                        <a:ea typeface="Times New Roman"/>
                        <a:cs typeface="Times New Roman"/>
                        <a:sym typeface="Times New Roman"/>
                      </a:endParaRPr>
                    </a:p>
                  </a:txBody>
                  <a:tcPr marT="0" marB="0" marR="68575" marL="68575"/>
                </a:tc>
              </a:tr>
              <a:tr h="152400">
                <a:tc>
                  <a:txBody>
                    <a:bodyPr/>
                    <a:lstStyle/>
                    <a:p>
                      <a:pPr indent="0" lvl="0" marL="0" marR="0" rtl="0" algn="just">
                        <a:spcBef>
                          <a:spcPts val="0"/>
                        </a:spcBef>
                        <a:spcAft>
                          <a:spcPts val="0"/>
                        </a:spcAft>
                        <a:buNone/>
                      </a:pPr>
                      <a:r>
                        <a:rPr lang="en-US" sz="1200" u="none" cap="none" strike="noStrike"/>
                        <a:t>Yizhou Sun</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Co-I</a:t>
                      </a:r>
                      <a:endParaRPr/>
                    </a:p>
                    <a:p>
                      <a:pPr indent="0" lvl="0" marL="0" marR="0" rtl="0" algn="just">
                        <a:spcBef>
                          <a:spcPts val="0"/>
                        </a:spcBef>
                        <a:spcAft>
                          <a:spcPts val="0"/>
                        </a:spcAft>
                        <a:buNone/>
                      </a:pPr>
                      <a:r>
                        <a:rPr lang="en-US" sz="1200" u="none" cap="none" strike="noStrike"/>
                        <a:t>Computer Science</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UCLA</a:t>
                      </a:r>
                      <a:endParaRPr sz="1200" u="none" cap="none" strike="noStrike">
                        <a:latin typeface="Times New Roman"/>
                        <a:ea typeface="Times New Roman"/>
                        <a:cs typeface="Times New Roman"/>
                        <a:sym typeface="Times New Roman"/>
                      </a:endParaRPr>
                    </a:p>
                  </a:txBody>
                  <a:tcPr marT="0" marB="0" marR="68575" marL="68575"/>
                </a:tc>
                <a:tc>
                  <a:txBody>
                    <a:bodyPr/>
                    <a:lstStyle/>
                    <a:p>
                      <a:pPr indent="-342900" lvl="0" marL="342900" marR="0" rtl="0" algn="just">
                        <a:spcBef>
                          <a:spcPts val="0"/>
                        </a:spcBef>
                        <a:spcAft>
                          <a:spcPts val="0"/>
                        </a:spcAft>
                        <a:buClr>
                          <a:schemeClr val="dk1"/>
                        </a:buClr>
                        <a:buSzPts val="1200"/>
                        <a:buFont typeface="Noto Sans Symbols"/>
                        <a:buChar char="∙"/>
                      </a:pPr>
                      <a:r>
                        <a:rPr lang="en-US" sz="1200" u="none" cap="none" strike="noStrike"/>
                        <a:t>Lead development of the knowledge graph, knowledge extraction, and knowledge graph reasoning algorithms</a:t>
                      </a:r>
                      <a:endParaRPr sz="1200" u="none" cap="none" strike="noStrike">
                        <a:latin typeface="Times New Roman"/>
                        <a:ea typeface="Times New Roman"/>
                        <a:cs typeface="Times New Roman"/>
                        <a:sym typeface="Times New Roman"/>
                      </a:endParaRPr>
                    </a:p>
                  </a:txBody>
                  <a:tcPr marT="0" marB="0" marR="68575" marL="68575"/>
                </a:tc>
              </a:tr>
              <a:tr h="152400">
                <a:tc>
                  <a:txBody>
                    <a:bodyPr/>
                    <a:lstStyle/>
                    <a:p>
                      <a:pPr indent="0" lvl="0" marL="0" marR="0" rtl="0" algn="just">
                        <a:spcBef>
                          <a:spcPts val="0"/>
                        </a:spcBef>
                        <a:spcAft>
                          <a:spcPts val="0"/>
                        </a:spcAft>
                        <a:buNone/>
                      </a:pPr>
                      <a:r>
                        <a:rPr lang="en-US" sz="1200" u="none" cap="none" strike="noStrike"/>
                        <a:t>Vinay Ravindra</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Co-I</a:t>
                      </a:r>
                      <a:endParaRPr/>
                    </a:p>
                    <a:p>
                      <a:pPr indent="0" lvl="0" marL="0" marR="0" rtl="0" algn="just">
                        <a:spcBef>
                          <a:spcPts val="0"/>
                        </a:spcBef>
                        <a:spcAft>
                          <a:spcPts val="0"/>
                        </a:spcAft>
                        <a:buNone/>
                      </a:pPr>
                      <a:r>
                        <a:rPr lang="en-US" sz="1200" u="none" cap="none" strike="noStrike"/>
                        <a:t>Space Systems</a:t>
                      </a:r>
                      <a:endParaRPr sz="12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spcBef>
                          <a:spcPts val="0"/>
                        </a:spcBef>
                        <a:spcAft>
                          <a:spcPts val="0"/>
                        </a:spcAft>
                        <a:buNone/>
                      </a:pPr>
                      <a:r>
                        <a:rPr lang="en-US" sz="1200" u="none" cap="none" strike="noStrike"/>
                        <a:t>NASA ARC</a:t>
                      </a:r>
                      <a:endParaRPr sz="1200" u="none" cap="none" strike="noStrike">
                        <a:latin typeface="Times New Roman"/>
                        <a:ea typeface="Times New Roman"/>
                        <a:cs typeface="Times New Roman"/>
                        <a:sym typeface="Times New Roman"/>
                      </a:endParaRPr>
                    </a:p>
                  </a:txBody>
                  <a:tcPr marT="0" marB="0" marR="68575" marL="68575"/>
                </a:tc>
                <a:tc>
                  <a:txBody>
                    <a:bodyPr/>
                    <a:lstStyle/>
                    <a:p>
                      <a:pPr indent="-342900" lvl="0" marL="342900" marR="0" rtl="0" algn="just">
                        <a:spcBef>
                          <a:spcPts val="0"/>
                        </a:spcBef>
                        <a:spcAft>
                          <a:spcPts val="0"/>
                        </a:spcAft>
                        <a:buClr>
                          <a:schemeClr val="dk1"/>
                        </a:buClr>
                        <a:buSzPts val="1200"/>
                        <a:buFont typeface="Noto Sans Symbols"/>
                        <a:buChar char="∙"/>
                      </a:pPr>
                      <a:r>
                        <a:rPr lang="en-US" sz="1200" u="none" cap="none" strike="noStrike"/>
                        <a:t>Develop interfaces between 3D-CHESS and EO-Sim</a:t>
                      </a:r>
                      <a:endParaRPr/>
                    </a:p>
                    <a:p>
                      <a:pPr indent="-342900" lvl="0" marL="342900" marR="0" rtl="0" algn="just">
                        <a:spcBef>
                          <a:spcPts val="0"/>
                        </a:spcBef>
                        <a:spcAft>
                          <a:spcPts val="0"/>
                        </a:spcAft>
                        <a:buClr>
                          <a:schemeClr val="dk1"/>
                        </a:buClr>
                        <a:buSzPts val="1200"/>
                        <a:buFont typeface="Noto Sans Symbols"/>
                        <a:buChar char="∙"/>
                      </a:pPr>
                      <a:r>
                        <a:rPr lang="en-US" sz="1200" u="none" cap="none" strike="noStrike"/>
                        <a:t>Provide input into overall architecture and application to relevance scenario</a:t>
                      </a:r>
                      <a:endParaRPr sz="1200" u="none" cap="none" strike="noStrike">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70"/>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2488" name="Google Shape;2488;p70"/>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2489" name="Google Shape;2489;p70"/>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2490" name="Google Shape;2490;p70"/>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2491" name="Google Shape;2491;p70"/>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2492" name="Google Shape;2492;p70"/>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493" name="Google Shape;2493;p70"/>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2494" name="Google Shape;2494;p70"/>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495" name="Google Shape;2495;p70"/>
          <p:cNvSpPr/>
          <p:nvPr/>
        </p:nvSpPr>
        <p:spPr>
          <a:xfrm>
            <a:off x="1742367" y="2692459"/>
            <a:ext cx="3217187" cy="2840066"/>
          </a:xfrm>
          <a:prstGeom prst="roundRect">
            <a:avLst>
              <a:gd fmla="val 3300" name="adj"/>
            </a:avLst>
          </a:prstGeom>
          <a:solidFill>
            <a:srgbClr val="BCD7F9"/>
          </a:solidFill>
          <a:ln cap="flat" cmpd="sng" w="25400">
            <a:solidFill>
              <a:srgbClr val="0070C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2496" name="Google Shape;2496;p70"/>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2497" name="Google Shape;2497;p70"/>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2498" name="Google Shape;2498;p70"/>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499" name="Google Shape;2499;p70"/>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500" name="Google Shape;2500;p70"/>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501" name="Google Shape;2501;p70"/>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2502" name="Google Shape;2502;p70"/>
          <p:cNvCxnSpPr>
            <a:endCxn id="2493"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2503" name="Google Shape;2503;p70"/>
          <p:cNvCxnSpPr>
            <a:endCxn id="2494"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2504" name="Google Shape;2504;p70"/>
          <p:cNvCxnSpPr>
            <a:stCxn id="2496" idx="2"/>
            <a:endCxn id="2497"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2505" name="Google Shape;2505;p70"/>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2506" name="Google Shape;2506;p70"/>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2507" name="Google Shape;2507;p70"/>
          <p:cNvCxnSpPr>
            <a:stCxn id="2491" idx="3"/>
            <a:endCxn id="2505"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2508" name="Google Shape;2508;p70"/>
          <p:cNvCxnSpPr>
            <a:stCxn id="2506" idx="1"/>
            <a:endCxn id="2505"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2509" name="Google Shape;2509;p70"/>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2510" name="Google Shape;2510;p70"/>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2511" name="Google Shape;2511;p70"/>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2512" name="Google Shape;2512;p70"/>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2513" name="Google Shape;2513;p70"/>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2514" name="Google Shape;2514;p70"/>
          <p:cNvCxnSpPr>
            <a:endCxn id="2497"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2515" name="Google Shape;2515;p70"/>
          <p:cNvCxnSpPr>
            <a:stCxn id="2516" idx="0"/>
            <a:endCxn id="2496"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2517" name="Google Shape;2517;p70"/>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2518" name="Google Shape;2518;p70"/>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2519" name="Google Shape;2519;p70"/>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2520" name="Google Shape;2520;p70"/>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2521" name="Google Shape;2521;p70"/>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2516" name="Google Shape;2516;p70"/>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2522" name="Google Shape;2522;p70"/>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2523" name="Google Shape;2523;p70"/>
          <p:cNvCxnSpPr>
            <a:stCxn id="2520" idx="1"/>
            <a:endCxn id="2522"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524" name="Google Shape;2524;p70"/>
          <p:cNvCxnSpPr>
            <a:stCxn id="2519" idx="1"/>
            <a:endCxn id="2522"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525" name="Google Shape;2525;p70"/>
          <p:cNvCxnSpPr>
            <a:stCxn id="2518" idx="1"/>
            <a:endCxn id="2522"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526" name="Google Shape;2526;p70"/>
          <p:cNvCxnSpPr>
            <a:stCxn id="2513" idx="1"/>
            <a:endCxn id="2522"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527" name="Google Shape;2527;p70"/>
          <p:cNvCxnSpPr>
            <a:stCxn id="2522" idx="2"/>
            <a:endCxn id="2520"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2528" name="Google Shape;2528;p70"/>
          <p:cNvCxnSpPr>
            <a:stCxn id="2522" idx="2"/>
            <a:endCxn id="2519"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2529" name="Google Shape;2529;p70"/>
          <p:cNvCxnSpPr>
            <a:stCxn id="2522" idx="2"/>
            <a:endCxn id="2518"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2530" name="Google Shape;2530;p70"/>
          <p:cNvCxnSpPr>
            <a:stCxn id="2522" idx="2"/>
            <a:endCxn id="2513"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531" name="Google Shape;2531;p70"/>
          <p:cNvCxnSpPr>
            <a:endCxn id="2511"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532" name="Google Shape;2532;p70"/>
          <p:cNvCxnSpPr>
            <a:stCxn id="2516"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533" name="Google Shape;2533;p70"/>
          <p:cNvCxnSpPr>
            <a:stCxn id="2516"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534" name="Google Shape;2534;p70"/>
          <p:cNvCxnSpPr>
            <a:stCxn id="2522"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535" name="Google Shape;2535;p70"/>
          <p:cNvCxnSpPr>
            <a:stCxn id="2517"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536" name="Google Shape;2536;p70"/>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537" name="Google Shape;2537;p70"/>
          <p:cNvCxnSpPr>
            <a:endCxn id="2516"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538" name="Google Shape;2538;p70"/>
          <p:cNvCxnSpPr>
            <a:stCxn id="2492"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539" name="Google Shape;2539;p70"/>
          <p:cNvCxnSpPr>
            <a:stCxn id="2492"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540" name="Google Shape;2540;p70"/>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541" name="Google Shape;2541;p70"/>
          <p:cNvCxnSpPr>
            <a:stCxn id="2492"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542" name="Google Shape;2542;p70"/>
          <p:cNvCxnSpPr>
            <a:stCxn id="2492"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543" name="Google Shape;2543;p70"/>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544" name="Google Shape;2544;p70"/>
          <p:cNvCxnSpPr>
            <a:stCxn id="2492" idx="3"/>
            <a:endCxn id="2511"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545" name="Google Shape;2545;p70"/>
          <p:cNvCxnSpPr>
            <a:stCxn id="2505"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546" name="Google Shape;2546;p70"/>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547" name="Google Shape;2547;p70"/>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548" name="Google Shape;2548;p70"/>
          <p:cNvCxnSpPr>
            <a:stCxn id="2522" idx="0"/>
            <a:endCxn id="2516"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pic>
        <p:nvPicPr>
          <p:cNvPr descr="Speech with solid fill" id="2549" name="Google Shape;2549;p70"/>
          <p:cNvPicPr preferRelativeResize="0"/>
          <p:nvPr/>
        </p:nvPicPr>
        <p:blipFill rotWithShape="1">
          <a:blip r:embed="rId3">
            <a:alphaModFix/>
          </a:blip>
          <a:srcRect b="0" l="0" r="0" t="0"/>
          <a:stretch/>
        </p:blipFill>
        <p:spPr>
          <a:xfrm flipH="1">
            <a:off x="3736920" y="3263976"/>
            <a:ext cx="837841" cy="601180"/>
          </a:xfrm>
          <a:prstGeom prst="rect">
            <a:avLst/>
          </a:prstGeom>
          <a:noFill/>
          <a:ln>
            <a:noFill/>
          </a:ln>
        </p:spPr>
      </p:pic>
      <p:sp>
        <p:nvSpPr>
          <p:cNvPr id="2550" name="Google Shape;2550;p70"/>
          <p:cNvSpPr txBox="1"/>
          <p:nvPr/>
        </p:nvSpPr>
        <p:spPr>
          <a:xfrm>
            <a:off x="3825419" y="3429408"/>
            <a:ext cx="716721"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75">
                <a:solidFill>
                  <a:srgbClr val="595959"/>
                </a:solidFill>
                <a:latin typeface="Arial"/>
                <a:ea typeface="Arial"/>
                <a:cs typeface="Arial"/>
                <a:sym typeface="Arial"/>
              </a:rPr>
              <a:t>“T is now T=4!”</a:t>
            </a:r>
            <a:endParaRPr/>
          </a:p>
        </p:txBody>
      </p:sp>
      <p:sp>
        <p:nvSpPr>
          <p:cNvPr id="2551" name="Google Shape;2551;p70"/>
          <p:cNvSpPr txBox="1"/>
          <p:nvPr/>
        </p:nvSpPr>
        <p:spPr>
          <a:xfrm>
            <a:off x="2938071" y="3857207"/>
            <a:ext cx="56763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-”Turn on Instrument B”</a:t>
            </a:r>
            <a:endParaRPr/>
          </a:p>
          <a:p>
            <a:pPr indent="0" lvl="0" marL="0" marR="0" rtl="0" algn="l">
              <a:spcBef>
                <a:spcPts val="0"/>
              </a:spcBef>
              <a:spcAft>
                <a:spcPts val="0"/>
              </a:spcAft>
              <a:buNone/>
            </a:pPr>
            <a:r>
              <a:t/>
            </a:r>
            <a:endParaRPr i="1" sz="525">
              <a:solidFill>
                <a:srgbClr val="595959"/>
              </a:solidFill>
              <a:latin typeface="Arial"/>
              <a:ea typeface="Arial"/>
              <a:cs typeface="Arial"/>
              <a:sym typeface="Arial"/>
            </a:endParaRPr>
          </a:p>
        </p:txBody>
      </p:sp>
      <p:pic>
        <p:nvPicPr>
          <p:cNvPr descr="Speech with solid fill" id="2552" name="Google Shape;2552;p70"/>
          <p:cNvPicPr preferRelativeResize="0"/>
          <p:nvPr/>
        </p:nvPicPr>
        <p:blipFill rotWithShape="1">
          <a:blip r:embed="rId3">
            <a:alphaModFix/>
          </a:blip>
          <a:srcRect b="0" l="0" r="0" t="0"/>
          <a:stretch/>
        </p:blipFill>
        <p:spPr>
          <a:xfrm flipH="1">
            <a:off x="3300933" y="4616789"/>
            <a:ext cx="837841" cy="601180"/>
          </a:xfrm>
          <a:prstGeom prst="rect">
            <a:avLst/>
          </a:prstGeom>
          <a:noFill/>
          <a:ln>
            <a:noFill/>
          </a:ln>
        </p:spPr>
      </p:pic>
      <p:sp>
        <p:nvSpPr>
          <p:cNvPr id="2553" name="Google Shape;2553;p70"/>
          <p:cNvSpPr txBox="1"/>
          <p:nvPr/>
        </p:nvSpPr>
        <p:spPr>
          <a:xfrm>
            <a:off x="3424548" y="4762625"/>
            <a:ext cx="585263"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“Turning on instrument B…"</a:t>
            </a:r>
            <a:endParaRPr/>
          </a:p>
        </p:txBody>
      </p:sp>
      <p:grpSp>
        <p:nvGrpSpPr>
          <p:cNvPr id="2554" name="Google Shape;2554;p70"/>
          <p:cNvGrpSpPr/>
          <p:nvPr/>
        </p:nvGrpSpPr>
        <p:grpSpPr>
          <a:xfrm>
            <a:off x="940457" y="1559335"/>
            <a:ext cx="685800" cy="685800"/>
            <a:chOff x="8717280" y="2379218"/>
            <a:chExt cx="914400" cy="914400"/>
          </a:xfrm>
        </p:grpSpPr>
        <p:pic>
          <p:nvPicPr>
            <p:cNvPr descr="Satellite with solid fill" id="2555" name="Google Shape;2555;p70"/>
            <p:cNvPicPr preferRelativeResize="0"/>
            <p:nvPr/>
          </p:nvPicPr>
          <p:blipFill rotWithShape="1">
            <a:blip r:embed="rId4">
              <a:alphaModFix/>
            </a:blip>
            <a:srcRect b="0" l="0" r="0" t="0"/>
            <a:stretch/>
          </p:blipFill>
          <p:spPr>
            <a:xfrm>
              <a:off x="8717280" y="2379218"/>
              <a:ext cx="914400" cy="914400"/>
            </a:xfrm>
            <a:prstGeom prst="rect">
              <a:avLst/>
            </a:prstGeom>
            <a:noFill/>
            <a:ln>
              <a:noFill/>
            </a:ln>
          </p:spPr>
        </p:pic>
        <p:sp>
          <p:nvSpPr>
            <p:cNvPr id="2556" name="Google Shape;2556;p70"/>
            <p:cNvSpPr/>
            <p:nvPr/>
          </p:nvSpPr>
          <p:spPr>
            <a:xfrm>
              <a:off x="9089136" y="2746756"/>
              <a:ext cx="170688" cy="179324"/>
            </a:xfrm>
            <a:prstGeom prst="ellipse">
              <a:avLst/>
            </a:prstGeom>
            <a:solidFill>
              <a:srgbClr val="0070C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2</a:t>
              </a:r>
              <a:endParaRPr/>
            </a:p>
          </p:txBody>
        </p:sp>
      </p:grpSp>
      <p:sp>
        <p:nvSpPr>
          <p:cNvPr id="2557" name="Google Shape;2557;p70"/>
          <p:cNvSpPr/>
          <p:nvPr/>
        </p:nvSpPr>
        <p:spPr>
          <a:xfrm>
            <a:off x="7449599" y="3284855"/>
            <a:ext cx="1585932" cy="596262"/>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2 performs measurement</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71"/>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2563" name="Google Shape;2563;p71"/>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2564" name="Google Shape;2564;p71"/>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2565" name="Google Shape;2565;p71"/>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2566" name="Google Shape;2566;p71"/>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2567" name="Google Shape;2567;p71"/>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568" name="Google Shape;2568;p71"/>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2569" name="Google Shape;2569;p71"/>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570" name="Google Shape;2570;p71"/>
          <p:cNvSpPr/>
          <p:nvPr/>
        </p:nvSpPr>
        <p:spPr>
          <a:xfrm>
            <a:off x="1742367" y="2692459"/>
            <a:ext cx="3217187" cy="2840066"/>
          </a:xfrm>
          <a:prstGeom prst="roundRect">
            <a:avLst>
              <a:gd fmla="val 3300" name="adj"/>
            </a:avLst>
          </a:prstGeom>
          <a:solidFill>
            <a:srgbClr val="BCD7F9"/>
          </a:solidFill>
          <a:ln cap="flat" cmpd="sng" w="25400">
            <a:solidFill>
              <a:srgbClr val="0070C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2571" name="Google Shape;2571;p71"/>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2572" name="Google Shape;2572;p71"/>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2573" name="Google Shape;2573;p71"/>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574" name="Google Shape;2574;p71"/>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575" name="Google Shape;2575;p71"/>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576" name="Google Shape;2576;p71"/>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2577" name="Google Shape;2577;p71"/>
          <p:cNvCxnSpPr>
            <a:endCxn id="2568"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2578" name="Google Shape;2578;p71"/>
          <p:cNvCxnSpPr>
            <a:endCxn id="2569"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2579" name="Google Shape;2579;p71"/>
          <p:cNvCxnSpPr>
            <a:stCxn id="2571" idx="2"/>
            <a:endCxn id="2572"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2580" name="Google Shape;2580;p71"/>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2581" name="Google Shape;2581;p71"/>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2582" name="Google Shape;2582;p71"/>
          <p:cNvCxnSpPr>
            <a:stCxn id="2566" idx="3"/>
            <a:endCxn id="2580"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2583" name="Google Shape;2583;p71"/>
          <p:cNvCxnSpPr>
            <a:stCxn id="2581" idx="1"/>
            <a:endCxn id="2580"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2584" name="Google Shape;2584;p71"/>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2585" name="Google Shape;2585;p71"/>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2586" name="Google Shape;2586;p71"/>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2587" name="Google Shape;2587;p71"/>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2588" name="Google Shape;2588;p71"/>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2589" name="Google Shape;2589;p71"/>
          <p:cNvCxnSpPr>
            <a:endCxn id="2572"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2590" name="Google Shape;2590;p71"/>
          <p:cNvCxnSpPr>
            <a:stCxn id="2591" idx="0"/>
            <a:endCxn id="2571"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2592" name="Google Shape;2592;p71"/>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2593" name="Google Shape;2593;p71"/>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2594" name="Google Shape;2594;p71"/>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2595" name="Google Shape;2595;p71"/>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2596" name="Google Shape;2596;p71"/>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2591" name="Google Shape;2591;p71"/>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2597" name="Google Shape;2597;p71"/>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2598" name="Google Shape;2598;p71"/>
          <p:cNvCxnSpPr>
            <a:stCxn id="2595" idx="1"/>
            <a:endCxn id="2597"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599" name="Google Shape;2599;p71"/>
          <p:cNvCxnSpPr>
            <a:stCxn id="2594" idx="1"/>
            <a:endCxn id="2597"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600" name="Google Shape;2600;p71"/>
          <p:cNvCxnSpPr>
            <a:stCxn id="2593" idx="1"/>
            <a:endCxn id="2597"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601" name="Google Shape;2601;p71"/>
          <p:cNvCxnSpPr>
            <a:stCxn id="2588" idx="1"/>
            <a:endCxn id="2597"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602" name="Google Shape;2602;p71"/>
          <p:cNvCxnSpPr>
            <a:stCxn id="2597" idx="2"/>
            <a:endCxn id="2595"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2603" name="Google Shape;2603;p71"/>
          <p:cNvCxnSpPr>
            <a:stCxn id="2597" idx="2"/>
            <a:endCxn id="2594"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2604" name="Google Shape;2604;p71"/>
          <p:cNvCxnSpPr>
            <a:stCxn id="2597" idx="2"/>
            <a:endCxn id="2593"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2605" name="Google Shape;2605;p71"/>
          <p:cNvCxnSpPr>
            <a:stCxn id="2597" idx="2"/>
            <a:endCxn id="2588"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606" name="Google Shape;2606;p71"/>
          <p:cNvCxnSpPr>
            <a:endCxn id="2586"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607" name="Google Shape;2607;p71"/>
          <p:cNvCxnSpPr>
            <a:stCxn id="2591"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608" name="Google Shape;2608;p71"/>
          <p:cNvCxnSpPr>
            <a:stCxn id="2591"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609" name="Google Shape;2609;p71"/>
          <p:cNvCxnSpPr>
            <a:stCxn id="2597"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610" name="Google Shape;2610;p71"/>
          <p:cNvCxnSpPr>
            <a:stCxn id="2592"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611" name="Google Shape;2611;p71"/>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612" name="Google Shape;2612;p71"/>
          <p:cNvCxnSpPr>
            <a:endCxn id="2591"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613" name="Google Shape;2613;p71"/>
          <p:cNvCxnSpPr>
            <a:stCxn id="2567"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614" name="Google Shape;2614;p71"/>
          <p:cNvCxnSpPr>
            <a:stCxn id="2567"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615" name="Google Shape;2615;p71"/>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616" name="Google Shape;2616;p71"/>
          <p:cNvCxnSpPr>
            <a:stCxn id="2567"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617" name="Google Shape;2617;p71"/>
          <p:cNvCxnSpPr>
            <a:stCxn id="2567"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618" name="Google Shape;2618;p71"/>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619" name="Google Shape;2619;p71"/>
          <p:cNvCxnSpPr>
            <a:stCxn id="2567" idx="3"/>
            <a:endCxn id="2586"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620" name="Google Shape;2620;p71"/>
          <p:cNvCxnSpPr>
            <a:stCxn id="2580"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621" name="Google Shape;2621;p71"/>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622" name="Google Shape;2622;p71"/>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623" name="Google Shape;2623;p71"/>
          <p:cNvCxnSpPr>
            <a:stCxn id="2597" idx="0"/>
            <a:endCxn id="2591"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pic>
        <p:nvPicPr>
          <p:cNvPr descr="Speech with solid fill" id="2624" name="Google Shape;2624;p71"/>
          <p:cNvPicPr preferRelativeResize="0"/>
          <p:nvPr/>
        </p:nvPicPr>
        <p:blipFill rotWithShape="1">
          <a:blip r:embed="rId3">
            <a:alphaModFix/>
          </a:blip>
          <a:srcRect b="0" l="0" r="0" t="0"/>
          <a:stretch/>
        </p:blipFill>
        <p:spPr>
          <a:xfrm flipH="1">
            <a:off x="3300931" y="4616789"/>
            <a:ext cx="957366" cy="732160"/>
          </a:xfrm>
          <a:prstGeom prst="rect">
            <a:avLst/>
          </a:prstGeom>
          <a:noFill/>
          <a:ln>
            <a:noFill/>
          </a:ln>
        </p:spPr>
      </p:pic>
      <p:sp>
        <p:nvSpPr>
          <p:cNvPr id="2625" name="Google Shape;2625;p71"/>
          <p:cNvSpPr txBox="1"/>
          <p:nvPr/>
        </p:nvSpPr>
        <p:spPr>
          <a:xfrm>
            <a:off x="3434331" y="4734136"/>
            <a:ext cx="721703"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“Performing measurement. Requesting info from environment…”</a:t>
            </a:r>
            <a:endParaRPr/>
          </a:p>
        </p:txBody>
      </p:sp>
      <p:sp>
        <p:nvSpPr>
          <p:cNvPr id="2626" name="Google Shape;2626;p71"/>
          <p:cNvSpPr txBox="1"/>
          <p:nvPr/>
        </p:nvSpPr>
        <p:spPr>
          <a:xfrm>
            <a:off x="608498" y="3011493"/>
            <a:ext cx="734450"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-GP Data</a:t>
            </a:r>
            <a:endParaRPr/>
          </a:p>
        </p:txBody>
      </p:sp>
      <p:sp>
        <p:nvSpPr>
          <p:cNvPr id="2627" name="Google Shape;2627;p71"/>
          <p:cNvSpPr txBox="1"/>
          <p:nvPr/>
        </p:nvSpPr>
        <p:spPr>
          <a:xfrm>
            <a:off x="2415765" y="5215163"/>
            <a:ext cx="734450"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-GP Data</a:t>
            </a:r>
            <a:endParaRPr/>
          </a:p>
        </p:txBody>
      </p:sp>
      <p:grpSp>
        <p:nvGrpSpPr>
          <p:cNvPr id="2628" name="Google Shape;2628;p71"/>
          <p:cNvGrpSpPr/>
          <p:nvPr/>
        </p:nvGrpSpPr>
        <p:grpSpPr>
          <a:xfrm>
            <a:off x="940457" y="1559335"/>
            <a:ext cx="685800" cy="685800"/>
            <a:chOff x="8717280" y="2379218"/>
            <a:chExt cx="914400" cy="914400"/>
          </a:xfrm>
        </p:grpSpPr>
        <p:pic>
          <p:nvPicPr>
            <p:cNvPr descr="Satellite with solid fill" id="2629" name="Google Shape;2629;p71"/>
            <p:cNvPicPr preferRelativeResize="0"/>
            <p:nvPr/>
          </p:nvPicPr>
          <p:blipFill rotWithShape="1">
            <a:blip r:embed="rId4">
              <a:alphaModFix/>
            </a:blip>
            <a:srcRect b="0" l="0" r="0" t="0"/>
            <a:stretch/>
          </p:blipFill>
          <p:spPr>
            <a:xfrm>
              <a:off x="8717280" y="2379218"/>
              <a:ext cx="914400" cy="914400"/>
            </a:xfrm>
            <a:prstGeom prst="rect">
              <a:avLst/>
            </a:prstGeom>
            <a:noFill/>
            <a:ln>
              <a:noFill/>
            </a:ln>
          </p:spPr>
        </p:pic>
        <p:sp>
          <p:nvSpPr>
            <p:cNvPr id="2630" name="Google Shape;2630;p71"/>
            <p:cNvSpPr/>
            <p:nvPr/>
          </p:nvSpPr>
          <p:spPr>
            <a:xfrm>
              <a:off x="9089136" y="2746756"/>
              <a:ext cx="170688" cy="179324"/>
            </a:xfrm>
            <a:prstGeom prst="ellipse">
              <a:avLst/>
            </a:prstGeom>
            <a:solidFill>
              <a:srgbClr val="0070C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2</a:t>
              </a:r>
              <a:endParaRPr/>
            </a:p>
          </p:txBody>
        </p:sp>
      </p:grpSp>
      <p:pic>
        <p:nvPicPr>
          <p:cNvPr descr="Speech with solid fill" id="2631" name="Google Shape;2631;p71"/>
          <p:cNvPicPr preferRelativeResize="0"/>
          <p:nvPr/>
        </p:nvPicPr>
        <p:blipFill rotWithShape="1">
          <a:blip r:embed="rId5">
            <a:alphaModFix/>
          </a:blip>
          <a:srcRect b="0" l="0" r="0" t="0"/>
          <a:stretch/>
        </p:blipFill>
        <p:spPr>
          <a:xfrm flipH="1">
            <a:off x="359698" y="2028112"/>
            <a:ext cx="964790" cy="1023131"/>
          </a:xfrm>
          <a:prstGeom prst="rect">
            <a:avLst/>
          </a:prstGeom>
          <a:noFill/>
          <a:ln>
            <a:noFill/>
          </a:ln>
        </p:spPr>
      </p:pic>
      <p:sp>
        <p:nvSpPr>
          <p:cNvPr id="2632" name="Google Shape;2632;p71"/>
          <p:cNvSpPr txBox="1"/>
          <p:nvPr/>
        </p:nvSpPr>
        <p:spPr>
          <a:xfrm>
            <a:off x="487577" y="2242206"/>
            <a:ext cx="691524" cy="49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“Accessing data for GP1 at T=4…</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Data found!  Sending to Agent 2…”</a:t>
            </a:r>
            <a:endParaRPr/>
          </a:p>
        </p:txBody>
      </p:sp>
      <p:sp>
        <p:nvSpPr>
          <p:cNvPr id="2633" name="Google Shape;2633;p71"/>
          <p:cNvSpPr/>
          <p:nvPr/>
        </p:nvSpPr>
        <p:spPr>
          <a:xfrm>
            <a:off x="7449599" y="3284855"/>
            <a:ext cx="1585932" cy="596262"/>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2 performs measurement</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72"/>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2639" name="Google Shape;2639;p72"/>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2640" name="Google Shape;2640;p72"/>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2641" name="Google Shape;2641;p72"/>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2642" name="Google Shape;2642;p72"/>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2643" name="Google Shape;2643;p72"/>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644" name="Google Shape;2644;p72"/>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2645" name="Google Shape;2645;p72"/>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646" name="Google Shape;2646;p72"/>
          <p:cNvSpPr/>
          <p:nvPr/>
        </p:nvSpPr>
        <p:spPr>
          <a:xfrm>
            <a:off x="1742367" y="2692459"/>
            <a:ext cx="3217187" cy="2840066"/>
          </a:xfrm>
          <a:prstGeom prst="roundRect">
            <a:avLst>
              <a:gd fmla="val 3300" name="adj"/>
            </a:avLst>
          </a:prstGeom>
          <a:solidFill>
            <a:srgbClr val="BCD7F9"/>
          </a:solidFill>
          <a:ln cap="flat" cmpd="sng" w="25400">
            <a:solidFill>
              <a:srgbClr val="0070C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2647" name="Google Shape;2647;p72"/>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2648" name="Google Shape;2648;p72"/>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2649" name="Google Shape;2649;p72"/>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650" name="Google Shape;2650;p72"/>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651" name="Google Shape;2651;p72"/>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652" name="Google Shape;2652;p72"/>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2653" name="Google Shape;2653;p72"/>
          <p:cNvCxnSpPr>
            <a:endCxn id="2644"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2654" name="Google Shape;2654;p72"/>
          <p:cNvCxnSpPr>
            <a:endCxn id="2645"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2655" name="Google Shape;2655;p72"/>
          <p:cNvCxnSpPr>
            <a:stCxn id="2647" idx="2"/>
            <a:endCxn id="2648"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2656" name="Google Shape;2656;p72"/>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2657" name="Google Shape;2657;p72"/>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2658" name="Google Shape;2658;p72"/>
          <p:cNvCxnSpPr>
            <a:stCxn id="2642" idx="3"/>
            <a:endCxn id="2656"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2659" name="Google Shape;2659;p72"/>
          <p:cNvCxnSpPr>
            <a:stCxn id="2657" idx="1"/>
            <a:endCxn id="2656"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2660" name="Google Shape;2660;p72"/>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2661" name="Google Shape;2661;p72"/>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2662" name="Google Shape;2662;p72"/>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2663" name="Google Shape;2663;p72"/>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2664" name="Google Shape;2664;p72"/>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2665" name="Google Shape;2665;p72"/>
          <p:cNvCxnSpPr>
            <a:endCxn id="2648"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2666" name="Google Shape;2666;p72"/>
          <p:cNvCxnSpPr>
            <a:stCxn id="2667" idx="0"/>
            <a:endCxn id="2647"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2668" name="Google Shape;2668;p72"/>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2669" name="Google Shape;2669;p72"/>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2670" name="Google Shape;2670;p72"/>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2671" name="Google Shape;2671;p72"/>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2672" name="Google Shape;2672;p72"/>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2667" name="Google Shape;2667;p72"/>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2673" name="Google Shape;2673;p72"/>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2674" name="Google Shape;2674;p72"/>
          <p:cNvCxnSpPr>
            <a:stCxn id="2671" idx="1"/>
            <a:endCxn id="2673"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675" name="Google Shape;2675;p72"/>
          <p:cNvCxnSpPr>
            <a:stCxn id="2670" idx="1"/>
            <a:endCxn id="2673"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676" name="Google Shape;2676;p72"/>
          <p:cNvCxnSpPr>
            <a:stCxn id="2669" idx="1"/>
            <a:endCxn id="2673"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677" name="Google Shape;2677;p72"/>
          <p:cNvCxnSpPr>
            <a:stCxn id="2664" idx="1"/>
            <a:endCxn id="2673"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678" name="Google Shape;2678;p72"/>
          <p:cNvCxnSpPr>
            <a:stCxn id="2673" idx="2"/>
            <a:endCxn id="2671"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2679" name="Google Shape;2679;p72"/>
          <p:cNvCxnSpPr>
            <a:stCxn id="2673" idx="2"/>
            <a:endCxn id="2670"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2680" name="Google Shape;2680;p72"/>
          <p:cNvCxnSpPr>
            <a:stCxn id="2673" idx="2"/>
            <a:endCxn id="2669"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2681" name="Google Shape;2681;p72"/>
          <p:cNvCxnSpPr>
            <a:stCxn id="2673" idx="2"/>
            <a:endCxn id="2664"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682" name="Google Shape;2682;p72"/>
          <p:cNvCxnSpPr>
            <a:endCxn id="2662"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683" name="Google Shape;2683;p72"/>
          <p:cNvCxnSpPr>
            <a:stCxn id="2667"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684" name="Google Shape;2684;p72"/>
          <p:cNvCxnSpPr>
            <a:stCxn id="2667"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685" name="Google Shape;2685;p72"/>
          <p:cNvCxnSpPr>
            <a:stCxn id="2673"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686" name="Google Shape;2686;p72"/>
          <p:cNvCxnSpPr>
            <a:stCxn id="2668"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687" name="Google Shape;2687;p72"/>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688" name="Google Shape;2688;p72"/>
          <p:cNvCxnSpPr>
            <a:endCxn id="2667"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689" name="Google Shape;2689;p72"/>
          <p:cNvCxnSpPr>
            <a:stCxn id="2643"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690" name="Google Shape;2690;p72"/>
          <p:cNvCxnSpPr>
            <a:stCxn id="2643"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691" name="Google Shape;2691;p72"/>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692" name="Google Shape;2692;p72"/>
          <p:cNvCxnSpPr>
            <a:stCxn id="2643"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693" name="Google Shape;2693;p72"/>
          <p:cNvCxnSpPr>
            <a:stCxn id="2643"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694" name="Google Shape;2694;p72"/>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695" name="Google Shape;2695;p72"/>
          <p:cNvCxnSpPr>
            <a:stCxn id="2643" idx="3"/>
            <a:endCxn id="2662"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696" name="Google Shape;2696;p72"/>
          <p:cNvCxnSpPr>
            <a:stCxn id="2656"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697" name="Google Shape;2697;p72"/>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698" name="Google Shape;2698;p72"/>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699" name="Google Shape;2699;p72"/>
          <p:cNvCxnSpPr>
            <a:stCxn id="2673" idx="0"/>
            <a:endCxn id="2667"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pic>
        <p:nvPicPr>
          <p:cNvPr descr="Speech with solid fill" id="2700" name="Google Shape;2700;p72"/>
          <p:cNvPicPr preferRelativeResize="0"/>
          <p:nvPr/>
        </p:nvPicPr>
        <p:blipFill rotWithShape="1">
          <a:blip r:embed="rId3">
            <a:alphaModFix/>
          </a:blip>
          <a:srcRect b="0" l="0" r="0" t="0"/>
          <a:stretch/>
        </p:blipFill>
        <p:spPr>
          <a:xfrm flipH="1">
            <a:off x="3300931" y="4616789"/>
            <a:ext cx="957366" cy="732160"/>
          </a:xfrm>
          <a:prstGeom prst="rect">
            <a:avLst/>
          </a:prstGeom>
          <a:noFill/>
          <a:ln>
            <a:noFill/>
          </a:ln>
        </p:spPr>
      </p:pic>
      <p:sp>
        <p:nvSpPr>
          <p:cNvPr id="2701" name="Google Shape;2701;p72"/>
          <p:cNvSpPr txBox="1"/>
          <p:nvPr/>
        </p:nvSpPr>
        <p:spPr>
          <a:xfrm>
            <a:off x="3434331" y="4783370"/>
            <a:ext cx="721703"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performed! Saving results…”</a:t>
            </a:r>
            <a:endParaRPr/>
          </a:p>
        </p:txBody>
      </p:sp>
      <p:grpSp>
        <p:nvGrpSpPr>
          <p:cNvPr id="2702" name="Google Shape;2702;p72"/>
          <p:cNvGrpSpPr/>
          <p:nvPr/>
        </p:nvGrpSpPr>
        <p:grpSpPr>
          <a:xfrm>
            <a:off x="940457" y="1559335"/>
            <a:ext cx="685800" cy="685800"/>
            <a:chOff x="8717280" y="2379218"/>
            <a:chExt cx="914400" cy="914400"/>
          </a:xfrm>
        </p:grpSpPr>
        <p:pic>
          <p:nvPicPr>
            <p:cNvPr descr="Satellite with solid fill" id="2703" name="Google Shape;2703;p72"/>
            <p:cNvPicPr preferRelativeResize="0"/>
            <p:nvPr/>
          </p:nvPicPr>
          <p:blipFill rotWithShape="1">
            <a:blip r:embed="rId4">
              <a:alphaModFix/>
            </a:blip>
            <a:srcRect b="0" l="0" r="0" t="0"/>
            <a:stretch/>
          </p:blipFill>
          <p:spPr>
            <a:xfrm>
              <a:off x="8717280" y="2379218"/>
              <a:ext cx="914400" cy="914400"/>
            </a:xfrm>
            <a:prstGeom prst="rect">
              <a:avLst/>
            </a:prstGeom>
            <a:noFill/>
            <a:ln>
              <a:noFill/>
            </a:ln>
          </p:spPr>
        </p:pic>
        <p:sp>
          <p:nvSpPr>
            <p:cNvPr id="2704" name="Google Shape;2704;p72"/>
            <p:cNvSpPr/>
            <p:nvPr/>
          </p:nvSpPr>
          <p:spPr>
            <a:xfrm>
              <a:off x="9089136" y="2746756"/>
              <a:ext cx="170688" cy="179324"/>
            </a:xfrm>
            <a:prstGeom prst="ellipse">
              <a:avLst/>
            </a:prstGeom>
            <a:solidFill>
              <a:srgbClr val="0070C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2</a:t>
              </a:r>
              <a:endParaRPr/>
            </a:p>
          </p:txBody>
        </p:sp>
      </p:grpSp>
      <p:sp>
        <p:nvSpPr>
          <p:cNvPr id="2705" name="Google Shape;2705;p72"/>
          <p:cNvSpPr txBox="1"/>
          <p:nvPr/>
        </p:nvSpPr>
        <p:spPr>
          <a:xfrm>
            <a:off x="3708316" y="5234367"/>
            <a:ext cx="631064"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-Instrument Data</a:t>
            </a:r>
            <a:endParaRPr/>
          </a:p>
        </p:txBody>
      </p:sp>
      <p:pic>
        <p:nvPicPr>
          <p:cNvPr descr="Speech with solid fill" id="2706" name="Google Shape;2706;p72"/>
          <p:cNvPicPr preferRelativeResize="0"/>
          <p:nvPr/>
        </p:nvPicPr>
        <p:blipFill rotWithShape="1">
          <a:blip r:embed="rId3">
            <a:alphaModFix/>
          </a:blip>
          <a:srcRect b="0" l="0" r="0" t="0"/>
          <a:stretch/>
        </p:blipFill>
        <p:spPr>
          <a:xfrm flipH="1">
            <a:off x="3879086" y="2824752"/>
            <a:ext cx="957366" cy="732160"/>
          </a:xfrm>
          <a:prstGeom prst="rect">
            <a:avLst/>
          </a:prstGeom>
          <a:noFill/>
          <a:ln>
            <a:noFill/>
          </a:ln>
        </p:spPr>
      </p:pic>
      <p:sp>
        <p:nvSpPr>
          <p:cNvPr id="2707" name="Google Shape;2707;p72"/>
          <p:cNvSpPr txBox="1"/>
          <p:nvPr/>
        </p:nvSpPr>
        <p:spPr>
          <a:xfrm>
            <a:off x="4013393" y="2982259"/>
            <a:ext cx="721703"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data is now stored in internal memory!”</a:t>
            </a:r>
            <a:endParaRPr/>
          </a:p>
        </p:txBody>
      </p:sp>
      <p:sp>
        <p:nvSpPr>
          <p:cNvPr id="2708" name="Google Shape;2708;p72"/>
          <p:cNvSpPr/>
          <p:nvPr/>
        </p:nvSpPr>
        <p:spPr>
          <a:xfrm>
            <a:off x="7449599" y="3284855"/>
            <a:ext cx="1585932" cy="596262"/>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2 performs measurement</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73"/>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2714" name="Google Shape;2714;p73"/>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2715" name="Google Shape;2715;p73"/>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2716" name="Google Shape;2716;p73"/>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2717" name="Google Shape;2717;p73"/>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2718" name="Google Shape;2718;p73"/>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719" name="Google Shape;2719;p73"/>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2720" name="Google Shape;2720;p73"/>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721" name="Google Shape;2721;p73"/>
          <p:cNvSpPr/>
          <p:nvPr/>
        </p:nvSpPr>
        <p:spPr>
          <a:xfrm>
            <a:off x="1742367" y="2692459"/>
            <a:ext cx="3217187" cy="2840066"/>
          </a:xfrm>
          <a:prstGeom prst="roundRect">
            <a:avLst>
              <a:gd fmla="val 3300" name="adj"/>
            </a:avLst>
          </a:prstGeom>
          <a:solidFill>
            <a:srgbClr val="BCD7F9"/>
          </a:solidFill>
          <a:ln cap="flat" cmpd="sng" w="25400">
            <a:solidFill>
              <a:srgbClr val="0070C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2722" name="Google Shape;2722;p73"/>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2723" name="Google Shape;2723;p73"/>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2724" name="Google Shape;2724;p73"/>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725" name="Google Shape;2725;p73"/>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726" name="Google Shape;2726;p73"/>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727" name="Google Shape;2727;p73"/>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2728" name="Google Shape;2728;p73"/>
          <p:cNvCxnSpPr>
            <a:endCxn id="2719"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2729" name="Google Shape;2729;p73"/>
          <p:cNvCxnSpPr>
            <a:endCxn id="2720"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2730" name="Google Shape;2730;p73"/>
          <p:cNvCxnSpPr>
            <a:stCxn id="2722" idx="2"/>
            <a:endCxn id="2723"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2731" name="Google Shape;2731;p73"/>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2732" name="Google Shape;2732;p73"/>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2733" name="Google Shape;2733;p73"/>
          <p:cNvCxnSpPr>
            <a:stCxn id="2717" idx="3"/>
            <a:endCxn id="2731"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2734" name="Google Shape;2734;p73"/>
          <p:cNvCxnSpPr>
            <a:stCxn id="2732" idx="1"/>
            <a:endCxn id="2731"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2735" name="Google Shape;2735;p73"/>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2736" name="Google Shape;2736;p73"/>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2737" name="Google Shape;2737;p73"/>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2738" name="Google Shape;2738;p73"/>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2739" name="Google Shape;2739;p73"/>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2740" name="Google Shape;2740;p73"/>
          <p:cNvCxnSpPr>
            <a:endCxn id="2723"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2741" name="Google Shape;2741;p73"/>
          <p:cNvCxnSpPr>
            <a:stCxn id="2742" idx="0"/>
            <a:endCxn id="2722"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2743" name="Google Shape;2743;p73"/>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2744" name="Google Shape;2744;p73"/>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2745" name="Google Shape;2745;p73"/>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2746" name="Google Shape;2746;p73"/>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2747" name="Google Shape;2747;p73"/>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2742" name="Google Shape;2742;p73"/>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2748" name="Google Shape;2748;p73"/>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2749" name="Google Shape;2749;p73"/>
          <p:cNvCxnSpPr>
            <a:stCxn id="2746" idx="1"/>
            <a:endCxn id="2748"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750" name="Google Shape;2750;p73"/>
          <p:cNvCxnSpPr>
            <a:stCxn id="2745" idx="1"/>
            <a:endCxn id="2748"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751" name="Google Shape;2751;p73"/>
          <p:cNvCxnSpPr>
            <a:stCxn id="2744" idx="1"/>
            <a:endCxn id="2748"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752" name="Google Shape;2752;p73"/>
          <p:cNvCxnSpPr>
            <a:stCxn id="2739" idx="1"/>
            <a:endCxn id="2748"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753" name="Google Shape;2753;p73"/>
          <p:cNvCxnSpPr>
            <a:stCxn id="2748" idx="2"/>
            <a:endCxn id="2746"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2754" name="Google Shape;2754;p73"/>
          <p:cNvCxnSpPr>
            <a:stCxn id="2748" idx="2"/>
            <a:endCxn id="2745"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2755" name="Google Shape;2755;p73"/>
          <p:cNvCxnSpPr>
            <a:stCxn id="2748" idx="2"/>
            <a:endCxn id="2744"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2756" name="Google Shape;2756;p73"/>
          <p:cNvCxnSpPr>
            <a:stCxn id="2748" idx="2"/>
            <a:endCxn id="2739"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757" name="Google Shape;2757;p73"/>
          <p:cNvCxnSpPr>
            <a:endCxn id="2737"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758" name="Google Shape;2758;p73"/>
          <p:cNvCxnSpPr>
            <a:stCxn id="2742"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759" name="Google Shape;2759;p73"/>
          <p:cNvCxnSpPr>
            <a:stCxn id="2742"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760" name="Google Shape;2760;p73"/>
          <p:cNvCxnSpPr>
            <a:stCxn id="2748"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761" name="Google Shape;2761;p73"/>
          <p:cNvCxnSpPr>
            <a:stCxn id="2743"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762" name="Google Shape;2762;p73"/>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763" name="Google Shape;2763;p73"/>
          <p:cNvCxnSpPr>
            <a:endCxn id="2742"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764" name="Google Shape;2764;p73"/>
          <p:cNvCxnSpPr>
            <a:stCxn id="2718"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765" name="Google Shape;2765;p73"/>
          <p:cNvCxnSpPr>
            <a:stCxn id="2718"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766" name="Google Shape;2766;p73"/>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767" name="Google Shape;2767;p73"/>
          <p:cNvCxnSpPr>
            <a:stCxn id="2718"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768" name="Google Shape;2768;p73"/>
          <p:cNvCxnSpPr>
            <a:stCxn id="2718"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769" name="Google Shape;2769;p73"/>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770" name="Google Shape;2770;p73"/>
          <p:cNvCxnSpPr>
            <a:stCxn id="2718" idx="3"/>
            <a:endCxn id="2737"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771" name="Google Shape;2771;p73"/>
          <p:cNvCxnSpPr>
            <a:stCxn id="2731"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772" name="Google Shape;2772;p73"/>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773" name="Google Shape;2773;p73"/>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774" name="Google Shape;2774;p73"/>
          <p:cNvCxnSpPr>
            <a:stCxn id="2748" idx="0"/>
            <a:endCxn id="2742"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pic>
        <p:nvPicPr>
          <p:cNvPr descr="Speech with solid fill" id="2775" name="Google Shape;2775;p73"/>
          <p:cNvPicPr preferRelativeResize="0"/>
          <p:nvPr/>
        </p:nvPicPr>
        <p:blipFill rotWithShape="1">
          <a:blip r:embed="rId3">
            <a:alphaModFix/>
          </a:blip>
          <a:srcRect b="0" l="0" r="0" t="0"/>
          <a:stretch/>
        </p:blipFill>
        <p:spPr>
          <a:xfrm>
            <a:off x="6135680" y="2389010"/>
            <a:ext cx="980427" cy="976440"/>
          </a:xfrm>
          <a:prstGeom prst="rect">
            <a:avLst/>
          </a:prstGeom>
          <a:noFill/>
          <a:ln>
            <a:noFill/>
          </a:ln>
        </p:spPr>
      </p:pic>
      <p:sp>
        <p:nvSpPr>
          <p:cNvPr id="2776" name="Google Shape;2776;p73"/>
          <p:cNvSpPr txBox="1"/>
          <p:nvPr/>
        </p:nvSpPr>
        <p:spPr>
          <a:xfrm>
            <a:off x="6269069" y="2635122"/>
            <a:ext cx="761505"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“Processing results…</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Higher level products obtained. No new event detected.”</a:t>
            </a:r>
            <a:endParaRPr/>
          </a:p>
        </p:txBody>
      </p:sp>
      <p:grpSp>
        <p:nvGrpSpPr>
          <p:cNvPr id="2777" name="Google Shape;2777;p73"/>
          <p:cNvGrpSpPr/>
          <p:nvPr/>
        </p:nvGrpSpPr>
        <p:grpSpPr>
          <a:xfrm>
            <a:off x="940457" y="1559335"/>
            <a:ext cx="685800" cy="685800"/>
            <a:chOff x="8717280" y="2379218"/>
            <a:chExt cx="914400" cy="914400"/>
          </a:xfrm>
        </p:grpSpPr>
        <p:pic>
          <p:nvPicPr>
            <p:cNvPr descr="Satellite with solid fill" id="2778" name="Google Shape;2778;p73"/>
            <p:cNvPicPr preferRelativeResize="0"/>
            <p:nvPr/>
          </p:nvPicPr>
          <p:blipFill rotWithShape="1">
            <a:blip r:embed="rId4">
              <a:alphaModFix/>
            </a:blip>
            <a:srcRect b="0" l="0" r="0" t="0"/>
            <a:stretch/>
          </p:blipFill>
          <p:spPr>
            <a:xfrm>
              <a:off x="8717280" y="2379218"/>
              <a:ext cx="914400" cy="914400"/>
            </a:xfrm>
            <a:prstGeom prst="rect">
              <a:avLst/>
            </a:prstGeom>
            <a:noFill/>
            <a:ln>
              <a:noFill/>
            </a:ln>
          </p:spPr>
        </p:pic>
        <p:sp>
          <p:nvSpPr>
            <p:cNvPr id="2779" name="Google Shape;2779;p73"/>
            <p:cNvSpPr/>
            <p:nvPr/>
          </p:nvSpPr>
          <p:spPr>
            <a:xfrm>
              <a:off x="9089136" y="2746756"/>
              <a:ext cx="170688" cy="179324"/>
            </a:xfrm>
            <a:prstGeom prst="ellipse">
              <a:avLst/>
            </a:prstGeom>
            <a:solidFill>
              <a:srgbClr val="0070C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2</a:t>
              </a:r>
              <a:endParaRPr/>
            </a:p>
          </p:txBody>
        </p:sp>
      </p:grpSp>
      <p:pic>
        <p:nvPicPr>
          <p:cNvPr descr="Speech with solid fill" id="2780" name="Google Shape;2780;p73"/>
          <p:cNvPicPr preferRelativeResize="0"/>
          <p:nvPr/>
        </p:nvPicPr>
        <p:blipFill rotWithShape="1">
          <a:blip r:embed="rId5">
            <a:alphaModFix/>
          </a:blip>
          <a:srcRect b="0" l="0" r="0" t="0"/>
          <a:stretch/>
        </p:blipFill>
        <p:spPr>
          <a:xfrm>
            <a:off x="3068966" y="2782114"/>
            <a:ext cx="957366" cy="732160"/>
          </a:xfrm>
          <a:prstGeom prst="rect">
            <a:avLst/>
          </a:prstGeom>
          <a:noFill/>
          <a:ln>
            <a:noFill/>
          </a:ln>
        </p:spPr>
      </p:pic>
      <p:sp>
        <p:nvSpPr>
          <p:cNvPr id="2781" name="Google Shape;2781;p73"/>
          <p:cNvSpPr txBox="1"/>
          <p:nvPr/>
        </p:nvSpPr>
        <p:spPr>
          <a:xfrm>
            <a:off x="3186797" y="2996734"/>
            <a:ext cx="72170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“Sending results for processing…”</a:t>
            </a:r>
            <a:endParaRPr/>
          </a:p>
        </p:txBody>
      </p:sp>
      <p:sp>
        <p:nvSpPr>
          <p:cNvPr id="2782" name="Google Shape;2782;p73"/>
          <p:cNvSpPr txBox="1"/>
          <p:nvPr/>
        </p:nvSpPr>
        <p:spPr>
          <a:xfrm>
            <a:off x="4968567" y="3258812"/>
            <a:ext cx="995714"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-Instrument Data</a:t>
            </a:r>
            <a:endParaRPr/>
          </a:p>
        </p:txBody>
      </p:sp>
      <p:pic>
        <p:nvPicPr>
          <p:cNvPr descr="Left Brain with solid fill" id="2783" name="Google Shape;2783;p73"/>
          <p:cNvPicPr preferRelativeResize="0"/>
          <p:nvPr/>
        </p:nvPicPr>
        <p:blipFill rotWithShape="1">
          <a:blip r:embed="rId6">
            <a:alphaModFix/>
          </a:blip>
          <a:srcRect b="0" l="0" r="0" t="0"/>
          <a:stretch/>
        </p:blipFill>
        <p:spPr>
          <a:xfrm>
            <a:off x="6859756" y="3116900"/>
            <a:ext cx="371740" cy="371740"/>
          </a:xfrm>
          <a:prstGeom prst="rect">
            <a:avLst/>
          </a:prstGeom>
          <a:noFill/>
          <a:ln>
            <a:noFill/>
          </a:ln>
        </p:spPr>
      </p:pic>
      <p:sp>
        <p:nvSpPr>
          <p:cNvPr id="2784" name="Google Shape;2784;p73"/>
          <p:cNvSpPr/>
          <p:nvPr/>
        </p:nvSpPr>
        <p:spPr>
          <a:xfrm>
            <a:off x="7449599" y="3284855"/>
            <a:ext cx="1585932" cy="596262"/>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2 performs measurement</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sp>
        <p:nvSpPr>
          <p:cNvPr id="2789" name="Google Shape;2789;p74"/>
          <p:cNvSpPr txBox="1"/>
          <p:nvPr>
            <p:ph type="title"/>
          </p:nvPr>
        </p:nvSpPr>
        <p:spPr>
          <a:xfrm>
            <a:off x="1143000" y="76200"/>
            <a:ext cx="6858000" cy="53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Engineering Module - Plan Execution </a:t>
            </a:r>
            <a:endParaRPr/>
          </a:p>
        </p:txBody>
      </p:sp>
      <p:sp>
        <p:nvSpPr>
          <p:cNvPr id="2790" name="Google Shape;2790;p74"/>
          <p:cNvSpPr/>
          <p:nvPr/>
        </p:nvSpPr>
        <p:spPr>
          <a:xfrm>
            <a:off x="1273567" y="1693778"/>
            <a:ext cx="6039353" cy="3887656"/>
          </a:xfrm>
          <a:prstGeom prst="roundRect">
            <a:avLst>
              <a:gd fmla="val 609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2791" name="Google Shape;2791;p74"/>
          <p:cNvSpPr/>
          <p:nvPr/>
        </p:nvSpPr>
        <p:spPr>
          <a:xfrm rot="-5400000">
            <a:off x="-383238" y="2532055"/>
            <a:ext cx="1616216"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Environment</a:t>
            </a:r>
            <a:endParaRPr/>
          </a:p>
        </p:txBody>
      </p:sp>
      <p:sp>
        <p:nvSpPr>
          <p:cNvPr id="2792" name="Google Shape;2792;p74"/>
          <p:cNvSpPr/>
          <p:nvPr/>
        </p:nvSpPr>
        <p:spPr>
          <a:xfrm rot="-5400000">
            <a:off x="-317336" y="4437964"/>
            <a:ext cx="1484408" cy="326999"/>
          </a:xfrm>
          <a:prstGeom prst="roundRect">
            <a:avLst>
              <a:gd fmla="val 16667" name="adj"/>
            </a:avLst>
          </a:prstGeom>
          <a:solidFill>
            <a:srgbClr val="D8D8D8"/>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Other Agents</a:t>
            </a:r>
            <a:endParaRPr/>
          </a:p>
        </p:txBody>
      </p:sp>
      <p:sp>
        <p:nvSpPr>
          <p:cNvPr id="2793" name="Google Shape;2793;p74"/>
          <p:cNvSpPr/>
          <p:nvPr/>
        </p:nvSpPr>
        <p:spPr>
          <a:xfrm>
            <a:off x="1273566" y="2247901"/>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SUB</a:t>
            </a:r>
            <a:endParaRPr/>
          </a:p>
        </p:txBody>
      </p:sp>
      <p:sp>
        <p:nvSpPr>
          <p:cNvPr id="2794" name="Google Shape;2794;p74"/>
          <p:cNvSpPr/>
          <p:nvPr/>
        </p:nvSpPr>
        <p:spPr>
          <a:xfrm>
            <a:off x="1273566" y="2846895"/>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795" name="Google Shape;2795;p74"/>
          <p:cNvSpPr/>
          <p:nvPr/>
        </p:nvSpPr>
        <p:spPr>
          <a:xfrm>
            <a:off x="1273566" y="4125060"/>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REP</a:t>
            </a:r>
            <a:endParaRPr/>
          </a:p>
        </p:txBody>
      </p:sp>
      <p:sp>
        <p:nvSpPr>
          <p:cNvPr id="2796" name="Google Shape;2796;p74"/>
          <p:cNvSpPr/>
          <p:nvPr/>
        </p:nvSpPr>
        <p:spPr>
          <a:xfrm>
            <a:off x="1273566" y="4724053"/>
            <a:ext cx="276574" cy="273583"/>
          </a:xfrm>
          <a:prstGeom prst="rect">
            <a:avLst/>
          </a:prstGeom>
          <a:solidFill>
            <a:schemeClr val="accent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525">
                <a:solidFill>
                  <a:srgbClr val="000000"/>
                </a:solidFill>
                <a:latin typeface="Arial"/>
                <a:ea typeface="Arial"/>
                <a:cs typeface="Arial"/>
                <a:sym typeface="Arial"/>
              </a:rPr>
              <a:t>REQ</a:t>
            </a:r>
            <a:endParaRPr/>
          </a:p>
        </p:txBody>
      </p:sp>
      <p:sp>
        <p:nvSpPr>
          <p:cNvPr id="2797" name="Google Shape;2797;p74"/>
          <p:cNvSpPr/>
          <p:nvPr/>
        </p:nvSpPr>
        <p:spPr>
          <a:xfrm>
            <a:off x="1742367" y="2692459"/>
            <a:ext cx="3217187" cy="2840066"/>
          </a:xfrm>
          <a:prstGeom prst="roundRect">
            <a:avLst>
              <a:gd fmla="val 3300" name="adj"/>
            </a:avLst>
          </a:prstGeom>
          <a:solidFill>
            <a:srgbClr val="BCD7F9"/>
          </a:solidFill>
          <a:ln cap="flat" cmpd="sng" w="25400">
            <a:solidFill>
              <a:srgbClr val="0070C0"/>
            </a:solidFill>
            <a:prstDash val="dash"/>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900">
                <a:solidFill>
                  <a:srgbClr val="000000"/>
                </a:solidFill>
                <a:latin typeface="Arial"/>
                <a:ea typeface="Arial"/>
                <a:cs typeface="Arial"/>
                <a:sym typeface="Arial"/>
              </a:rPr>
              <a:t>Engineering Module</a:t>
            </a:r>
            <a:endParaRPr/>
          </a:p>
        </p:txBody>
      </p:sp>
      <p:sp>
        <p:nvSpPr>
          <p:cNvPr id="2798" name="Google Shape;2798;p74"/>
          <p:cNvSpPr/>
          <p:nvPr/>
        </p:nvSpPr>
        <p:spPr>
          <a:xfrm>
            <a:off x="5961217" y="328485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Science Module</a:t>
            </a:r>
            <a:endParaRPr/>
          </a:p>
        </p:txBody>
      </p:sp>
      <p:sp>
        <p:nvSpPr>
          <p:cNvPr id="2799" name="Google Shape;2799;p74"/>
          <p:cNvSpPr/>
          <p:nvPr/>
        </p:nvSpPr>
        <p:spPr>
          <a:xfrm>
            <a:off x="5965904" y="4106166"/>
            <a:ext cx="980428" cy="230617"/>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25">
                <a:solidFill>
                  <a:srgbClr val="000000"/>
                </a:solidFill>
                <a:latin typeface="Arial"/>
                <a:ea typeface="Arial"/>
                <a:cs typeface="Arial"/>
                <a:sym typeface="Arial"/>
              </a:rPr>
              <a:t>Planning Module</a:t>
            </a:r>
            <a:endParaRPr/>
          </a:p>
        </p:txBody>
      </p:sp>
      <p:cxnSp>
        <p:nvCxnSpPr>
          <p:cNvPr id="2800" name="Google Shape;2800;p74"/>
          <p:cNvCxnSpPr/>
          <p:nvPr/>
        </p:nvCxnSpPr>
        <p:spPr>
          <a:xfrm rot="10800000">
            <a:off x="585205" y="2983685"/>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801" name="Google Shape;2801;p74"/>
          <p:cNvCxnSpPr/>
          <p:nvPr/>
        </p:nvCxnSpPr>
        <p:spPr>
          <a:xfrm rot="10800000">
            <a:off x="582042" y="2399639"/>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802" name="Google Shape;2802;p74"/>
          <p:cNvCxnSpPr/>
          <p:nvPr/>
        </p:nvCxnSpPr>
        <p:spPr>
          <a:xfrm rot="10800000">
            <a:off x="579442" y="4860290"/>
            <a:ext cx="691523" cy="554"/>
          </a:xfrm>
          <a:prstGeom prst="straightConnector1">
            <a:avLst/>
          </a:prstGeom>
          <a:noFill/>
          <a:ln cap="flat" cmpd="sng" w="28575">
            <a:solidFill>
              <a:srgbClr val="00CB97"/>
            </a:solidFill>
            <a:prstDash val="dash"/>
            <a:round/>
            <a:headEnd len="med" w="med" type="triangle"/>
            <a:tailEnd len="sm" w="sm" type="none"/>
          </a:ln>
        </p:spPr>
      </p:cxnSp>
      <p:cxnSp>
        <p:nvCxnSpPr>
          <p:cNvPr id="2803" name="Google Shape;2803;p74"/>
          <p:cNvCxnSpPr/>
          <p:nvPr/>
        </p:nvCxnSpPr>
        <p:spPr>
          <a:xfrm rot="10800000">
            <a:off x="580741" y="4261297"/>
            <a:ext cx="691523" cy="554"/>
          </a:xfrm>
          <a:prstGeom prst="straightConnector1">
            <a:avLst/>
          </a:prstGeom>
          <a:noFill/>
          <a:ln cap="flat" cmpd="sng" w="28575">
            <a:solidFill>
              <a:srgbClr val="00CB97"/>
            </a:solidFill>
            <a:prstDash val="dash"/>
            <a:round/>
            <a:headEnd len="sm" w="sm" type="none"/>
            <a:tailEnd len="med" w="med" type="triangle"/>
          </a:ln>
        </p:spPr>
      </p:cxnSp>
      <p:cxnSp>
        <p:nvCxnSpPr>
          <p:cNvPr id="2804" name="Google Shape;2804;p74"/>
          <p:cNvCxnSpPr>
            <a:endCxn id="2795" idx="3"/>
          </p:cNvCxnSpPr>
          <p:nvPr/>
        </p:nvCxnSpPr>
        <p:spPr>
          <a:xfrm flipH="1">
            <a:off x="1550140" y="4261252"/>
            <a:ext cx="277500" cy="600"/>
          </a:xfrm>
          <a:prstGeom prst="straightConnector1">
            <a:avLst/>
          </a:prstGeom>
          <a:noFill/>
          <a:ln cap="flat" cmpd="sng" w="19050">
            <a:solidFill>
              <a:srgbClr val="00CB97"/>
            </a:solidFill>
            <a:prstDash val="dash"/>
            <a:round/>
            <a:headEnd len="sm" w="sm" type="none"/>
            <a:tailEnd len="med" w="med" type="triangle"/>
          </a:ln>
        </p:spPr>
      </p:cxnSp>
      <p:cxnSp>
        <p:nvCxnSpPr>
          <p:cNvPr id="2805" name="Google Shape;2805;p74"/>
          <p:cNvCxnSpPr>
            <a:endCxn id="2796" idx="3"/>
          </p:cNvCxnSpPr>
          <p:nvPr/>
        </p:nvCxnSpPr>
        <p:spPr>
          <a:xfrm flipH="1">
            <a:off x="1550140" y="4860245"/>
            <a:ext cx="280800" cy="600"/>
          </a:xfrm>
          <a:prstGeom prst="straightConnector1">
            <a:avLst/>
          </a:prstGeom>
          <a:noFill/>
          <a:ln cap="flat" cmpd="sng" w="19050">
            <a:solidFill>
              <a:srgbClr val="00CB97"/>
            </a:solidFill>
            <a:prstDash val="dash"/>
            <a:round/>
            <a:headEnd len="med" w="med" type="triangle"/>
            <a:tailEnd len="sm" w="sm" type="none"/>
          </a:ln>
        </p:spPr>
      </p:cxnSp>
      <p:cxnSp>
        <p:nvCxnSpPr>
          <p:cNvPr id="2806" name="Google Shape;2806;p74"/>
          <p:cNvCxnSpPr>
            <a:stCxn id="2798" idx="2"/>
            <a:endCxn id="2799" idx="0"/>
          </p:cNvCxnSpPr>
          <p:nvPr/>
        </p:nvCxnSpPr>
        <p:spPr>
          <a:xfrm>
            <a:off x="6451431" y="3515473"/>
            <a:ext cx="4800" cy="590700"/>
          </a:xfrm>
          <a:prstGeom prst="straightConnector1">
            <a:avLst/>
          </a:prstGeom>
          <a:noFill/>
          <a:ln cap="flat" cmpd="sng" w="19050">
            <a:solidFill>
              <a:srgbClr val="00CB97"/>
            </a:solidFill>
            <a:prstDash val="dot"/>
            <a:round/>
            <a:headEnd len="sm" w="sm" type="none"/>
            <a:tailEnd len="med" w="med" type="triangle"/>
          </a:ln>
        </p:spPr>
      </p:cxnSp>
      <p:sp>
        <p:nvSpPr>
          <p:cNvPr id="2807" name="Google Shape;2807;p74"/>
          <p:cNvSpPr/>
          <p:nvPr/>
        </p:nvSpPr>
        <p:spPr>
          <a:xfrm>
            <a:off x="2680523" y="2052024"/>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Event Handler</a:t>
            </a:r>
            <a:endParaRPr/>
          </a:p>
        </p:txBody>
      </p:sp>
      <p:sp>
        <p:nvSpPr>
          <p:cNvPr id="2808" name="Google Shape;2808;p74"/>
          <p:cNvSpPr/>
          <p:nvPr/>
        </p:nvSpPr>
        <p:spPr>
          <a:xfrm>
            <a:off x="4133304" y="2051602"/>
            <a:ext cx="854270" cy="289313"/>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88">
                <a:solidFill>
                  <a:srgbClr val="000000"/>
                </a:solidFill>
                <a:latin typeface="Arial"/>
                <a:ea typeface="Arial"/>
                <a:cs typeface="Arial"/>
                <a:sym typeface="Arial"/>
              </a:rPr>
              <a:t>Sim Start/End</a:t>
            </a:r>
            <a:endParaRPr/>
          </a:p>
        </p:txBody>
      </p:sp>
      <p:cxnSp>
        <p:nvCxnSpPr>
          <p:cNvPr id="2809" name="Google Shape;2809;p74"/>
          <p:cNvCxnSpPr>
            <a:stCxn id="2793" idx="3"/>
            <a:endCxn id="2807" idx="1"/>
          </p:cNvCxnSpPr>
          <p:nvPr/>
        </p:nvCxnSpPr>
        <p:spPr>
          <a:xfrm flipH="1" rot="10800000">
            <a:off x="1550140" y="2196593"/>
            <a:ext cx="1130400" cy="188100"/>
          </a:xfrm>
          <a:prstGeom prst="bentConnector3">
            <a:avLst>
              <a:gd fmla="val 49999" name="adj1"/>
            </a:avLst>
          </a:prstGeom>
          <a:noFill/>
          <a:ln cap="flat" cmpd="sng" w="19050">
            <a:solidFill>
              <a:srgbClr val="00CB97"/>
            </a:solidFill>
            <a:prstDash val="dash"/>
            <a:round/>
            <a:headEnd len="sm" w="sm" type="none"/>
            <a:tailEnd len="med" w="med" type="triangle"/>
          </a:ln>
        </p:spPr>
      </p:cxnSp>
      <p:cxnSp>
        <p:nvCxnSpPr>
          <p:cNvPr id="2810" name="Google Shape;2810;p74"/>
          <p:cNvCxnSpPr>
            <a:stCxn id="2808" idx="1"/>
            <a:endCxn id="2807" idx="3"/>
          </p:cNvCxnSpPr>
          <p:nvPr/>
        </p:nvCxnSpPr>
        <p:spPr>
          <a:xfrm flipH="1">
            <a:off x="3534804" y="2196259"/>
            <a:ext cx="598500" cy="300"/>
          </a:xfrm>
          <a:prstGeom prst="straightConnector1">
            <a:avLst/>
          </a:prstGeom>
          <a:noFill/>
          <a:ln cap="flat" cmpd="sng" w="19050">
            <a:solidFill>
              <a:srgbClr val="00CB97"/>
            </a:solidFill>
            <a:prstDash val="solid"/>
            <a:round/>
            <a:headEnd len="med" w="med" type="triangle"/>
            <a:tailEnd len="sm" w="sm" type="none"/>
          </a:ln>
        </p:spPr>
      </p:cxnSp>
      <p:sp>
        <p:nvSpPr>
          <p:cNvPr id="2811" name="Google Shape;2811;p74"/>
          <p:cNvSpPr/>
          <p:nvPr/>
        </p:nvSpPr>
        <p:spPr>
          <a:xfrm>
            <a:off x="2588028" y="1804971"/>
            <a:ext cx="2460880" cy="676916"/>
          </a:xfrm>
          <a:prstGeom prst="roundRect">
            <a:avLst>
              <a:gd fmla="val 6097"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900">
                <a:solidFill>
                  <a:srgbClr val="000000"/>
                </a:solidFill>
                <a:latin typeface="Arial"/>
                <a:ea typeface="Arial"/>
                <a:cs typeface="Arial"/>
                <a:sym typeface="Arial"/>
              </a:rPr>
              <a:t>Simulation Maintenance Module</a:t>
            </a:r>
            <a:endParaRPr/>
          </a:p>
        </p:txBody>
      </p:sp>
      <p:sp>
        <p:nvSpPr>
          <p:cNvPr id="2812" name="Google Shape;2812;p74"/>
          <p:cNvSpPr txBox="1"/>
          <p:nvPr/>
        </p:nvSpPr>
        <p:spPr>
          <a:xfrm>
            <a:off x="3534793" y="1974360"/>
            <a:ext cx="506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00">
                <a:solidFill>
                  <a:srgbClr val="595959"/>
                </a:solidFill>
                <a:latin typeface="Arial"/>
                <a:ea typeface="Arial"/>
                <a:cs typeface="Arial"/>
                <a:sym typeface="Arial"/>
              </a:rPr>
              <a:t>-Simulation Events</a:t>
            </a:r>
            <a:endParaRPr/>
          </a:p>
        </p:txBody>
      </p:sp>
      <p:sp>
        <p:nvSpPr>
          <p:cNvPr id="2813" name="Google Shape;2813;p74"/>
          <p:cNvSpPr/>
          <p:nvPr/>
        </p:nvSpPr>
        <p:spPr>
          <a:xfrm rot="-5400000">
            <a:off x="1522271" y="4428337"/>
            <a:ext cx="886086" cy="268466"/>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788">
                <a:solidFill>
                  <a:srgbClr val="000000"/>
                </a:solidFill>
                <a:latin typeface="Arial"/>
                <a:ea typeface="Arial"/>
                <a:cs typeface="Arial"/>
                <a:sym typeface="Arial"/>
              </a:rPr>
              <a:t>Network Emulator</a:t>
            </a:r>
            <a:endParaRPr/>
          </a:p>
        </p:txBody>
      </p:sp>
      <p:sp>
        <p:nvSpPr>
          <p:cNvPr id="2814" name="Google Shape;2814;p74"/>
          <p:cNvSpPr/>
          <p:nvPr/>
        </p:nvSpPr>
        <p:spPr>
          <a:xfrm>
            <a:off x="2452767" y="3015925"/>
            <a:ext cx="2278861" cy="2368484"/>
          </a:xfrm>
          <a:prstGeom prst="roundRect">
            <a:avLst>
              <a:gd fmla="val 3300" name="adj"/>
            </a:avLst>
          </a:prstGeom>
          <a:noFill/>
          <a:ln cap="flat" cmpd="sng" w="25400">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788">
                <a:solidFill>
                  <a:srgbClr val="000000"/>
                </a:solidFill>
                <a:latin typeface="Arial"/>
                <a:ea typeface="Arial"/>
                <a:cs typeface="Arial"/>
                <a:sym typeface="Arial"/>
              </a:rPr>
              <a:t>Platform Emulator</a:t>
            </a:r>
            <a:endParaRPr/>
          </a:p>
        </p:txBody>
      </p:sp>
      <p:sp>
        <p:nvSpPr>
          <p:cNvPr id="2815" name="Google Shape;2815;p74"/>
          <p:cNvSpPr/>
          <p:nvPr/>
        </p:nvSpPr>
        <p:spPr>
          <a:xfrm>
            <a:off x="3070157" y="5037986"/>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Payload</a:t>
            </a:r>
            <a:endParaRPr/>
          </a:p>
        </p:txBody>
      </p:sp>
      <p:cxnSp>
        <p:nvCxnSpPr>
          <p:cNvPr id="2816" name="Google Shape;2816;p74"/>
          <p:cNvCxnSpPr>
            <a:endCxn id="2799" idx="1"/>
          </p:cNvCxnSpPr>
          <p:nvPr/>
        </p:nvCxnSpPr>
        <p:spPr>
          <a:xfrm>
            <a:off x="4092704" y="3833575"/>
            <a:ext cx="1873200" cy="387900"/>
          </a:xfrm>
          <a:prstGeom prst="bentConnector3">
            <a:avLst>
              <a:gd fmla="val 50002" name="adj1"/>
            </a:avLst>
          </a:prstGeom>
          <a:noFill/>
          <a:ln cap="flat" cmpd="sng" w="19050">
            <a:solidFill>
              <a:srgbClr val="00CB97"/>
            </a:solidFill>
            <a:prstDash val="dot"/>
            <a:round/>
            <a:headEnd len="med" w="med" type="triangle"/>
            <a:tailEnd len="sm" w="sm" type="none"/>
          </a:ln>
        </p:spPr>
      </p:cxnSp>
      <p:cxnSp>
        <p:nvCxnSpPr>
          <p:cNvPr id="2817" name="Google Shape;2817;p74"/>
          <p:cNvCxnSpPr>
            <a:stCxn id="2818" idx="0"/>
            <a:endCxn id="2798" idx="1"/>
          </p:cNvCxnSpPr>
          <p:nvPr/>
        </p:nvCxnSpPr>
        <p:spPr>
          <a:xfrm flipH="1" rot="-5400000">
            <a:off x="4927373" y="2366295"/>
            <a:ext cx="65100" cy="2002500"/>
          </a:xfrm>
          <a:prstGeom prst="bentConnector4">
            <a:avLst>
              <a:gd fmla="val -263365" name="adj1"/>
              <a:gd fmla="val 44456" name="adj2"/>
            </a:avLst>
          </a:prstGeom>
          <a:noFill/>
          <a:ln cap="flat" cmpd="sng" w="19050">
            <a:solidFill>
              <a:srgbClr val="00CB97"/>
            </a:solidFill>
            <a:prstDash val="dot"/>
            <a:round/>
            <a:headEnd len="sm" w="sm" type="none"/>
            <a:tailEnd len="med" w="med" type="triangle"/>
          </a:ln>
        </p:spPr>
      </p:cxnSp>
      <p:sp>
        <p:nvSpPr>
          <p:cNvPr id="2819" name="Google Shape;2819;p74"/>
          <p:cNvSpPr/>
          <p:nvPr/>
        </p:nvSpPr>
        <p:spPr>
          <a:xfrm>
            <a:off x="2666632" y="3509089"/>
            <a:ext cx="500715" cy="17883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Reactive Planner</a:t>
            </a:r>
            <a:endParaRPr/>
          </a:p>
        </p:txBody>
      </p:sp>
      <p:sp>
        <p:nvSpPr>
          <p:cNvPr id="2820" name="Google Shape;2820;p74"/>
          <p:cNvSpPr/>
          <p:nvPr/>
        </p:nvSpPr>
        <p:spPr>
          <a:xfrm>
            <a:off x="3070157" y="4744167"/>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Comms</a:t>
            </a:r>
            <a:endParaRPr i="1" sz="450">
              <a:solidFill>
                <a:srgbClr val="000000"/>
              </a:solidFill>
              <a:latin typeface="Arial"/>
              <a:ea typeface="Arial"/>
              <a:cs typeface="Arial"/>
              <a:sym typeface="Arial"/>
            </a:endParaRPr>
          </a:p>
        </p:txBody>
      </p:sp>
      <p:sp>
        <p:nvSpPr>
          <p:cNvPr id="2821" name="Google Shape;2821;p74"/>
          <p:cNvSpPr/>
          <p:nvPr/>
        </p:nvSpPr>
        <p:spPr>
          <a:xfrm>
            <a:off x="3070157" y="4450349"/>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EPS</a:t>
            </a:r>
            <a:endParaRPr/>
          </a:p>
        </p:txBody>
      </p:sp>
      <p:sp>
        <p:nvSpPr>
          <p:cNvPr id="2822" name="Google Shape;2822;p74"/>
          <p:cNvSpPr/>
          <p:nvPr/>
        </p:nvSpPr>
        <p:spPr>
          <a:xfrm>
            <a:off x="3070157" y="4156530"/>
            <a:ext cx="502943" cy="233355"/>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GNC</a:t>
            </a:r>
            <a:endParaRPr/>
          </a:p>
        </p:txBody>
      </p:sp>
      <p:sp>
        <p:nvSpPr>
          <p:cNvPr id="2823" name="Google Shape;2823;p74"/>
          <p:cNvSpPr/>
          <p:nvPr/>
        </p:nvSpPr>
        <p:spPr>
          <a:xfrm>
            <a:off x="2618014" y="3255591"/>
            <a:ext cx="1931444" cy="818062"/>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CDH</a:t>
            </a:r>
            <a:endParaRPr/>
          </a:p>
        </p:txBody>
      </p:sp>
      <p:sp>
        <p:nvSpPr>
          <p:cNvPr id="2818" name="Google Shape;2818;p74"/>
          <p:cNvSpPr/>
          <p:nvPr/>
        </p:nvSpPr>
        <p:spPr>
          <a:xfrm>
            <a:off x="3708315" y="3334995"/>
            <a:ext cx="500715" cy="221918"/>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Memory Emulator</a:t>
            </a:r>
            <a:endParaRPr/>
          </a:p>
        </p:txBody>
      </p:sp>
      <p:sp>
        <p:nvSpPr>
          <p:cNvPr id="2824" name="Google Shape;2824;p74"/>
          <p:cNvSpPr/>
          <p:nvPr/>
        </p:nvSpPr>
        <p:spPr>
          <a:xfrm>
            <a:off x="3578873" y="3779757"/>
            <a:ext cx="500715" cy="186091"/>
          </a:xfrm>
          <a:prstGeom prst="roundRect">
            <a:avLst>
              <a:gd fmla="val 330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600">
                <a:solidFill>
                  <a:srgbClr val="000000"/>
                </a:solidFill>
                <a:latin typeface="Arial"/>
                <a:ea typeface="Arial"/>
                <a:cs typeface="Arial"/>
                <a:sym typeface="Arial"/>
              </a:rPr>
              <a:t>Operations Executor</a:t>
            </a:r>
            <a:endParaRPr/>
          </a:p>
        </p:txBody>
      </p:sp>
      <p:cxnSp>
        <p:nvCxnSpPr>
          <p:cNvPr id="2825" name="Google Shape;2825;p74"/>
          <p:cNvCxnSpPr>
            <a:stCxn id="2822" idx="1"/>
            <a:endCxn id="2824" idx="1"/>
          </p:cNvCxnSpPr>
          <p:nvPr/>
        </p:nvCxnSpPr>
        <p:spPr>
          <a:xfrm flipH="1" rot="10800000">
            <a:off x="3070157" y="3872708"/>
            <a:ext cx="508800" cy="4005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826" name="Google Shape;2826;p74"/>
          <p:cNvCxnSpPr>
            <a:stCxn id="2821" idx="1"/>
            <a:endCxn id="2824" idx="1"/>
          </p:cNvCxnSpPr>
          <p:nvPr/>
        </p:nvCxnSpPr>
        <p:spPr>
          <a:xfrm flipH="1" rot="10800000">
            <a:off x="3070157" y="3872827"/>
            <a:ext cx="508800" cy="6942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827" name="Google Shape;2827;p74"/>
          <p:cNvCxnSpPr>
            <a:stCxn id="2820" idx="1"/>
            <a:endCxn id="2824" idx="1"/>
          </p:cNvCxnSpPr>
          <p:nvPr/>
        </p:nvCxnSpPr>
        <p:spPr>
          <a:xfrm flipH="1" rot="10800000">
            <a:off x="3070157" y="3872945"/>
            <a:ext cx="508800" cy="987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828" name="Google Shape;2828;p74"/>
          <p:cNvCxnSpPr>
            <a:stCxn id="2815" idx="1"/>
            <a:endCxn id="2824" idx="1"/>
          </p:cNvCxnSpPr>
          <p:nvPr/>
        </p:nvCxnSpPr>
        <p:spPr>
          <a:xfrm flipH="1" rot="10800000">
            <a:off x="3070157" y="3872764"/>
            <a:ext cx="508800" cy="1281900"/>
          </a:xfrm>
          <a:prstGeom prst="bentConnector3">
            <a:avLst>
              <a:gd fmla="val -33696" name="adj1"/>
            </a:avLst>
          </a:prstGeom>
          <a:noFill/>
          <a:ln cap="flat" cmpd="sng" w="19050">
            <a:solidFill>
              <a:srgbClr val="00CB97"/>
            </a:solidFill>
            <a:prstDash val="dot"/>
            <a:round/>
            <a:headEnd len="med" w="med" type="triangle"/>
            <a:tailEnd len="sm" w="sm" type="none"/>
          </a:ln>
        </p:spPr>
      </p:cxnSp>
      <p:cxnSp>
        <p:nvCxnSpPr>
          <p:cNvPr id="2829" name="Google Shape;2829;p74"/>
          <p:cNvCxnSpPr>
            <a:stCxn id="2824" idx="2"/>
            <a:endCxn id="2822" idx="3"/>
          </p:cNvCxnSpPr>
          <p:nvPr/>
        </p:nvCxnSpPr>
        <p:spPr>
          <a:xfrm rot="5400000">
            <a:off x="3547381" y="3991498"/>
            <a:ext cx="307500" cy="256200"/>
          </a:xfrm>
          <a:prstGeom prst="bentConnector2">
            <a:avLst/>
          </a:prstGeom>
          <a:noFill/>
          <a:ln cap="flat" cmpd="sng" w="19050">
            <a:solidFill>
              <a:srgbClr val="00CB97"/>
            </a:solidFill>
            <a:prstDash val="dot"/>
            <a:round/>
            <a:headEnd len="med" w="med" type="triangle"/>
            <a:tailEnd len="sm" w="sm" type="none"/>
          </a:ln>
        </p:spPr>
      </p:cxnSp>
      <p:cxnSp>
        <p:nvCxnSpPr>
          <p:cNvPr id="2830" name="Google Shape;2830;p74"/>
          <p:cNvCxnSpPr>
            <a:stCxn id="2824" idx="2"/>
            <a:endCxn id="2821" idx="3"/>
          </p:cNvCxnSpPr>
          <p:nvPr/>
        </p:nvCxnSpPr>
        <p:spPr>
          <a:xfrm rot="5400000">
            <a:off x="3400531" y="4138348"/>
            <a:ext cx="601200" cy="256200"/>
          </a:xfrm>
          <a:prstGeom prst="bentConnector2">
            <a:avLst/>
          </a:prstGeom>
          <a:noFill/>
          <a:ln cap="flat" cmpd="sng" w="19050">
            <a:solidFill>
              <a:srgbClr val="00CB97"/>
            </a:solidFill>
            <a:prstDash val="dot"/>
            <a:round/>
            <a:headEnd len="med" w="med" type="triangle"/>
            <a:tailEnd len="sm" w="sm" type="none"/>
          </a:ln>
        </p:spPr>
      </p:cxnSp>
      <p:cxnSp>
        <p:nvCxnSpPr>
          <p:cNvPr id="2831" name="Google Shape;2831;p74"/>
          <p:cNvCxnSpPr>
            <a:stCxn id="2824" idx="2"/>
            <a:endCxn id="2820" idx="3"/>
          </p:cNvCxnSpPr>
          <p:nvPr/>
        </p:nvCxnSpPr>
        <p:spPr>
          <a:xfrm rot="5400000">
            <a:off x="3253681" y="4285198"/>
            <a:ext cx="894900" cy="256200"/>
          </a:xfrm>
          <a:prstGeom prst="bentConnector2">
            <a:avLst/>
          </a:prstGeom>
          <a:noFill/>
          <a:ln cap="flat" cmpd="sng" w="19050">
            <a:solidFill>
              <a:srgbClr val="00CB97"/>
            </a:solidFill>
            <a:prstDash val="dot"/>
            <a:round/>
            <a:headEnd len="med" w="med" type="triangle"/>
            <a:tailEnd len="sm" w="sm" type="none"/>
          </a:ln>
        </p:spPr>
      </p:cxnSp>
      <p:cxnSp>
        <p:nvCxnSpPr>
          <p:cNvPr id="2832" name="Google Shape;2832;p74"/>
          <p:cNvCxnSpPr>
            <a:stCxn id="2824" idx="2"/>
            <a:endCxn id="2815" idx="3"/>
          </p:cNvCxnSpPr>
          <p:nvPr/>
        </p:nvCxnSpPr>
        <p:spPr>
          <a:xfrm rot="5400000">
            <a:off x="3106681" y="4432198"/>
            <a:ext cx="1188900" cy="256200"/>
          </a:xfrm>
          <a:prstGeom prst="bentConnector2">
            <a:avLst/>
          </a:prstGeom>
          <a:noFill/>
          <a:ln cap="flat" cmpd="sng" w="19050">
            <a:solidFill>
              <a:srgbClr val="00CB97"/>
            </a:solidFill>
            <a:prstDash val="dot"/>
            <a:round/>
            <a:headEnd len="med" w="med" type="triangle"/>
            <a:tailEnd len="sm" w="sm" type="none"/>
          </a:ln>
        </p:spPr>
      </p:cxnSp>
      <p:cxnSp>
        <p:nvCxnSpPr>
          <p:cNvPr id="2833" name="Google Shape;2833;p74"/>
          <p:cNvCxnSpPr>
            <a:endCxn id="2813" idx="2"/>
          </p:cNvCxnSpPr>
          <p:nvPr/>
        </p:nvCxnSpPr>
        <p:spPr>
          <a:xfrm rot="10800000">
            <a:off x="2099547" y="4562570"/>
            <a:ext cx="970500" cy="386700"/>
          </a:xfrm>
          <a:prstGeom prst="bentConnector3">
            <a:avLst>
              <a:gd fmla="val 87682" name="adj1"/>
            </a:avLst>
          </a:prstGeom>
          <a:noFill/>
          <a:ln cap="flat" cmpd="sng" w="19050">
            <a:solidFill>
              <a:srgbClr val="00CB97"/>
            </a:solidFill>
            <a:prstDash val="dot"/>
            <a:round/>
            <a:headEnd len="med" w="med" type="triangle"/>
            <a:tailEnd len="med" w="med" type="triangle"/>
          </a:ln>
        </p:spPr>
      </p:cxnSp>
      <p:cxnSp>
        <p:nvCxnSpPr>
          <p:cNvPr id="2834" name="Google Shape;2834;p74"/>
          <p:cNvCxnSpPr>
            <a:stCxn id="2818" idx="3"/>
          </p:cNvCxnSpPr>
          <p:nvPr/>
        </p:nvCxnSpPr>
        <p:spPr>
          <a:xfrm flipH="1">
            <a:off x="3577830" y="3445954"/>
            <a:ext cx="631200" cy="1809900"/>
          </a:xfrm>
          <a:prstGeom prst="bentConnector4">
            <a:avLst>
              <a:gd fmla="val -27162" name="adj1"/>
              <a:gd fmla="val 99379" name="adj2"/>
            </a:avLst>
          </a:prstGeom>
          <a:noFill/>
          <a:ln cap="flat" cmpd="sng" w="19050">
            <a:solidFill>
              <a:srgbClr val="00CB97"/>
            </a:solidFill>
            <a:prstDash val="dot"/>
            <a:round/>
            <a:headEnd len="med" w="med" type="triangle"/>
            <a:tailEnd len="sm" w="sm" type="none"/>
          </a:ln>
        </p:spPr>
      </p:cxnSp>
      <p:cxnSp>
        <p:nvCxnSpPr>
          <p:cNvPr id="2835" name="Google Shape;2835;p74"/>
          <p:cNvCxnSpPr>
            <a:stCxn id="2818" idx="3"/>
          </p:cNvCxnSpPr>
          <p:nvPr/>
        </p:nvCxnSpPr>
        <p:spPr>
          <a:xfrm flipH="1">
            <a:off x="3576030" y="3445954"/>
            <a:ext cx="633000" cy="1503300"/>
          </a:xfrm>
          <a:prstGeom prst="bentConnector4">
            <a:avLst>
              <a:gd fmla="val -27086" name="adj1"/>
              <a:gd fmla="val 99562" name="adj2"/>
            </a:avLst>
          </a:prstGeom>
          <a:noFill/>
          <a:ln cap="flat" cmpd="sng" w="19050">
            <a:solidFill>
              <a:srgbClr val="00CB97"/>
            </a:solidFill>
            <a:prstDash val="dot"/>
            <a:round/>
            <a:headEnd len="med" w="med" type="triangle"/>
            <a:tailEnd len="sm" w="sm" type="none"/>
          </a:ln>
        </p:spPr>
      </p:cxnSp>
      <p:cxnSp>
        <p:nvCxnSpPr>
          <p:cNvPr id="2836" name="Google Shape;2836;p74"/>
          <p:cNvCxnSpPr>
            <a:stCxn id="2824" idx="3"/>
          </p:cNvCxnSpPr>
          <p:nvPr/>
        </p:nvCxnSpPr>
        <p:spPr>
          <a:xfrm>
            <a:off x="4079588" y="3872803"/>
            <a:ext cx="1886400" cy="411300"/>
          </a:xfrm>
          <a:prstGeom prst="bentConnector3">
            <a:avLst>
              <a:gd fmla="val 38889" name="adj1"/>
            </a:avLst>
          </a:prstGeom>
          <a:noFill/>
          <a:ln cap="flat" cmpd="sng" w="19050">
            <a:solidFill>
              <a:srgbClr val="00CB97"/>
            </a:solidFill>
            <a:prstDash val="dot"/>
            <a:round/>
            <a:headEnd len="sm" w="sm" type="none"/>
            <a:tailEnd len="med" w="med" type="triangle"/>
          </a:ln>
        </p:spPr>
      </p:cxnSp>
      <p:cxnSp>
        <p:nvCxnSpPr>
          <p:cNvPr id="2837" name="Google Shape;2837;p74"/>
          <p:cNvCxnSpPr>
            <a:stCxn id="2819" idx="3"/>
          </p:cNvCxnSpPr>
          <p:nvPr/>
        </p:nvCxnSpPr>
        <p:spPr>
          <a:xfrm>
            <a:off x="3167347" y="3598505"/>
            <a:ext cx="405900" cy="191400"/>
          </a:xfrm>
          <a:prstGeom prst="bentConnector3">
            <a:avLst>
              <a:gd fmla="val 49982" name="adj1"/>
            </a:avLst>
          </a:prstGeom>
          <a:noFill/>
          <a:ln cap="flat" cmpd="sng" w="19050">
            <a:solidFill>
              <a:srgbClr val="00CB97"/>
            </a:solidFill>
            <a:prstDash val="dot"/>
            <a:round/>
            <a:headEnd len="med" w="med" type="triangle"/>
            <a:tailEnd len="sm" w="sm" type="none"/>
          </a:ln>
        </p:spPr>
      </p:cxnSp>
      <p:cxnSp>
        <p:nvCxnSpPr>
          <p:cNvPr id="2838" name="Google Shape;2838;p74"/>
          <p:cNvCxnSpPr/>
          <p:nvPr/>
        </p:nvCxnSpPr>
        <p:spPr>
          <a:xfrm rot="10800000">
            <a:off x="3166604" y="3688044"/>
            <a:ext cx="406500" cy="145500"/>
          </a:xfrm>
          <a:prstGeom prst="bentConnector3">
            <a:avLst>
              <a:gd fmla="val 60562" name="adj1"/>
            </a:avLst>
          </a:prstGeom>
          <a:noFill/>
          <a:ln cap="flat" cmpd="sng" w="19050">
            <a:solidFill>
              <a:srgbClr val="00CB97"/>
            </a:solidFill>
            <a:prstDash val="dot"/>
            <a:round/>
            <a:headEnd len="med" w="med" type="triangle"/>
            <a:tailEnd len="sm" w="sm" type="none"/>
          </a:ln>
        </p:spPr>
      </p:cxnSp>
      <p:cxnSp>
        <p:nvCxnSpPr>
          <p:cNvPr id="2839" name="Google Shape;2839;p74"/>
          <p:cNvCxnSpPr>
            <a:endCxn id="2818" idx="1"/>
          </p:cNvCxnSpPr>
          <p:nvPr/>
        </p:nvCxnSpPr>
        <p:spPr>
          <a:xfrm flipH="1" rot="5400000">
            <a:off x="3557565" y="3596704"/>
            <a:ext cx="333900" cy="32400"/>
          </a:xfrm>
          <a:prstGeom prst="bentConnector4">
            <a:avLst>
              <a:gd fmla="val 33399" name="adj1"/>
              <a:gd fmla="val 302847" name="adj2"/>
            </a:avLst>
          </a:prstGeom>
          <a:noFill/>
          <a:ln cap="flat" cmpd="sng" w="19050">
            <a:solidFill>
              <a:srgbClr val="00CB97"/>
            </a:solidFill>
            <a:prstDash val="dot"/>
            <a:round/>
            <a:headEnd len="med" w="med" type="triangle"/>
            <a:tailEnd len="sm" w="sm" type="none"/>
          </a:ln>
        </p:spPr>
      </p:cxnSp>
      <p:cxnSp>
        <p:nvCxnSpPr>
          <p:cNvPr id="2840" name="Google Shape;2840;p74"/>
          <p:cNvCxnSpPr>
            <a:stCxn id="2794" idx="3"/>
          </p:cNvCxnSpPr>
          <p:nvPr/>
        </p:nvCxnSpPr>
        <p:spPr>
          <a:xfrm>
            <a:off x="1550140" y="2983687"/>
            <a:ext cx="1528800" cy="1383000"/>
          </a:xfrm>
          <a:prstGeom prst="bentConnector3">
            <a:avLst>
              <a:gd fmla="val 53237" name="adj1"/>
            </a:avLst>
          </a:prstGeom>
          <a:noFill/>
          <a:ln cap="flat" cmpd="sng" w="19050">
            <a:solidFill>
              <a:schemeClr val="accent1"/>
            </a:solidFill>
            <a:prstDash val="dash"/>
            <a:round/>
            <a:headEnd len="sm" w="sm" type="none"/>
            <a:tailEnd len="med" w="med" type="triangle"/>
          </a:ln>
        </p:spPr>
      </p:cxnSp>
      <p:cxnSp>
        <p:nvCxnSpPr>
          <p:cNvPr id="2841" name="Google Shape;2841;p74"/>
          <p:cNvCxnSpPr>
            <a:stCxn id="2794" idx="3"/>
          </p:cNvCxnSpPr>
          <p:nvPr/>
        </p:nvCxnSpPr>
        <p:spPr>
          <a:xfrm>
            <a:off x="1550140" y="2983687"/>
            <a:ext cx="813600" cy="1683900"/>
          </a:xfrm>
          <a:prstGeom prst="bentConnector2">
            <a:avLst/>
          </a:prstGeom>
          <a:noFill/>
          <a:ln cap="flat" cmpd="sng" w="19050">
            <a:solidFill>
              <a:schemeClr val="accent1"/>
            </a:solidFill>
            <a:prstDash val="dash"/>
            <a:round/>
            <a:headEnd len="sm" w="sm" type="none"/>
            <a:tailEnd len="sm" w="sm" type="none"/>
          </a:ln>
        </p:spPr>
      </p:cxnSp>
      <p:cxnSp>
        <p:nvCxnSpPr>
          <p:cNvPr id="2842" name="Google Shape;2842;p74"/>
          <p:cNvCxnSpPr/>
          <p:nvPr/>
        </p:nvCxnSpPr>
        <p:spPr>
          <a:xfrm>
            <a:off x="2375230" y="465805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843" name="Google Shape;2843;p74"/>
          <p:cNvCxnSpPr>
            <a:stCxn id="2794" idx="3"/>
          </p:cNvCxnSpPr>
          <p:nvPr/>
        </p:nvCxnSpPr>
        <p:spPr>
          <a:xfrm>
            <a:off x="1550140" y="2983687"/>
            <a:ext cx="812400" cy="1837200"/>
          </a:xfrm>
          <a:prstGeom prst="bentConnector2">
            <a:avLst/>
          </a:prstGeom>
          <a:noFill/>
          <a:ln cap="flat" cmpd="sng" w="19050">
            <a:solidFill>
              <a:schemeClr val="accent1"/>
            </a:solidFill>
            <a:prstDash val="dash"/>
            <a:round/>
            <a:headEnd len="sm" w="sm" type="none"/>
            <a:tailEnd len="sm" w="sm" type="none"/>
          </a:ln>
        </p:spPr>
      </p:cxnSp>
      <p:cxnSp>
        <p:nvCxnSpPr>
          <p:cNvPr id="2844" name="Google Shape;2844;p74"/>
          <p:cNvCxnSpPr>
            <a:stCxn id="2794" idx="3"/>
          </p:cNvCxnSpPr>
          <p:nvPr/>
        </p:nvCxnSpPr>
        <p:spPr>
          <a:xfrm>
            <a:off x="1550140" y="2983687"/>
            <a:ext cx="810900" cy="2259900"/>
          </a:xfrm>
          <a:prstGeom prst="bentConnector2">
            <a:avLst/>
          </a:prstGeom>
          <a:noFill/>
          <a:ln cap="flat" cmpd="sng" w="19050">
            <a:solidFill>
              <a:schemeClr val="accent1"/>
            </a:solidFill>
            <a:prstDash val="dash"/>
            <a:round/>
            <a:headEnd len="sm" w="sm" type="none"/>
            <a:tailEnd len="sm" w="sm" type="none"/>
          </a:ln>
        </p:spPr>
      </p:cxnSp>
      <p:cxnSp>
        <p:nvCxnSpPr>
          <p:cNvPr id="2845" name="Google Shape;2845;p74"/>
          <p:cNvCxnSpPr/>
          <p:nvPr/>
        </p:nvCxnSpPr>
        <p:spPr>
          <a:xfrm>
            <a:off x="2378122" y="52353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846" name="Google Shape;2846;p74"/>
          <p:cNvCxnSpPr>
            <a:stCxn id="2794" idx="3"/>
            <a:endCxn id="2813" idx="3"/>
          </p:cNvCxnSpPr>
          <p:nvPr/>
        </p:nvCxnSpPr>
        <p:spPr>
          <a:xfrm>
            <a:off x="1550140" y="2983687"/>
            <a:ext cx="415200" cy="1135800"/>
          </a:xfrm>
          <a:prstGeom prst="bentConnector2">
            <a:avLst/>
          </a:prstGeom>
          <a:noFill/>
          <a:ln cap="flat" cmpd="sng" w="19050">
            <a:solidFill>
              <a:schemeClr val="accent1"/>
            </a:solidFill>
            <a:prstDash val="dash"/>
            <a:round/>
            <a:headEnd len="sm" w="sm" type="none"/>
            <a:tailEnd len="med" w="med" type="triangle"/>
          </a:ln>
        </p:spPr>
      </p:cxnSp>
      <p:cxnSp>
        <p:nvCxnSpPr>
          <p:cNvPr id="2847" name="Google Shape;2847;p74"/>
          <p:cNvCxnSpPr>
            <a:stCxn id="2807" idx="2"/>
          </p:cNvCxnSpPr>
          <p:nvPr/>
        </p:nvCxnSpPr>
        <p:spPr>
          <a:xfrm rot="5400000">
            <a:off x="2414658" y="2290637"/>
            <a:ext cx="642300" cy="743700"/>
          </a:xfrm>
          <a:prstGeom prst="bentConnector2">
            <a:avLst/>
          </a:prstGeom>
          <a:noFill/>
          <a:ln cap="flat" cmpd="sng" w="19050">
            <a:solidFill>
              <a:schemeClr val="accent1"/>
            </a:solidFill>
            <a:prstDash val="dash"/>
            <a:round/>
            <a:headEnd len="sm" w="sm" type="none"/>
            <a:tailEnd len="sm" w="sm" type="none"/>
          </a:ln>
        </p:spPr>
      </p:cxnSp>
      <p:cxnSp>
        <p:nvCxnSpPr>
          <p:cNvPr id="2848" name="Google Shape;2848;p74"/>
          <p:cNvCxnSpPr/>
          <p:nvPr/>
        </p:nvCxnSpPr>
        <p:spPr>
          <a:xfrm rot="10800000">
            <a:off x="4214015" y="3370197"/>
            <a:ext cx="1745400" cy="108900"/>
          </a:xfrm>
          <a:prstGeom prst="bentConnector3">
            <a:avLst>
              <a:gd fmla="val 67709" name="adj1"/>
            </a:avLst>
          </a:prstGeom>
          <a:noFill/>
          <a:ln cap="flat" cmpd="sng" w="19050">
            <a:solidFill>
              <a:srgbClr val="00CB97"/>
            </a:solidFill>
            <a:prstDash val="dot"/>
            <a:round/>
            <a:headEnd len="sm" w="sm" type="none"/>
            <a:tailEnd len="med" w="med" type="triangle"/>
          </a:ln>
        </p:spPr>
      </p:cxnSp>
      <p:cxnSp>
        <p:nvCxnSpPr>
          <p:cNvPr id="2849" name="Google Shape;2849;p74"/>
          <p:cNvCxnSpPr/>
          <p:nvPr/>
        </p:nvCxnSpPr>
        <p:spPr>
          <a:xfrm>
            <a:off x="2388377" y="4778102"/>
            <a:ext cx="690471" cy="0"/>
          </a:xfrm>
          <a:prstGeom prst="straightConnector1">
            <a:avLst/>
          </a:prstGeom>
          <a:noFill/>
          <a:ln cap="flat" cmpd="sng" w="19050">
            <a:solidFill>
              <a:schemeClr val="accent1"/>
            </a:solidFill>
            <a:prstDash val="dash"/>
            <a:round/>
            <a:headEnd len="sm" w="sm" type="none"/>
            <a:tailEnd len="med" w="med" type="triangle"/>
          </a:ln>
        </p:spPr>
      </p:cxnSp>
      <p:cxnSp>
        <p:nvCxnSpPr>
          <p:cNvPr id="2850" name="Google Shape;2850;p74"/>
          <p:cNvCxnSpPr>
            <a:stCxn id="2824" idx="0"/>
            <a:endCxn id="2818" idx="2"/>
          </p:cNvCxnSpPr>
          <p:nvPr/>
        </p:nvCxnSpPr>
        <p:spPr>
          <a:xfrm rot="-5400000">
            <a:off x="3782431" y="3603657"/>
            <a:ext cx="222900" cy="129300"/>
          </a:xfrm>
          <a:prstGeom prst="bentConnector3">
            <a:avLst>
              <a:gd fmla="val 60242" name="adj1"/>
            </a:avLst>
          </a:prstGeom>
          <a:noFill/>
          <a:ln cap="flat" cmpd="sng" w="19050">
            <a:solidFill>
              <a:srgbClr val="00CB97"/>
            </a:solidFill>
            <a:prstDash val="dot"/>
            <a:round/>
            <a:headEnd len="sm" w="sm" type="none"/>
            <a:tailEnd len="med" w="med" type="triangle"/>
          </a:ln>
        </p:spPr>
      </p:cxnSp>
      <p:grpSp>
        <p:nvGrpSpPr>
          <p:cNvPr id="2851" name="Google Shape;2851;p74"/>
          <p:cNvGrpSpPr/>
          <p:nvPr/>
        </p:nvGrpSpPr>
        <p:grpSpPr>
          <a:xfrm>
            <a:off x="940457" y="1559335"/>
            <a:ext cx="685800" cy="685800"/>
            <a:chOff x="8717280" y="2379218"/>
            <a:chExt cx="914400" cy="914400"/>
          </a:xfrm>
        </p:grpSpPr>
        <p:pic>
          <p:nvPicPr>
            <p:cNvPr descr="Satellite with solid fill" id="2852" name="Google Shape;2852;p74"/>
            <p:cNvPicPr preferRelativeResize="0"/>
            <p:nvPr/>
          </p:nvPicPr>
          <p:blipFill rotWithShape="1">
            <a:blip r:embed="rId3">
              <a:alphaModFix/>
            </a:blip>
            <a:srcRect b="0" l="0" r="0" t="0"/>
            <a:stretch/>
          </p:blipFill>
          <p:spPr>
            <a:xfrm>
              <a:off x="8717280" y="2379218"/>
              <a:ext cx="914400" cy="914400"/>
            </a:xfrm>
            <a:prstGeom prst="rect">
              <a:avLst/>
            </a:prstGeom>
            <a:noFill/>
            <a:ln>
              <a:noFill/>
            </a:ln>
          </p:spPr>
        </p:pic>
        <p:sp>
          <p:nvSpPr>
            <p:cNvPr id="2853" name="Google Shape;2853;p74"/>
            <p:cNvSpPr/>
            <p:nvPr/>
          </p:nvSpPr>
          <p:spPr>
            <a:xfrm>
              <a:off x="9089136" y="2746756"/>
              <a:ext cx="170688" cy="179324"/>
            </a:xfrm>
            <a:prstGeom prst="ellipse">
              <a:avLst/>
            </a:prstGeom>
            <a:solidFill>
              <a:srgbClr val="0070C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2</a:t>
              </a:r>
              <a:endParaRPr/>
            </a:p>
          </p:txBody>
        </p:sp>
      </p:grpSp>
      <p:pic>
        <p:nvPicPr>
          <p:cNvPr descr="Speech with solid fill" id="2854" name="Google Shape;2854;p74"/>
          <p:cNvPicPr preferRelativeResize="0"/>
          <p:nvPr/>
        </p:nvPicPr>
        <p:blipFill rotWithShape="1">
          <a:blip r:embed="rId4">
            <a:alphaModFix/>
          </a:blip>
          <a:srcRect b="0" l="0" r="0" t="0"/>
          <a:stretch/>
        </p:blipFill>
        <p:spPr>
          <a:xfrm>
            <a:off x="2966978" y="3218265"/>
            <a:ext cx="957366" cy="732160"/>
          </a:xfrm>
          <a:prstGeom prst="rect">
            <a:avLst/>
          </a:prstGeom>
          <a:noFill/>
          <a:ln>
            <a:noFill/>
          </a:ln>
        </p:spPr>
      </p:pic>
      <p:sp>
        <p:nvSpPr>
          <p:cNvPr id="2855" name="Google Shape;2855;p74"/>
          <p:cNvSpPr txBox="1"/>
          <p:nvPr/>
        </p:nvSpPr>
        <p:spPr>
          <a:xfrm>
            <a:off x="3084809" y="3432884"/>
            <a:ext cx="72170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“Sending results to Agent 1”</a:t>
            </a:r>
            <a:endParaRPr/>
          </a:p>
        </p:txBody>
      </p:sp>
      <p:sp>
        <p:nvSpPr>
          <p:cNvPr id="2856" name="Google Shape;2856;p74"/>
          <p:cNvSpPr txBox="1"/>
          <p:nvPr/>
        </p:nvSpPr>
        <p:spPr>
          <a:xfrm>
            <a:off x="4968567" y="3258812"/>
            <a:ext cx="995714" cy="1731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-Instrument Data</a:t>
            </a:r>
            <a:endParaRPr/>
          </a:p>
        </p:txBody>
      </p:sp>
      <p:sp>
        <p:nvSpPr>
          <p:cNvPr id="2857" name="Google Shape;2857;p74"/>
          <p:cNvSpPr/>
          <p:nvPr/>
        </p:nvSpPr>
        <p:spPr>
          <a:xfrm>
            <a:off x="7449599" y="3284855"/>
            <a:ext cx="1585932" cy="738653"/>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50">
                <a:solidFill>
                  <a:schemeClr val="dk1"/>
                </a:solidFill>
                <a:latin typeface="Arial"/>
                <a:ea typeface="Arial"/>
                <a:cs typeface="Arial"/>
                <a:sym typeface="Arial"/>
              </a:rPr>
              <a:t>Scenario step:</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a:p>
            <a:pPr indent="0" lvl="0" marL="0" marR="0" rtl="0" algn="l">
              <a:spcBef>
                <a:spcPts val="0"/>
              </a:spcBef>
              <a:spcAft>
                <a:spcPts val="0"/>
              </a:spcAft>
              <a:buNone/>
            </a:pPr>
            <a:r>
              <a:rPr lang="en-US" sz="825">
                <a:solidFill>
                  <a:schemeClr val="dk1"/>
                </a:solidFill>
                <a:latin typeface="Arial"/>
                <a:ea typeface="Arial"/>
                <a:cs typeface="Arial"/>
                <a:sym typeface="Arial"/>
              </a:rPr>
              <a:t>Agent 2 sends measurement results to Agent 1 at T = 4</a:t>
            </a:r>
            <a:endParaRPr/>
          </a:p>
          <a:p>
            <a:pPr indent="0" lvl="0" marL="0" marR="0" rtl="0" algn="l">
              <a:spcBef>
                <a:spcPts val="0"/>
              </a:spcBef>
              <a:spcAft>
                <a:spcPts val="0"/>
              </a:spcAft>
              <a:buNone/>
            </a:pPr>
            <a:r>
              <a:t/>
            </a:r>
            <a:endParaRPr sz="825">
              <a:solidFill>
                <a:schemeClr val="dk1"/>
              </a:solidFill>
              <a:latin typeface="Arial"/>
              <a:ea typeface="Arial"/>
              <a:cs typeface="Arial"/>
              <a:sym typeface="Arial"/>
            </a:endParaRPr>
          </a:p>
        </p:txBody>
      </p:sp>
      <p:sp>
        <p:nvSpPr>
          <p:cNvPr id="2858" name="Google Shape;2858;p74"/>
          <p:cNvSpPr txBox="1"/>
          <p:nvPr/>
        </p:nvSpPr>
        <p:spPr>
          <a:xfrm>
            <a:off x="2875725" y="3870567"/>
            <a:ext cx="770244"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-”Send measurement results to Agent 1”</a:t>
            </a:r>
            <a:endParaRPr/>
          </a:p>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results</a:t>
            </a:r>
            <a:endParaRPr/>
          </a:p>
          <a:p>
            <a:pPr indent="0" lvl="0" marL="0" marR="0" rtl="0" algn="l">
              <a:spcBef>
                <a:spcPts val="0"/>
              </a:spcBef>
              <a:spcAft>
                <a:spcPts val="0"/>
              </a:spcAft>
              <a:buNone/>
            </a:pPr>
            <a:r>
              <a:t/>
            </a:r>
            <a:endParaRPr i="1" sz="525">
              <a:solidFill>
                <a:srgbClr val="595959"/>
              </a:solidFill>
              <a:latin typeface="Arial"/>
              <a:ea typeface="Arial"/>
              <a:cs typeface="Arial"/>
              <a:sym typeface="Arial"/>
            </a:endParaRPr>
          </a:p>
        </p:txBody>
      </p:sp>
      <p:pic>
        <p:nvPicPr>
          <p:cNvPr descr="Speech with solid fill" id="2859" name="Google Shape;2859;p74"/>
          <p:cNvPicPr preferRelativeResize="0"/>
          <p:nvPr/>
        </p:nvPicPr>
        <p:blipFill rotWithShape="1">
          <a:blip r:embed="rId4">
            <a:alphaModFix/>
          </a:blip>
          <a:srcRect b="0" l="0" r="0" t="0"/>
          <a:stretch/>
        </p:blipFill>
        <p:spPr>
          <a:xfrm flipH="1">
            <a:off x="3309082" y="4384936"/>
            <a:ext cx="688874" cy="515600"/>
          </a:xfrm>
          <a:prstGeom prst="rect">
            <a:avLst/>
          </a:prstGeom>
          <a:noFill/>
          <a:ln>
            <a:noFill/>
          </a:ln>
        </p:spPr>
      </p:pic>
      <p:sp>
        <p:nvSpPr>
          <p:cNvPr id="2860" name="Google Shape;2860;p74"/>
          <p:cNvSpPr txBox="1"/>
          <p:nvPr/>
        </p:nvSpPr>
        <p:spPr>
          <a:xfrm>
            <a:off x="3392783" y="4448138"/>
            <a:ext cx="502943"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“Sending data to Agent 1…”</a:t>
            </a:r>
            <a:endParaRPr/>
          </a:p>
        </p:txBody>
      </p:sp>
      <p:sp>
        <p:nvSpPr>
          <p:cNvPr id="2861" name="Google Shape;2861;p74"/>
          <p:cNvSpPr txBox="1"/>
          <p:nvPr/>
        </p:nvSpPr>
        <p:spPr>
          <a:xfrm>
            <a:off x="2397455" y="4910786"/>
            <a:ext cx="583033"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Results</a:t>
            </a:r>
            <a:endParaRPr/>
          </a:p>
        </p:txBody>
      </p:sp>
      <p:sp>
        <p:nvSpPr>
          <p:cNvPr id="2862" name="Google Shape;2862;p74"/>
          <p:cNvSpPr txBox="1"/>
          <p:nvPr/>
        </p:nvSpPr>
        <p:spPr>
          <a:xfrm>
            <a:off x="644451" y="4031388"/>
            <a:ext cx="583033" cy="3347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525">
                <a:solidFill>
                  <a:srgbClr val="595959"/>
                </a:solidFill>
                <a:latin typeface="Arial"/>
                <a:ea typeface="Arial"/>
                <a:cs typeface="Arial"/>
                <a:sym typeface="Arial"/>
              </a:rPr>
              <a:t>-Measurement Results</a:t>
            </a:r>
            <a:endParaRPr i="1" sz="525">
              <a:solidFill>
                <a:srgbClr val="595959"/>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6" name="Shape 2866"/>
        <p:cNvGrpSpPr/>
        <p:nvPr/>
      </p:nvGrpSpPr>
      <p:grpSpPr>
        <a:xfrm>
          <a:off x="0" y="0"/>
          <a:ext cx="0" cy="0"/>
          <a:chOff x="0" y="0"/>
          <a:chExt cx="0" cy="0"/>
        </a:xfrm>
      </p:grpSpPr>
      <p:sp>
        <p:nvSpPr>
          <p:cNvPr id="2867" name="Google Shape;2867;p75"/>
          <p:cNvSpPr txBox="1"/>
          <p:nvPr>
            <p:ph type="title"/>
          </p:nvPr>
        </p:nvSpPr>
        <p:spPr>
          <a:xfrm>
            <a:off x="864297" y="76200"/>
            <a:ext cx="8085550" cy="75051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000"/>
              <a:t>UniKER: A Unified Framework for Combining Embedding and Definite Horn Rule Reasoning for Knowledge Graph Inference</a:t>
            </a:r>
            <a:br>
              <a:rPr b="0" i="0" lang="en-US" sz="2000">
                <a:solidFill>
                  <a:srgbClr val="212529"/>
                </a:solidFill>
                <a:latin typeface="Arial"/>
                <a:ea typeface="Arial"/>
                <a:cs typeface="Arial"/>
                <a:sym typeface="Arial"/>
              </a:rPr>
            </a:br>
            <a:r>
              <a:rPr lang="en-US" sz="2000"/>
              <a:t> </a:t>
            </a:r>
            <a:endParaRPr/>
          </a:p>
        </p:txBody>
      </p:sp>
      <p:sp>
        <p:nvSpPr>
          <p:cNvPr id="2868" name="Google Shape;2868;p75"/>
          <p:cNvSpPr/>
          <p:nvPr/>
        </p:nvSpPr>
        <p:spPr>
          <a:xfrm>
            <a:off x="153180" y="2196748"/>
            <a:ext cx="4846069" cy="52649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2100"/>
              <a:buFont typeface="Arial"/>
              <a:buNone/>
            </a:pPr>
            <a:r>
              <a:t/>
            </a:r>
            <a:endParaRPr b="1" sz="2100">
              <a:solidFill>
                <a:schemeClr val="dk1"/>
              </a:solidFill>
              <a:latin typeface="Arimo"/>
              <a:ea typeface="Arimo"/>
              <a:cs typeface="Arimo"/>
              <a:sym typeface="Arimo"/>
            </a:endParaRPr>
          </a:p>
        </p:txBody>
      </p:sp>
      <p:sp>
        <p:nvSpPr>
          <p:cNvPr id="2869" name="Google Shape;2869;p75"/>
          <p:cNvSpPr/>
          <p:nvPr/>
        </p:nvSpPr>
        <p:spPr>
          <a:xfrm>
            <a:off x="4333407" y="4550439"/>
            <a:ext cx="1861034" cy="526389"/>
          </a:xfrm>
          <a:prstGeom prst="rect">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mo"/>
              <a:ea typeface="Arimo"/>
              <a:cs typeface="Arimo"/>
              <a:sym typeface="Arimo"/>
            </a:endParaRPr>
          </a:p>
        </p:txBody>
      </p:sp>
      <p:sp>
        <p:nvSpPr>
          <p:cNvPr id="2870" name="Google Shape;2870;p75"/>
          <p:cNvSpPr/>
          <p:nvPr/>
        </p:nvSpPr>
        <p:spPr>
          <a:xfrm>
            <a:off x="27300" y="4407133"/>
            <a:ext cx="3337553" cy="684791"/>
          </a:xfrm>
          <a:prstGeom prst="rect">
            <a:avLst/>
          </a:prstGeom>
          <a:blipFill rotWithShape="1">
            <a:blip r:embed="rId3">
              <a:alphaModFix/>
            </a:blip>
            <a:stretch>
              <a:fillRect b="-8927" l="0" r="0" t="-267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sp>
        <p:nvSpPr>
          <p:cNvPr id="2871" name="Google Shape;2871;p75"/>
          <p:cNvSpPr/>
          <p:nvPr/>
        </p:nvSpPr>
        <p:spPr>
          <a:xfrm>
            <a:off x="27301" y="4311012"/>
            <a:ext cx="3337553" cy="881176"/>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mo"/>
              <a:ea typeface="Arimo"/>
              <a:cs typeface="Arimo"/>
              <a:sym typeface="Arimo"/>
            </a:endParaRPr>
          </a:p>
        </p:txBody>
      </p:sp>
      <p:sp>
        <p:nvSpPr>
          <p:cNvPr id="2872" name="Google Shape;2872;p75"/>
          <p:cNvSpPr/>
          <p:nvPr/>
        </p:nvSpPr>
        <p:spPr>
          <a:xfrm>
            <a:off x="218591" y="2502786"/>
            <a:ext cx="4659519" cy="592571"/>
          </a:xfrm>
          <a:prstGeom prst="rect">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mo"/>
              <a:ea typeface="Arimo"/>
              <a:cs typeface="Arimo"/>
              <a:sym typeface="Arimo"/>
            </a:endParaRPr>
          </a:p>
        </p:txBody>
      </p:sp>
      <p:sp>
        <p:nvSpPr>
          <p:cNvPr id="2873" name="Google Shape;2873;p75"/>
          <p:cNvSpPr txBox="1"/>
          <p:nvPr/>
        </p:nvSpPr>
        <p:spPr>
          <a:xfrm>
            <a:off x="244963" y="2518134"/>
            <a:ext cx="4620230" cy="577081"/>
          </a:xfrm>
          <a:prstGeom prst="rect">
            <a:avLst/>
          </a:prstGeom>
          <a:blipFill rotWithShape="1">
            <a:blip r:embed="rId4">
              <a:alphaModFix/>
            </a:blip>
            <a:stretch>
              <a:fillRect b="-526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cxnSp>
        <p:nvCxnSpPr>
          <p:cNvPr id="2874" name="Google Shape;2874;p75"/>
          <p:cNvCxnSpPr/>
          <p:nvPr/>
        </p:nvCxnSpPr>
        <p:spPr>
          <a:xfrm>
            <a:off x="2245323" y="3369880"/>
            <a:ext cx="623738" cy="908255"/>
          </a:xfrm>
          <a:prstGeom prst="straightConnector1">
            <a:avLst/>
          </a:prstGeom>
          <a:noFill/>
          <a:ln cap="flat" cmpd="sng" w="9525">
            <a:solidFill>
              <a:schemeClr val="dk1"/>
            </a:solidFill>
            <a:prstDash val="solid"/>
            <a:round/>
            <a:headEnd len="sm" w="sm" type="none"/>
            <a:tailEnd len="med" w="med" type="triangle"/>
          </a:ln>
        </p:spPr>
      </p:cxnSp>
      <p:sp>
        <p:nvSpPr>
          <p:cNvPr id="2875" name="Google Shape;2875;p75"/>
          <p:cNvSpPr txBox="1"/>
          <p:nvPr/>
        </p:nvSpPr>
        <p:spPr>
          <a:xfrm>
            <a:off x="0" y="3449536"/>
            <a:ext cx="2346648" cy="738664"/>
          </a:xfrm>
          <a:prstGeom prst="rect">
            <a:avLst/>
          </a:prstGeom>
          <a:blipFill rotWithShape="1">
            <a:blip r:embed="rId5">
              <a:alphaModFix/>
            </a:blip>
            <a:stretch>
              <a:fillRect b="-413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sp>
        <p:nvSpPr>
          <p:cNvPr id="2876" name="Google Shape;2876;p75"/>
          <p:cNvSpPr txBox="1"/>
          <p:nvPr/>
        </p:nvSpPr>
        <p:spPr>
          <a:xfrm>
            <a:off x="3380776" y="3746240"/>
            <a:ext cx="2701681"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u="sng">
                <a:solidFill>
                  <a:schemeClr val="dk1"/>
                </a:solidFill>
                <a:latin typeface="Arimo"/>
                <a:ea typeface="Arimo"/>
                <a:cs typeface="Arimo"/>
                <a:sym typeface="Arimo"/>
              </a:rPr>
              <a:t>Mission = “Active Volcano Monitoring”</a:t>
            </a:r>
            <a:endParaRPr/>
          </a:p>
        </p:txBody>
      </p:sp>
      <p:cxnSp>
        <p:nvCxnSpPr>
          <p:cNvPr id="2877" name="Google Shape;2877;p75"/>
          <p:cNvCxnSpPr/>
          <p:nvPr/>
        </p:nvCxnSpPr>
        <p:spPr>
          <a:xfrm>
            <a:off x="1681174" y="3653625"/>
            <a:ext cx="1123445" cy="625973"/>
          </a:xfrm>
          <a:prstGeom prst="straightConnector1">
            <a:avLst/>
          </a:prstGeom>
          <a:noFill/>
          <a:ln cap="flat" cmpd="sng" w="9525">
            <a:solidFill>
              <a:schemeClr val="dk1"/>
            </a:solidFill>
            <a:prstDash val="solid"/>
            <a:round/>
            <a:headEnd len="sm" w="sm" type="none"/>
            <a:tailEnd len="med" w="med" type="triangle"/>
          </a:ln>
        </p:spPr>
      </p:cxnSp>
      <p:sp>
        <p:nvSpPr>
          <p:cNvPr id="2878" name="Google Shape;2878;p75"/>
          <p:cNvSpPr/>
          <p:nvPr/>
        </p:nvSpPr>
        <p:spPr>
          <a:xfrm>
            <a:off x="3432195" y="4719662"/>
            <a:ext cx="845002" cy="175212"/>
          </a:xfrm>
          <a:prstGeom prst="rightArrow">
            <a:avLst>
              <a:gd fmla="val 50000" name="adj1"/>
              <a:gd fmla="val 50000" name="adj2"/>
            </a:avLst>
          </a:prstGeom>
          <a:solidFill>
            <a:schemeClr val="accent1"/>
          </a:solidFill>
          <a:ln cap="flat" cmpd="sng" w="25400">
            <a:solidFill>
              <a:srgbClr val="0094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mo"/>
              <a:ea typeface="Arimo"/>
              <a:cs typeface="Arimo"/>
              <a:sym typeface="Arimo"/>
            </a:endParaRPr>
          </a:p>
        </p:txBody>
      </p:sp>
      <p:sp>
        <p:nvSpPr>
          <p:cNvPr id="2879" name="Google Shape;2879;p75"/>
          <p:cNvSpPr txBox="1"/>
          <p:nvPr/>
        </p:nvSpPr>
        <p:spPr>
          <a:xfrm>
            <a:off x="3371456" y="4296921"/>
            <a:ext cx="954577"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mo"/>
                <a:ea typeface="Arimo"/>
                <a:cs typeface="Arimo"/>
                <a:sym typeface="Arimo"/>
              </a:rPr>
              <a:t>Infer successfully</a:t>
            </a:r>
            <a:endParaRPr/>
          </a:p>
        </p:txBody>
      </p:sp>
      <p:sp>
        <p:nvSpPr>
          <p:cNvPr id="2880" name="Google Shape;2880;p75"/>
          <p:cNvSpPr txBox="1"/>
          <p:nvPr/>
        </p:nvSpPr>
        <p:spPr>
          <a:xfrm>
            <a:off x="4346793" y="4552315"/>
            <a:ext cx="1861033"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mo"/>
                <a:ea typeface="Arimo"/>
                <a:cs typeface="Arimo"/>
                <a:sym typeface="Arimo"/>
              </a:rPr>
              <a:t>canParticipateObservation (Metop-A , “Active Volcano Monitoring”) </a:t>
            </a:r>
            <a:endParaRPr/>
          </a:p>
        </p:txBody>
      </p:sp>
      <p:grpSp>
        <p:nvGrpSpPr>
          <p:cNvPr id="2881" name="Google Shape;2881;p75"/>
          <p:cNvGrpSpPr/>
          <p:nvPr/>
        </p:nvGrpSpPr>
        <p:grpSpPr>
          <a:xfrm>
            <a:off x="5822927" y="2418025"/>
            <a:ext cx="675263" cy="169520"/>
            <a:chOff x="8895056" y="1264270"/>
            <a:chExt cx="1143001" cy="286943"/>
          </a:xfrm>
        </p:grpSpPr>
        <p:sp>
          <p:nvSpPr>
            <p:cNvPr id="2882" name="Google Shape;2882;p75"/>
            <p:cNvSpPr/>
            <p:nvPr/>
          </p:nvSpPr>
          <p:spPr>
            <a:xfrm>
              <a:off x="8895056" y="1264270"/>
              <a:ext cx="1143001" cy="286943"/>
            </a:xfrm>
            <a:prstGeom prst="rect">
              <a:avLst/>
            </a:prstGeom>
            <a:solidFill>
              <a:srgbClr val="FFFFFF"/>
            </a:solidFill>
            <a:ln cap="flat" cmpd="sng" w="25400">
              <a:solidFill>
                <a:srgbClr val="0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sp>
          <p:nvSpPr>
            <p:cNvPr id="2883" name="Google Shape;2883;p75"/>
            <p:cNvSpPr/>
            <p:nvPr/>
          </p:nvSpPr>
          <p:spPr>
            <a:xfrm>
              <a:off x="8945854" y="1314473"/>
              <a:ext cx="224608" cy="186534"/>
            </a:xfrm>
            <a:prstGeom prst="ellipse">
              <a:avLst/>
            </a:prstGeom>
            <a:solidFill>
              <a:schemeClr val="accen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sp>
          <p:nvSpPr>
            <p:cNvPr id="2884" name="Google Shape;2884;p75"/>
            <p:cNvSpPr/>
            <p:nvPr/>
          </p:nvSpPr>
          <p:spPr>
            <a:xfrm>
              <a:off x="9354253" y="1314473"/>
              <a:ext cx="224607" cy="186534"/>
            </a:xfrm>
            <a:prstGeom prst="ellipse">
              <a:avLst/>
            </a:prstGeom>
            <a:solidFill>
              <a:schemeClr val="accen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sp>
          <p:nvSpPr>
            <p:cNvPr id="2885" name="Google Shape;2885;p75"/>
            <p:cNvSpPr/>
            <p:nvPr/>
          </p:nvSpPr>
          <p:spPr>
            <a:xfrm>
              <a:off x="9762650" y="1314473"/>
              <a:ext cx="224607" cy="186534"/>
            </a:xfrm>
            <a:prstGeom prst="ellipse">
              <a:avLst/>
            </a:prstGeom>
            <a:solidFill>
              <a:schemeClr val="accen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grpSp>
      <p:sp>
        <p:nvSpPr>
          <p:cNvPr id="2886" name="Google Shape;2886;p75"/>
          <p:cNvSpPr txBox="1"/>
          <p:nvPr/>
        </p:nvSpPr>
        <p:spPr>
          <a:xfrm>
            <a:off x="5934163" y="2606740"/>
            <a:ext cx="485915" cy="357368"/>
          </a:xfrm>
          <a:prstGeom prst="rect">
            <a:avLst/>
          </a:prstGeom>
          <a:noFill/>
          <a:ln>
            <a:noFill/>
          </a:ln>
        </p:spPr>
        <p:txBody>
          <a:bodyPr anchorCtr="0" anchor="t" bIns="34275" lIns="68575" spcFirstLastPara="1" rIns="68575" wrap="square" tIns="34275">
            <a:normAutofit/>
          </a:bodyPr>
          <a:lstStyle/>
          <a:p>
            <a:pPr indent="0" lvl="0" marL="0" marR="0" rtl="0" algn="l">
              <a:spcBef>
                <a:spcPts val="0"/>
              </a:spcBef>
              <a:spcAft>
                <a:spcPts val="0"/>
              </a:spcAft>
              <a:buNone/>
            </a:pPr>
            <a:r>
              <a:rPr lang="en-US" sz="1050">
                <a:solidFill>
                  <a:schemeClr val="dk1"/>
                </a:solidFill>
                <a:latin typeface="Arimo"/>
                <a:ea typeface="Arimo"/>
                <a:cs typeface="Arimo"/>
                <a:sym typeface="Arimo"/>
              </a:rPr>
              <a:t>MHS</a:t>
            </a:r>
            <a:endParaRPr/>
          </a:p>
          <a:p>
            <a:pPr indent="0" lvl="0" marL="0" marR="0" rtl="0" algn="l">
              <a:spcBef>
                <a:spcPts val="0"/>
              </a:spcBef>
              <a:spcAft>
                <a:spcPts val="0"/>
              </a:spcAft>
              <a:buNone/>
            </a:pPr>
            <a:r>
              <a:t/>
            </a:r>
            <a:endParaRPr sz="1350">
              <a:solidFill>
                <a:schemeClr val="dk1"/>
              </a:solidFill>
              <a:latin typeface="Arimo"/>
              <a:ea typeface="Arimo"/>
              <a:cs typeface="Arimo"/>
              <a:sym typeface="Arimo"/>
            </a:endParaRPr>
          </a:p>
          <a:p>
            <a:pPr indent="0" lvl="0" marL="0" marR="0" rtl="0" algn="l">
              <a:spcBef>
                <a:spcPts val="0"/>
              </a:spcBef>
              <a:spcAft>
                <a:spcPts val="0"/>
              </a:spcAft>
              <a:buNone/>
            </a:pPr>
            <a:r>
              <a:t/>
            </a:r>
            <a:endParaRPr sz="1350">
              <a:solidFill>
                <a:schemeClr val="dk1"/>
              </a:solidFill>
              <a:latin typeface="Arimo"/>
              <a:ea typeface="Arimo"/>
              <a:cs typeface="Arimo"/>
              <a:sym typeface="Arimo"/>
            </a:endParaRPr>
          </a:p>
        </p:txBody>
      </p:sp>
      <p:sp>
        <p:nvSpPr>
          <p:cNvPr id="2887" name="Google Shape;2887;p75"/>
          <p:cNvSpPr txBox="1"/>
          <p:nvPr/>
        </p:nvSpPr>
        <p:spPr>
          <a:xfrm>
            <a:off x="5797440" y="3006511"/>
            <a:ext cx="782501" cy="357368"/>
          </a:xfrm>
          <a:prstGeom prst="rect">
            <a:avLst/>
          </a:prstGeom>
          <a:noFill/>
          <a:ln>
            <a:noFill/>
          </a:ln>
        </p:spPr>
        <p:txBody>
          <a:bodyPr anchorCtr="0" anchor="t" bIns="34275" lIns="68575" spcFirstLastPara="1" rIns="68575" wrap="square" tIns="34275">
            <a:normAutofit/>
          </a:bodyPr>
          <a:lstStyle/>
          <a:p>
            <a:pPr indent="0" lvl="0" marL="0" marR="0" rtl="0" algn="l">
              <a:spcBef>
                <a:spcPts val="0"/>
              </a:spcBef>
              <a:spcAft>
                <a:spcPts val="0"/>
              </a:spcAft>
              <a:buNone/>
            </a:pPr>
            <a:r>
              <a:rPr lang="en-US" sz="1050">
                <a:solidFill>
                  <a:schemeClr val="dk1"/>
                </a:solidFill>
                <a:latin typeface="Arimo"/>
                <a:ea typeface="Arimo"/>
                <a:cs typeface="Arimo"/>
                <a:sym typeface="Arimo"/>
              </a:rPr>
              <a:t>Observes</a:t>
            </a:r>
            <a:endParaRPr/>
          </a:p>
        </p:txBody>
      </p:sp>
      <p:sp>
        <p:nvSpPr>
          <p:cNvPr id="2888" name="Google Shape;2888;p75"/>
          <p:cNvSpPr txBox="1"/>
          <p:nvPr/>
        </p:nvSpPr>
        <p:spPr>
          <a:xfrm>
            <a:off x="5810228" y="3408824"/>
            <a:ext cx="890746" cy="357368"/>
          </a:xfrm>
          <a:prstGeom prst="rect">
            <a:avLst/>
          </a:prstGeom>
          <a:noFill/>
          <a:ln>
            <a:noFill/>
          </a:ln>
        </p:spPr>
        <p:txBody>
          <a:bodyPr anchorCtr="0" anchor="t" bIns="34275" lIns="68575" spcFirstLastPara="1" rIns="68575" wrap="square" tIns="34275">
            <a:normAutofit/>
          </a:bodyPr>
          <a:lstStyle/>
          <a:p>
            <a:pPr indent="0" lvl="0" marL="0" marR="0" rtl="0" algn="l">
              <a:lnSpc>
                <a:spcPct val="110000"/>
              </a:lnSpc>
              <a:spcBef>
                <a:spcPts val="0"/>
              </a:spcBef>
              <a:spcAft>
                <a:spcPts val="0"/>
              </a:spcAft>
              <a:buNone/>
            </a:pPr>
            <a:r>
              <a:rPr lang="en-US" sz="1050">
                <a:solidFill>
                  <a:schemeClr val="dk1"/>
                </a:solidFill>
                <a:latin typeface="Arimo"/>
                <a:ea typeface="Arimo"/>
                <a:cs typeface="Arimo"/>
                <a:sym typeface="Arimo"/>
              </a:rPr>
              <a:t>Cloud type</a:t>
            </a:r>
            <a:endParaRPr/>
          </a:p>
          <a:p>
            <a:pPr indent="0" lvl="0" marL="0" marR="0" rtl="0" algn="l">
              <a:spcBef>
                <a:spcPts val="0"/>
              </a:spcBef>
              <a:spcAft>
                <a:spcPts val="0"/>
              </a:spcAft>
              <a:buNone/>
            </a:pPr>
            <a:r>
              <a:t/>
            </a:r>
            <a:endParaRPr sz="1350">
              <a:solidFill>
                <a:schemeClr val="dk1"/>
              </a:solidFill>
              <a:latin typeface="Arimo"/>
              <a:ea typeface="Arimo"/>
              <a:cs typeface="Arimo"/>
              <a:sym typeface="Arimo"/>
            </a:endParaRPr>
          </a:p>
          <a:p>
            <a:pPr indent="0" lvl="0" marL="0" marR="0" rtl="0" algn="l">
              <a:spcBef>
                <a:spcPts val="0"/>
              </a:spcBef>
              <a:spcAft>
                <a:spcPts val="0"/>
              </a:spcAft>
              <a:buNone/>
            </a:pPr>
            <a:r>
              <a:t/>
            </a:r>
            <a:endParaRPr sz="1350">
              <a:solidFill>
                <a:schemeClr val="dk1"/>
              </a:solidFill>
              <a:latin typeface="Arimo"/>
              <a:ea typeface="Arimo"/>
              <a:cs typeface="Arimo"/>
              <a:sym typeface="Arimo"/>
            </a:endParaRPr>
          </a:p>
        </p:txBody>
      </p:sp>
      <p:sp>
        <p:nvSpPr>
          <p:cNvPr id="2889" name="Google Shape;2889;p75"/>
          <p:cNvSpPr txBox="1"/>
          <p:nvPr/>
        </p:nvSpPr>
        <p:spPr>
          <a:xfrm>
            <a:off x="4753963" y="3196267"/>
            <a:ext cx="1119515" cy="357368"/>
          </a:xfrm>
          <a:prstGeom prst="rect">
            <a:avLst/>
          </a:prstGeom>
          <a:noFill/>
          <a:ln>
            <a:noFill/>
          </a:ln>
        </p:spPr>
        <p:txBody>
          <a:bodyPr anchorCtr="0" anchor="t" bIns="34275" lIns="68575" spcFirstLastPara="1" rIns="68575" wrap="square" tIns="34275">
            <a:normAutofit fontScale="92500" lnSpcReduction="10000"/>
          </a:bodyPr>
          <a:lstStyle/>
          <a:p>
            <a:pPr indent="0" lvl="0" marL="0" marR="0" rtl="0" algn="ctr">
              <a:spcBef>
                <a:spcPts val="0"/>
              </a:spcBef>
              <a:spcAft>
                <a:spcPts val="0"/>
              </a:spcAft>
              <a:buNone/>
            </a:pPr>
            <a:r>
              <a:rPr lang="en-US" sz="1125">
                <a:solidFill>
                  <a:schemeClr val="dk1"/>
                </a:solidFill>
                <a:latin typeface="Arimo"/>
                <a:ea typeface="Arimo"/>
                <a:cs typeface="Arimo"/>
                <a:sym typeface="Arimo"/>
              </a:rPr>
              <a:t>New fact inference</a:t>
            </a:r>
            <a:endParaRPr sz="1350">
              <a:solidFill>
                <a:schemeClr val="dk1"/>
              </a:solidFill>
              <a:latin typeface="Arimo"/>
              <a:ea typeface="Arimo"/>
              <a:cs typeface="Arimo"/>
              <a:sym typeface="Arimo"/>
            </a:endParaRPr>
          </a:p>
          <a:p>
            <a:pPr indent="0" lvl="0" marL="0" marR="0" rtl="0" algn="l">
              <a:spcBef>
                <a:spcPts val="0"/>
              </a:spcBef>
              <a:spcAft>
                <a:spcPts val="0"/>
              </a:spcAft>
              <a:buNone/>
            </a:pPr>
            <a:r>
              <a:t/>
            </a:r>
            <a:endParaRPr sz="1350">
              <a:solidFill>
                <a:schemeClr val="dk1"/>
              </a:solidFill>
              <a:latin typeface="Arimo"/>
              <a:ea typeface="Arimo"/>
              <a:cs typeface="Arimo"/>
              <a:sym typeface="Arimo"/>
            </a:endParaRPr>
          </a:p>
          <a:p>
            <a:pPr indent="0" lvl="0" marL="0" marR="0" rtl="0" algn="l">
              <a:spcBef>
                <a:spcPts val="0"/>
              </a:spcBef>
              <a:spcAft>
                <a:spcPts val="0"/>
              </a:spcAft>
              <a:buNone/>
            </a:pPr>
            <a:r>
              <a:t/>
            </a:r>
            <a:endParaRPr sz="1350">
              <a:solidFill>
                <a:schemeClr val="dk1"/>
              </a:solidFill>
              <a:latin typeface="Arimo"/>
              <a:ea typeface="Arimo"/>
              <a:cs typeface="Arimo"/>
              <a:sym typeface="Arimo"/>
            </a:endParaRPr>
          </a:p>
        </p:txBody>
      </p:sp>
      <p:cxnSp>
        <p:nvCxnSpPr>
          <p:cNvPr id="2890" name="Google Shape;2890;p75"/>
          <p:cNvCxnSpPr/>
          <p:nvPr/>
        </p:nvCxnSpPr>
        <p:spPr>
          <a:xfrm flipH="1" rot="10800000">
            <a:off x="2966910" y="4006972"/>
            <a:ext cx="1724645" cy="259624"/>
          </a:xfrm>
          <a:prstGeom prst="straightConnector1">
            <a:avLst/>
          </a:prstGeom>
          <a:noFill/>
          <a:ln cap="flat" cmpd="sng" w="9525">
            <a:solidFill>
              <a:schemeClr val="dk1"/>
            </a:solidFill>
            <a:prstDash val="solid"/>
            <a:round/>
            <a:headEnd len="med" w="med" type="triangle"/>
            <a:tailEnd len="sm" w="sm" type="none"/>
          </a:ln>
        </p:spPr>
      </p:cxnSp>
      <p:sp>
        <p:nvSpPr>
          <p:cNvPr id="2891" name="Google Shape;2891;p75"/>
          <p:cNvSpPr/>
          <p:nvPr/>
        </p:nvSpPr>
        <p:spPr>
          <a:xfrm>
            <a:off x="218593" y="3111332"/>
            <a:ext cx="4646600" cy="253916"/>
          </a:xfrm>
          <a:prstGeom prst="rect">
            <a:avLst/>
          </a:prstGeom>
          <a:blipFill rotWithShape="1">
            <a:blip r:embed="rId6">
              <a:alphaModFix/>
            </a:blip>
            <a:stretch>
              <a:fillRect b="-1190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sp>
        <p:nvSpPr>
          <p:cNvPr id="2892" name="Google Shape;2892;p75"/>
          <p:cNvSpPr/>
          <p:nvPr/>
        </p:nvSpPr>
        <p:spPr>
          <a:xfrm>
            <a:off x="4939711" y="2678583"/>
            <a:ext cx="708329" cy="172519"/>
          </a:xfrm>
          <a:prstGeom prst="rightArrow">
            <a:avLst>
              <a:gd fmla="val 50000" name="adj1"/>
              <a:gd fmla="val 50000" name="adj2"/>
            </a:avLst>
          </a:prstGeom>
          <a:solidFill>
            <a:schemeClr val="accent1"/>
          </a:solidFill>
          <a:ln cap="flat" cmpd="sng" w="25400">
            <a:solidFill>
              <a:srgbClr val="0094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893" name="Google Shape;2893;p75"/>
          <p:cNvSpPr/>
          <p:nvPr/>
        </p:nvSpPr>
        <p:spPr>
          <a:xfrm flipH="1">
            <a:off x="4919319" y="2981028"/>
            <a:ext cx="728721" cy="174065"/>
          </a:xfrm>
          <a:prstGeom prst="rightArrow">
            <a:avLst>
              <a:gd fmla="val 50000" name="adj1"/>
              <a:gd fmla="val 50000" name="adj2"/>
            </a:avLst>
          </a:prstGeom>
          <a:solidFill>
            <a:schemeClr val="accent1"/>
          </a:solidFill>
          <a:ln cap="flat" cmpd="sng" w="25400">
            <a:solidFill>
              <a:srgbClr val="0094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894" name="Google Shape;2894;p75"/>
          <p:cNvSpPr txBox="1"/>
          <p:nvPr/>
        </p:nvSpPr>
        <p:spPr>
          <a:xfrm>
            <a:off x="4684398" y="2288318"/>
            <a:ext cx="1122637" cy="357368"/>
          </a:xfrm>
          <a:prstGeom prst="rect">
            <a:avLst/>
          </a:prstGeom>
          <a:noFill/>
          <a:ln>
            <a:noFill/>
          </a:ln>
        </p:spPr>
        <p:txBody>
          <a:bodyPr anchorCtr="0" anchor="t" bIns="34275" lIns="68575" spcFirstLastPara="1" rIns="68575" wrap="square" tIns="34275">
            <a:normAutofit lnSpcReduction="10000"/>
          </a:bodyPr>
          <a:lstStyle/>
          <a:p>
            <a:pPr indent="0" lvl="0" marL="0" marR="0" rtl="0" algn="ctr">
              <a:spcBef>
                <a:spcPts val="0"/>
              </a:spcBef>
              <a:spcAft>
                <a:spcPts val="0"/>
              </a:spcAft>
              <a:buNone/>
            </a:pPr>
            <a:r>
              <a:rPr lang="en-US" sz="1050">
                <a:solidFill>
                  <a:schemeClr val="dk1"/>
                </a:solidFill>
                <a:latin typeface="Arimo"/>
                <a:ea typeface="Arimo"/>
                <a:cs typeface="Arimo"/>
                <a:sym typeface="Arimo"/>
              </a:rPr>
              <a:t>Embedding learning</a:t>
            </a:r>
            <a:endParaRPr/>
          </a:p>
          <a:p>
            <a:pPr indent="0" lvl="0" marL="0" marR="0" rtl="0" algn="l">
              <a:spcBef>
                <a:spcPts val="0"/>
              </a:spcBef>
              <a:spcAft>
                <a:spcPts val="0"/>
              </a:spcAft>
              <a:buNone/>
            </a:pPr>
            <a:r>
              <a:t/>
            </a:r>
            <a:endParaRPr sz="1350">
              <a:solidFill>
                <a:schemeClr val="dk1"/>
              </a:solidFill>
              <a:latin typeface="Arimo"/>
              <a:ea typeface="Arimo"/>
              <a:cs typeface="Arimo"/>
              <a:sym typeface="Arimo"/>
            </a:endParaRPr>
          </a:p>
          <a:p>
            <a:pPr indent="0" lvl="0" marL="0" marR="0" rtl="0" algn="l">
              <a:spcBef>
                <a:spcPts val="0"/>
              </a:spcBef>
              <a:spcAft>
                <a:spcPts val="0"/>
              </a:spcAft>
              <a:buNone/>
            </a:pPr>
            <a:r>
              <a:t/>
            </a:r>
            <a:endParaRPr sz="1350">
              <a:solidFill>
                <a:schemeClr val="dk1"/>
              </a:solidFill>
              <a:latin typeface="Arimo"/>
              <a:ea typeface="Arimo"/>
              <a:cs typeface="Arimo"/>
              <a:sym typeface="Arimo"/>
            </a:endParaRPr>
          </a:p>
          <a:p>
            <a:pPr indent="0" lvl="0" marL="0" marR="0" rtl="0" algn="l">
              <a:spcBef>
                <a:spcPts val="0"/>
              </a:spcBef>
              <a:spcAft>
                <a:spcPts val="0"/>
              </a:spcAft>
              <a:buNone/>
            </a:pPr>
            <a:r>
              <a:t/>
            </a:r>
            <a:endParaRPr sz="1350">
              <a:solidFill>
                <a:schemeClr val="dk1"/>
              </a:solidFill>
              <a:latin typeface="Arimo"/>
              <a:ea typeface="Arimo"/>
              <a:cs typeface="Arimo"/>
              <a:sym typeface="Arimo"/>
            </a:endParaRPr>
          </a:p>
        </p:txBody>
      </p:sp>
      <p:cxnSp>
        <p:nvCxnSpPr>
          <p:cNvPr id="2895" name="Google Shape;2895;p75"/>
          <p:cNvCxnSpPr>
            <a:stCxn id="2880" idx="3"/>
            <a:endCxn id="2872" idx="0"/>
          </p:cNvCxnSpPr>
          <p:nvPr/>
        </p:nvCxnSpPr>
        <p:spPr>
          <a:xfrm rot="10800000">
            <a:off x="2548426" y="2502656"/>
            <a:ext cx="3659400" cy="2338200"/>
          </a:xfrm>
          <a:prstGeom prst="bentConnector4">
            <a:avLst>
              <a:gd fmla="val -6247" name="adj1"/>
              <a:gd fmla="val 109771" name="adj2"/>
            </a:avLst>
          </a:prstGeom>
          <a:noFill/>
          <a:ln cap="flat" cmpd="sng" w="38100">
            <a:solidFill>
              <a:schemeClr val="accent4"/>
            </a:solidFill>
            <a:prstDash val="solid"/>
            <a:round/>
            <a:headEnd len="sm" w="sm" type="none"/>
            <a:tailEnd len="med" w="med" type="triangle"/>
          </a:ln>
          <a:effectLst>
            <a:outerShdw blurRad="40000" rotWithShape="0" dir="5400000" dist="23000">
              <a:srgbClr val="000000">
                <a:alpha val="34901"/>
              </a:srgbClr>
            </a:outerShdw>
          </a:effectLst>
        </p:spPr>
      </p:cxnSp>
      <p:sp>
        <p:nvSpPr>
          <p:cNvPr id="2896" name="Google Shape;2896;p75"/>
          <p:cNvSpPr txBox="1"/>
          <p:nvPr/>
        </p:nvSpPr>
        <p:spPr>
          <a:xfrm flipH="1">
            <a:off x="6362674" y="4095509"/>
            <a:ext cx="66825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Add into KG </a:t>
            </a:r>
            <a:endParaRPr/>
          </a:p>
        </p:txBody>
      </p:sp>
      <p:pic>
        <p:nvPicPr>
          <p:cNvPr id="2897" name="Google Shape;2897;p75"/>
          <p:cNvPicPr preferRelativeResize="0"/>
          <p:nvPr/>
        </p:nvPicPr>
        <p:blipFill rotWithShape="1">
          <a:blip r:embed="rId7">
            <a:alphaModFix/>
          </a:blip>
          <a:srcRect b="0" l="0" r="0" t="0"/>
          <a:stretch/>
        </p:blipFill>
        <p:spPr>
          <a:xfrm>
            <a:off x="6710919" y="2601736"/>
            <a:ext cx="2463731" cy="2169083"/>
          </a:xfrm>
          <a:prstGeom prst="ellipse">
            <a:avLst/>
          </a:prstGeom>
          <a:noFill/>
          <a:ln>
            <a:noFill/>
          </a:ln>
        </p:spPr>
      </p:pic>
      <p:grpSp>
        <p:nvGrpSpPr>
          <p:cNvPr id="2898" name="Google Shape;2898;p75"/>
          <p:cNvGrpSpPr/>
          <p:nvPr/>
        </p:nvGrpSpPr>
        <p:grpSpPr>
          <a:xfrm>
            <a:off x="5822440" y="2808520"/>
            <a:ext cx="675263" cy="169520"/>
            <a:chOff x="8895056" y="1264270"/>
            <a:chExt cx="1143001" cy="286943"/>
          </a:xfrm>
        </p:grpSpPr>
        <p:sp>
          <p:nvSpPr>
            <p:cNvPr id="2899" name="Google Shape;2899;p75"/>
            <p:cNvSpPr/>
            <p:nvPr/>
          </p:nvSpPr>
          <p:spPr>
            <a:xfrm>
              <a:off x="8895056" y="1264270"/>
              <a:ext cx="1143001" cy="286943"/>
            </a:xfrm>
            <a:prstGeom prst="rect">
              <a:avLst/>
            </a:prstGeom>
            <a:solidFill>
              <a:srgbClr val="FFFFFF"/>
            </a:solidFill>
            <a:ln cap="flat" cmpd="sng" w="25400">
              <a:solidFill>
                <a:srgbClr val="0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sp>
          <p:nvSpPr>
            <p:cNvPr id="2900" name="Google Shape;2900;p75"/>
            <p:cNvSpPr/>
            <p:nvPr/>
          </p:nvSpPr>
          <p:spPr>
            <a:xfrm>
              <a:off x="8945854" y="1314473"/>
              <a:ext cx="224608" cy="186534"/>
            </a:xfrm>
            <a:prstGeom prst="ellipse">
              <a:avLst/>
            </a:prstGeom>
            <a:solidFill>
              <a:schemeClr val="accen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sp>
          <p:nvSpPr>
            <p:cNvPr id="2901" name="Google Shape;2901;p75"/>
            <p:cNvSpPr/>
            <p:nvPr/>
          </p:nvSpPr>
          <p:spPr>
            <a:xfrm>
              <a:off x="9354253" y="1314473"/>
              <a:ext cx="224607" cy="186534"/>
            </a:xfrm>
            <a:prstGeom prst="ellipse">
              <a:avLst/>
            </a:prstGeom>
            <a:solidFill>
              <a:schemeClr val="accen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sp>
          <p:nvSpPr>
            <p:cNvPr id="2902" name="Google Shape;2902;p75"/>
            <p:cNvSpPr/>
            <p:nvPr/>
          </p:nvSpPr>
          <p:spPr>
            <a:xfrm>
              <a:off x="9762650" y="1314473"/>
              <a:ext cx="224607" cy="186534"/>
            </a:xfrm>
            <a:prstGeom prst="ellipse">
              <a:avLst/>
            </a:prstGeom>
            <a:solidFill>
              <a:schemeClr val="accen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grpSp>
      <p:grpSp>
        <p:nvGrpSpPr>
          <p:cNvPr id="2903" name="Google Shape;2903;p75"/>
          <p:cNvGrpSpPr/>
          <p:nvPr/>
        </p:nvGrpSpPr>
        <p:grpSpPr>
          <a:xfrm>
            <a:off x="5831863" y="3261560"/>
            <a:ext cx="675263" cy="169520"/>
            <a:chOff x="8895056" y="1264270"/>
            <a:chExt cx="1143001" cy="286943"/>
          </a:xfrm>
        </p:grpSpPr>
        <p:sp>
          <p:nvSpPr>
            <p:cNvPr id="2904" name="Google Shape;2904;p75"/>
            <p:cNvSpPr/>
            <p:nvPr/>
          </p:nvSpPr>
          <p:spPr>
            <a:xfrm>
              <a:off x="8895056" y="1264270"/>
              <a:ext cx="1143001" cy="286943"/>
            </a:xfrm>
            <a:prstGeom prst="rect">
              <a:avLst/>
            </a:prstGeom>
            <a:solidFill>
              <a:srgbClr val="FFFFFF"/>
            </a:solidFill>
            <a:ln cap="flat" cmpd="sng" w="25400">
              <a:solidFill>
                <a:srgbClr val="0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sp>
          <p:nvSpPr>
            <p:cNvPr id="2905" name="Google Shape;2905;p75"/>
            <p:cNvSpPr/>
            <p:nvPr/>
          </p:nvSpPr>
          <p:spPr>
            <a:xfrm>
              <a:off x="8945854" y="1314473"/>
              <a:ext cx="224608" cy="186534"/>
            </a:xfrm>
            <a:prstGeom prst="ellipse">
              <a:avLst/>
            </a:prstGeom>
            <a:solidFill>
              <a:schemeClr val="accen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sp>
          <p:nvSpPr>
            <p:cNvPr id="2906" name="Google Shape;2906;p75"/>
            <p:cNvSpPr/>
            <p:nvPr/>
          </p:nvSpPr>
          <p:spPr>
            <a:xfrm>
              <a:off x="9354253" y="1314473"/>
              <a:ext cx="224607" cy="186534"/>
            </a:xfrm>
            <a:prstGeom prst="ellipse">
              <a:avLst/>
            </a:prstGeom>
            <a:solidFill>
              <a:schemeClr val="accen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sp>
          <p:nvSpPr>
            <p:cNvPr id="2907" name="Google Shape;2907;p75"/>
            <p:cNvSpPr/>
            <p:nvPr/>
          </p:nvSpPr>
          <p:spPr>
            <a:xfrm>
              <a:off x="9762650" y="1314473"/>
              <a:ext cx="224607" cy="186534"/>
            </a:xfrm>
            <a:prstGeom prst="ellipse">
              <a:avLst/>
            </a:prstGeom>
            <a:solidFill>
              <a:schemeClr val="accen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650">
                <a:solidFill>
                  <a:schemeClr val="dk1"/>
                </a:solidFill>
                <a:latin typeface="Arimo"/>
                <a:ea typeface="Arimo"/>
                <a:cs typeface="Arimo"/>
                <a:sym typeface="Arimo"/>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sp>
        <p:nvSpPr>
          <p:cNvPr id="2912" name="Google Shape;2912;p76"/>
          <p:cNvSpPr/>
          <p:nvPr/>
        </p:nvSpPr>
        <p:spPr>
          <a:xfrm>
            <a:off x="251257" y="1074656"/>
            <a:ext cx="8464296" cy="5632311"/>
          </a:xfrm>
          <a:prstGeom prst="rect">
            <a:avLst/>
          </a:prstGeom>
          <a:blipFill rotWithShape="1">
            <a:blip r:embed="rId3">
              <a:alphaModFix/>
            </a:blip>
            <a:stretch>
              <a:fillRect b="0" l="-647" r="-1294" t="-43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sp>
        <p:nvSpPr>
          <p:cNvPr id="2913" name="Google Shape;2913;p76"/>
          <p:cNvSpPr txBox="1"/>
          <p:nvPr>
            <p:ph type="title"/>
          </p:nvPr>
        </p:nvSpPr>
        <p:spPr>
          <a:xfrm>
            <a:off x="864297" y="76200"/>
            <a:ext cx="8085550" cy="75051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000"/>
              <a:t>UniKER: A Unified Framework for Combining Embedding and Definite Horn Rule Reasoning for Knowledge Graph Inference</a:t>
            </a:r>
            <a:br>
              <a:rPr b="0" i="0" lang="en-US" sz="2000">
                <a:solidFill>
                  <a:srgbClr val="212529"/>
                </a:solidFill>
                <a:latin typeface="Arial"/>
                <a:ea typeface="Arial"/>
                <a:cs typeface="Arial"/>
                <a:sym typeface="Arial"/>
              </a:rPr>
            </a:br>
            <a:r>
              <a:rPr lang="en-US" sz="2000"/>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77"/>
          <p:cNvSpPr/>
          <p:nvPr/>
        </p:nvSpPr>
        <p:spPr>
          <a:xfrm>
            <a:off x="490987" y="1928119"/>
            <a:ext cx="2175752" cy="491973"/>
          </a:xfrm>
          <a:prstGeom prst="ellipse">
            <a:avLst/>
          </a:prstGeom>
          <a:solidFill>
            <a:srgbClr val="CCCCCC">
              <a:alpha val="4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919" name="Google Shape;2919;p77"/>
          <p:cNvSpPr txBox="1"/>
          <p:nvPr/>
        </p:nvSpPr>
        <p:spPr>
          <a:xfrm>
            <a:off x="345183" y="1225634"/>
            <a:ext cx="4912618" cy="407269"/>
          </a:xfrm>
          <a:prstGeom prst="rect">
            <a:avLst/>
          </a:prstGeom>
          <a:noFill/>
          <a:ln>
            <a:noFill/>
          </a:ln>
        </p:spPr>
        <p:txBody>
          <a:bodyPr anchorCtr="0" anchor="t" bIns="68550" lIns="68550" spcFirstLastPara="1" rIns="68550" wrap="square" tIns="68550">
            <a:spAutoFit/>
          </a:bodyPr>
          <a:lstStyle/>
          <a:p>
            <a:pPr indent="0" lvl="0" marL="85725" marR="0" rtl="0" algn="l">
              <a:lnSpc>
                <a:spcPct val="90000"/>
              </a:lnSpc>
              <a:spcBef>
                <a:spcPts val="750"/>
              </a:spcBef>
              <a:spcAft>
                <a:spcPts val="0"/>
              </a:spcAft>
              <a:buNone/>
            </a:pPr>
            <a:r>
              <a:rPr b="1" lang="en-US" sz="1200">
                <a:solidFill>
                  <a:schemeClr val="dk1"/>
                </a:solidFill>
                <a:latin typeface="Tahoma"/>
                <a:ea typeface="Tahoma"/>
                <a:cs typeface="Tahoma"/>
                <a:sym typeface="Tahoma"/>
              </a:rPr>
              <a:t>Decentralized Event and State Estimation</a:t>
            </a:r>
            <a:endParaRPr b="1" sz="1500" u="sng">
              <a:solidFill>
                <a:schemeClr val="dk1"/>
              </a:solidFill>
              <a:latin typeface="Tahoma"/>
              <a:ea typeface="Tahoma"/>
              <a:cs typeface="Tahoma"/>
              <a:sym typeface="Tahoma"/>
            </a:endParaRPr>
          </a:p>
        </p:txBody>
      </p:sp>
      <p:grpSp>
        <p:nvGrpSpPr>
          <p:cNvPr id="2920" name="Google Shape;2920;p77"/>
          <p:cNvGrpSpPr/>
          <p:nvPr/>
        </p:nvGrpSpPr>
        <p:grpSpPr>
          <a:xfrm>
            <a:off x="4698022" y="1909582"/>
            <a:ext cx="3659417" cy="979231"/>
            <a:chOff x="6225047" y="988044"/>
            <a:chExt cx="4879222" cy="1305641"/>
          </a:xfrm>
        </p:grpSpPr>
        <p:grpSp>
          <p:nvGrpSpPr>
            <p:cNvPr id="2921" name="Google Shape;2921;p77"/>
            <p:cNvGrpSpPr/>
            <p:nvPr/>
          </p:nvGrpSpPr>
          <p:grpSpPr>
            <a:xfrm>
              <a:off x="6225047" y="988044"/>
              <a:ext cx="4879222" cy="1305641"/>
              <a:chOff x="-149033" y="4579102"/>
              <a:chExt cx="4879222" cy="1305641"/>
            </a:xfrm>
          </p:grpSpPr>
          <p:sp>
            <p:nvSpPr>
              <p:cNvPr id="2922" name="Google Shape;2922;p77"/>
              <p:cNvSpPr/>
              <p:nvPr/>
            </p:nvSpPr>
            <p:spPr>
              <a:xfrm>
                <a:off x="-136801" y="4579102"/>
                <a:ext cx="4770446" cy="1026850"/>
              </a:xfrm>
              <a:prstGeom prst="roundRect">
                <a:avLst>
                  <a:gd fmla="val 16667" name="adj"/>
                </a:avLst>
              </a:prstGeom>
              <a:solidFill>
                <a:srgbClr val="A3A3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923" name="Google Shape;2923;p77"/>
              <p:cNvSpPr txBox="1"/>
              <p:nvPr/>
            </p:nvSpPr>
            <p:spPr>
              <a:xfrm>
                <a:off x="884246" y="4673030"/>
                <a:ext cx="3845943" cy="437385"/>
              </a:xfrm>
              <a:prstGeom prst="rect">
                <a:avLst/>
              </a:prstGeom>
              <a:blipFill rotWithShape="1">
                <a:blip r:embed="rId3">
                  <a:alphaModFix/>
                </a:blip>
                <a:stretch>
                  <a:fillRect b="-370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sp>
            <p:nvSpPr>
              <p:cNvPr id="2924" name="Google Shape;2924;p77"/>
              <p:cNvSpPr txBox="1"/>
              <p:nvPr/>
            </p:nvSpPr>
            <p:spPr>
              <a:xfrm>
                <a:off x="1027730" y="5134602"/>
                <a:ext cx="3263900" cy="430886"/>
              </a:xfrm>
              <a:prstGeom prst="rect">
                <a:avLst/>
              </a:prstGeom>
              <a:blipFill rotWithShape="1">
                <a:blip r:embed="rId4">
                  <a:alphaModFix/>
                </a:blip>
                <a:stretch>
                  <a:fillRect b="-565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latin typeface="Arial"/>
                    <a:ea typeface="Arial"/>
                    <a:cs typeface="Arial"/>
                    <a:sym typeface="Arial"/>
                  </a:rPr>
                  <a:t> </a:t>
                </a:r>
                <a:endParaRPr/>
              </a:p>
            </p:txBody>
          </p:sp>
          <p:sp>
            <p:nvSpPr>
              <p:cNvPr id="2925" name="Google Shape;2925;p77"/>
              <p:cNvSpPr txBox="1"/>
              <p:nvPr/>
            </p:nvSpPr>
            <p:spPr>
              <a:xfrm>
                <a:off x="-149033" y="5146079"/>
                <a:ext cx="1572324"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500">
                    <a:solidFill>
                      <a:srgbClr val="002060"/>
                    </a:solidFill>
                    <a:latin typeface="Times New Roman"/>
                    <a:ea typeface="Times New Roman"/>
                    <a:cs typeface="Times New Roman"/>
                    <a:sym typeface="Times New Roman"/>
                  </a:rPr>
                  <a:t>Measurement</a:t>
                </a:r>
                <a:endParaRPr sz="1500">
                  <a:solidFill>
                    <a:schemeClr val="dk1"/>
                  </a:solidFill>
                  <a:latin typeface="Times New Roman"/>
                  <a:ea typeface="Times New Roman"/>
                  <a:cs typeface="Times New Roman"/>
                  <a:sym typeface="Times New Roman"/>
                </a:endParaRPr>
              </a:p>
            </p:txBody>
          </p:sp>
        </p:grpSp>
        <p:cxnSp>
          <p:nvCxnSpPr>
            <p:cNvPr id="2926" name="Google Shape;2926;p77"/>
            <p:cNvCxnSpPr/>
            <p:nvPr/>
          </p:nvCxnSpPr>
          <p:spPr>
            <a:xfrm>
              <a:off x="10382528" y="1483482"/>
              <a:ext cx="283180" cy="0"/>
            </a:xfrm>
            <a:prstGeom prst="straightConnector1">
              <a:avLst/>
            </a:prstGeom>
            <a:noFill/>
            <a:ln cap="flat" cmpd="sng" w="25400">
              <a:solidFill>
                <a:schemeClr val="dk1"/>
              </a:solidFill>
              <a:prstDash val="solid"/>
              <a:round/>
              <a:headEnd len="sm" w="sm" type="none"/>
              <a:tailEnd len="sm" w="sm" type="none"/>
            </a:ln>
          </p:spPr>
        </p:cxnSp>
        <p:cxnSp>
          <p:nvCxnSpPr>
            <p:cNvPr id="2927" name="Google Shape;2927;p77"/>
            <p:cNvCxnSpPr/>
            <p:nvPr/>
          </p:nvCxnSpPr>
          <p:spPr>
            <a:xfrm>
              <a:off x="9793249" y="1479666"/>
              <a:ext cx="283180" cy="0"/>
            </a:xfrm>
            <a:prstGeom prst="straightConnector1">
              <a:avLst/>
            </a:prstGeom>
            <a:noFill/>
            <a:ln cap="flat" cmpd="sng" w="25400">
              <a:solidFill>
                <a:srgbClr val="C00000"/>
              </a:solidFill>
              <a:prstDash val="solid"/>
              <a:round/>
              <a:headEnd len="sm" w="sm" type="none"/>
              <a:tailEnd len="sm" w="sm" type="none"/>
            </a:ln>
          </p:spPr>
        </p:cxnSp>
        <p:sp>
          <p:nvSpPr>
            <p:cNvPr id="2928" name="Google Shape;2928;p77"/>
            <p:cNvSpPr txBox="1"/>
            <p:nvPr/>
          </p:nvSpPr>
          <p:spPr>
            <a:xfrm>
              <a:off x="6237278" y="1126592"/>
              <a:ext cx="136023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500">
                  <a:solidFill>
                    <a:srgbClr val="002060"/>
                  </a:solidFill>
                  <a:latin typeface="Times New Roman"/>
                  <a:ea typeface="Times New Roman"/>
                  <a:cs typeface="Times New Roman"/>
                  <a:sym typeface="Times New Roman"/>
                </a:rPr>
                <a:t>Prediction</a:t>
              </a:r>
              <a:endParaRPr i="1" sz="1500">
                <a:solidFill>
                  <a:srgbClr val="002060"/>
                </a:solidFill>
                <a:latin typeface="Times New Roman"/>
                <a:ea typeface="Times New Roman"/>
                <a:cs typeface="Times New Roman"/>
                <a:sym typeface="Times New Roman"/>
              </a:endParaRPr>
            </a:p>
          </p:txBody>
        </p:sp>
      </p:grpSp>
      <p:cxnSp>
        <p:nvCxnSpPr>
          <p:cNvPr id="2929" name="Google Shape;2929;p77"/>
          <p:cNvCxnSpPr/>
          <p:nvPr/>
        </p:nvCxnSpPr>
        <p:spPr>
          <a:xfrm>
            <a:off x="7353180" y="2626289"/>
            <a:ext cx="344350" cy="0"/>
          </a:xfrm>
          <a:prstGeom prst="straightConnector1">
            <a:avLst/>
          </a:prstGeom>
          <a:noFill/>
          <a:ln cap="flat" cmpd="sng" w="25400">
            <a:solidFill>
              <a:schemeClr val="dk1"/>
            </a:solidFill>
            <a:prstDash val="solid"/>
            <a:round/>
            <a:headEnd len="sm" w="sm" type="none"/>
            <a:tailEnd len="sm" w="sm" type="none"/>
          </a:ln>
        </p:spPr>
      </p:cxnSp>
      <p:sp>
        <p:nvSpPr>
          <p:cNvPr id="2930" name="Google Shape;2930;p77"/>
          <p:cNvSpPr txBox="1"/>
          <p:nvPr/>
        </p:nvSpPr>
        <p:spPr>
          <a:xfrm>
            <a:off x="4383267" y="1533151"/>
            <a:ext cx="3172168" cy="386494"/>
          </a:xfrm>
          <a:prstGeom prst="rect">
            <a:avLst/>
          </a:prstGeom>
          <a:noFill/>
          <a:ln>
            <a:noFill/>
          </a:ln>
        </p:spPr>
        <p:txBody>
          <a:bodyPr anchorCtr="0" anchor="t" bIns="68550" lIns="68550" spcFirstLastPara="1" rIns="68550" wrap="square" tIns="68550">
            <a:spAutoFit/>
          </a:bodyPr>
          <a:lstStyle/>
          <a:p>
            <a:pPr indent="0" lvl="0" marL="85725" marR="0" rtl="0" algn="l">
              <a:lnSpc>
                <a:spcPct val="90000"/>
              </a:lnSpc>
              <a:spcBef>
                <a:spcPts val="750"/>
              </a:spcBef>
              <a:spcAft>
                <a:spcPts val="0"/>
              </a:spcAft>
              <a:buNone/>
            </a:pPr>
            <a:r>
              <a:rPr b="1" lang="en-US" sz="1050">
                <a:solidFill>
                  <a:schemeClr val="dk1"/>
                </a:solidFill>
                <a:latin typeface="Tahoma"/>
                <a:ea typeface="Tahoma"/>
                <a:cs typeface="Tahoma"/>
                <a:sym typeface="Tahoma"/>
              </a:rPr>
              <a:t>System Model of Individual Agent:</a:t>
            </a:r>
            <a:endParaRPr b="1" sz="1200" u="sng">
              <a:solidFill>
                <a:schemeClr val="dk1"/>
              </a:solidFill>
              <a:latin typeface="Tahoma"/>
              <a:ea typeface="Tahoma"/>
              <a:cs typeface="Tahoma"/>
              <a:sym typeface="Tahoma"/>
            </a:endParaRPr>
          </a:p>
        </p:txBody>
      </p:sp>
      <p:sp>
        <p:nvSpPr>
          <p:cNvPr id="2931" name="Google Shape;2931;p77"/>
          <p:cNvSpPr/>
          <p:nvPr/>
        </p:nvSpPr>
        <p:spPr>
          <a:xfrm>
            <a:off x="1256630" y="4153056"/>
            <a:ext cx="978377" cy="645973"/>
          </a:xfrm>
          <a:prstGeom prst="rect">
            <a:avLst/>
          </a:prstGeom>
          <a:solidFill>
            <a:schemeClr val="accent5"/>
          </a:solidFill>
          <a:ln cap="flat" cmpd="sng" w="25400">
            <a:solidFill>
              <a:srgbClr val="7CA4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System</a:t>
            </a:r>
            <a:endParaRPr/>
          </a:p>
          <a:p>
            <a:pPr indent="0" lvl="0" marL="0" marR="0" rtl="0" algn="ctr">
              <a:spcBef>
                <a:spcPts val="0"/>
              </a:spcBef>
              <a:spcAft>
                <a:spcPts val="0"/>
              </a:spcAft>
              <a:buNone/>
            </a:pPr>
            <a:r>
              <a:rPr b="1" lang="en-US" sz="1200">
                <a:solidFill>
                  <a:schemeClr val="lt1"/>
                </a:solidFill>
                <a:latin typeface="Arial"/>
                <a:ea typeface="Arial"/>
                <a:cs typeface="Arial"/>
                <a:sym typeface="Arial"/>
              </a:rPr>
              <a:t>Estimator</a:t>
            </a:r>
            <a:endParaRPr/>
          </a:p>
        </p:txBody>
      </p:sp>
      <p:cxnSp>
        <p:nvCxnSpPr>
          <p:cNvPr id="2932" name="Google Shape;2932;p77"/>
          <p:cNvCxnSpPr/>
          <p:nvPr/>
        </p:nvCxnSpPr>
        <p:spPr>
          <a:xfrm>
            <a:off x="598658" y="4340551"/>
            <a:ext cx="652509" cy="0"/>
          </a:xfrm>
          <a:prstGeom prst="straightConnector1">
            <a:avLst/>
          </a:prstGeom>
          <a:noFill/>
          <a:ln cap="flat" cmpd="sng" w="31750">
            <a:solidFill>
              <a:schemeClr val="dk1"/>
            </a:solidFill>
            <a:prstDash val="solid"/>
            <a:round/>
            <a:headEnd len="sm" w="sm" type="none"/>
            <a:tailEnd len="med" w="med" type="triangle"/>
          </a:ln>
        </p:spPr>
      </p:cxnSp>
      <p:sp>
        <p:nvSpPr>
          <p:cNvPr id="2933" name="Google Shape;2933;p77"/>
          <p:cNvSpPr txBox="1"/>
          <p:nvPr/>
        </p:nvSpPr>
        <p:spPr>
          <a:xfrm>
            <a:off x="9653" y="4079722"/>
            <a:ext cx="108234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0C0C0C"/>
                </a:solidFill>
                <a:latin typeface="Arial"/>
                <a:ea typeface="Arial"/>
                <a:cs typeface="Arial"/>
                <a:sym typeface="Arial"/>
              </a:rPr>
              <a:t>Observation</a:t>
            </a:r>
            <a:endParaRPr b="1" sz="1200">
              <a:solidFill>
                <a:srgbClr val="0C0C0C"/>
              </a:solidFill>
              <a:latin typeface="Arial"/>
              <a:ea typeface="Arial"/>
              <a:cs typeface="Arial"/>
              <a:sym typeface="Arial"/>
            </a:endParaRPr>
          </a:p>
        </p:txBody>
      </p:sp>
      <p:cxnSp>
        <p:nvCxnSpPr>
          <p:cNvPr id="2934" name="Google Shape;2934;p77"/>
          <p:cNvCxnSpPr/>
          <p:nvPr/>
        </p:nvCxnSpPr>
        <p:spPr>
          <a:xfrm>
            <a:off x="2235007" y="4302893"/>
            <a:ext cx="652509" cy="0"/>
          </a:xfrm>
          <a:prstGeom prst="straightConnector1">
            <a:avLst/>
          </a:prstGeom>
          <a:noFill/>
          <a:ln cap="flat" cmpd="sng" w="31750">
            <a:solidFill>
              <a:schemeClr val="dk1"/>
            </a:solidFill>
            <a:prstDash val="solid"/>
            <a:round/>
            <a:headEnd len="sm" w="sm" type="none"/>
            <a:tailEnd len="med" w="med" type="triangle"/>
          </a:ln>
        </p:spPr>
      </p:cxnSp>
      <p:cxnSp>
        <p:nvCxnSpPr>
          <p:cNvPr id="2935" name="Google Shape;2935;p77"/>
          <p:cNvCxnSpPr/>
          <p:nvPr/>
        </p:nvCxnSpPr>
        <p:spPr>
          <a:xfrm>
            <a:off x="2235007" y="4617551"/>
            <a:ext cx="652509" cy="0"/>
          </a:xfrm>
          <a:prstGeom prst="straightConnector1">
            <a:avLst/>
          </a:prstGeom>
          <a:noFill/>
          <a:ln cap="flat" cmpd="sng" w="31750">
            <a:solidFill>
              <a:schemeClr val="dk1"/>
            </a:solidFill>
            <a:prstDash val="solid"/>
            <a:round/>
            <a:headEnd len="sm" w="sm" type="none"/>
            <a:tailEnd len="med" w="med" type="triangle"/>
          </a:ln>
        </p:spPr>
      </p:cxnSp>
      <p:sp>
        <p:nvSpPr>
          <p:cNvPr id="2936" name="Google Shape;2936;p77"/>
          <p:cNvSpPr txBox="1"/>
          <p:nvPr/>
        </p:nvSpPr>
        <p:spPr>
          <a:xfrm>
            <a:off x="2329680" y="4018608"/>
            <a:ext cx="164660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0C0C0C"/>
                </a:solidFill>
                <a:latin typeface="Arial"/>
                <a:ea typeface="Arial"/>
                <a:cs typeface="Arial"/>
                <a:sym typeface="Arial"/>
              </a:rPr>
              <a:t>States (water body )</a:t>
            </a:r>
            <a:endParaRPr b="1" sz="1200">
              <a:solidFill>
                <a:srgbClr val="0C0C0C"/>
              </a:solidFill>
              <a:latin typeface="Arial"/>
              <a:ea typeface="Arial"/>
              <a:cs typeface="Arial"/>
              <a:sym typeface="Arial"/>
            </a:endParaRPr>
          </a:p>
        </p:txBody>
      </p:sp>
      <p:sp>
        <p:nvSpPr>
          <p:cNvPr id="2937" name="Google Shape;2937;p77"/>
          <p:cNvSpPr txBox="1"/>
          <p:nvPr/>
        </p:nvSpPr>
        <p:spPr>
          <a:xfrm>
            <a:off x="2329680" y="4340551"/>
            <a:ext cx="112723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C00000"/>
                </a:solidFill>
                <a:latin typeface="Arial"/>
                <a:ea typeface="Arial"/>
                <a:cs typeface="Arial"/>
                <a:sym typeface="Arial"/>
              </a:rPr>
              <a:t>Event (flood</a:t>
            </a:r>
            <a:r>
              <a:rPr lang="en-US" sz="1200">
                <a:solidFill>
                  <a:srgbClr val="C00000"/>
                </a:solidFill>
                <a:latin typeface="Arial"/>
                <a:ea typeface="Arial"/>
                <a:cs typeface="Arial"/>
                <a:sym typeface="Arial"/>
              </a:rPr>
              <a:t>)</a:t>
            </a:r>
            <a:endParaRPr sz="1200">
              <a:solidFill>
                <a:srgbClr val="C00000"/>
              </a:solidFill>
              <a:latin typeface="Arial"/>
              <a:ea typeface="Arial"/>
              <a:cs typeface="Arial"/>
              <a:sym typeface="Arial"/>
            </a:endParaRPr>
          </a:p>
        </p:txBody>
      </p:sp>
      <p:sp>
        <p:nvSpPr>
          <p:cNvPr id="2938" name="Google Shape;2938;p77"/>
          <p:cNvSpPr/>
          <p:nvPr/>
        </p:nvSpPr>
        <p:spPr>
          <a:xfrm>
            <a:off x="7312534" y="1984223"/>
            <a:ext cx="373559" cy="350099"/>
          </a:xfrm>
          <a:prstGeom prst="ellipse">
            <a:avLst/>
          </a:prstGeom>
          <a:solidFill>
            <a:srgbClr val="C00000">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2939" name="Google Shape;2939;p77"/>
          <p:cNvPicPr preferRelativeResize="0"/>
          <p:nvPr/>
        </p:nvPicPr>
        <p:blipFill rotWithShape="1">
          <a:blip r:embed="rId5">
            <a:alphaModFix/>
          </a:blip>
          <a:srcRect b="0" l="0" r="0" t="0"/>
          <a:stretch/>
        </p:blipFill>
        <p:spPr>
          <a:xfrm>
            <a:off x="5287644" y="3487435"/>
            <a:ext cx="3844834" cy="947498"/>
          </a:xfrm>
          <a:prstGeom prst="rect">
            <a:avLst/>
          </a:prstGeom>
          <a:noFill/>
          <a:ln>
            <a:noFill/>
          </a:ln>
        </p:spPr>
      </p:pic>
      <p:pic>
        <p:nvPicPr>
          <p:cNvPr descr="satellite-icon-blue - SECOORA" id="2940" name="Google Shape;2940;p77"/>
          <p:cNvPicPr preferRelativeResize="0"/>
          <p:nvPr/>
        </p:nvPicPr>
        <p:blipFill rotWithShape="1">
          <a:blip r:embed="rId6">
            <a:alphaModFix/>
          </a:blip>
          <a:srcRect b="0" l="0" r="0" t="0"/>
          <a:stretch/>
        </p:blipFill>
        <p:spPr>
          <a:xfrm>
            <a:off x="1779415" y="2180545"/>
            <a:ext cx="339783" cy="217997"/>
          </a:xfrm>
          <a:prstGeom prst="rect">
            <a:avLst/>
          </a:prstGeom>
          <a:noFill/>
          <a:ln>
            <a:noFill/>
          </a:ln>
        </p:spPr>
      </p:pic>
      <p:pic>
        <p:nvPicPr>
          <p:cNvPr descr="satellite-icon-blue - SECOORA" id="2941" name="Google Shape;2941;p77"/>
          <p:cNvPicPr preferRelativeResize="0"/>
          <p:nvPr/>
        </p:nvPicPr>
        <p:blipFill rotWithShape="1">
          <a:blip r:embed="rId7">
            <a:alphaModFix/>
          </a:blip>
          <a:srcRect b="0" l="0" r="0" t="0"/>
          <a:stretch/>
        </p:blipFill>
        <p:spPr>
          <a:xfrm>
            <a:off x="1126241" y="2029003"/>
            <a:ext cx="268115" cy="172016"/>
          </a:xfrm>
          <a:prstGeom prst="rect">
            <a:avLst/>
          </a:prstGeom>
          <a:noFill/>
          <a:ln>
            <a:noFill/>
          </a:ln>
        </p:spPr>
      </p:pic>
      <p:pic>
        <p:nvPicPr>
          <p:cNvPr descr="satellite-icon-blue - SECOORA" id="2942" name="Google Shape;2942;p77"/>
          <p:cNvPicPr preferRelativeResize="0"/>
          <p:nvPr/>
        </p:nvPicPr>
        <p:blipFill rotWithShape="1">
          <a:blip r:embed="rId8">
            <a:alphaModFix/>
          </a:blip>
          <a:srcRect b="0" l="0" r="0" t="0"/>
          <a:stretch/>
        </p:blipFill>
        <p:spPr>
          <a:xfrm>
            <a:off x="1608643" y="2025848"/>
            <a:ext cx="303395" cy="194652"/>
          </a:xfrm>
          <a:prstGeom prst="rect">
            <a:avLst/>
          </a:prstGeom>
          <a:noFill/>
          <a:ln>
            <a:noFill/>
          </a:ln>
        </p:spPr>
      </p:pic>
      <p:pic>
        <p:nvPicPr>
          <p:cNvPr descr="satellite-icon-blue - SECOORA" id="2943" name="Google Shape;2943;p77"/>
          <p:cNvPicPr preferRelativeResize="0"/>
          <p:nvPr/>
        </p:nvPicPr>
        <p:blipFill rotWithShape="1">
          <a:blip r:embed="rId7">
            <a:alphaModFix/>
          </a:blip>
          <a:srcRect b="0" l="0" r="0" t="0"/>
          <a:stretch/>
        </p:blipFill>
        <p:spPr>
          <a:xfrm>
            <a:off x="1340528" y="2208697"/>
            <a:ext cx="268115" cy="172016"/>
          </a:xfrm>
          <a:prstGeom prst="rect">
            <a:avLst/>
          </a:prstGeom>
          <a:noFill/>
          <a:ln>
            <a:noFill/>
          </a:ln>
        </p:spPr>
      </p:pic>
      <p:pic>
        <p:nvPicPr>
          <p:cNvPr descr="satellite-icon-blue - SECOORA" id="2944" name="Google Shape;2944;p77"/>
          <p:cNvPicPr preferRelativeResize="0"/>
          <p:nvPr/>
        </p:nvPicPr>
        <p:blipFill rotWithShape="1">
          <a:blip r:embed="rId6">
            <a:alphaModFix/>
          </a:blip>
          <a:srcRect b="0" l="0" r="0" t="0"/>
          <a:stretch/>
        </p:blipFill>
        <p:spPr>
          <a:xfrm>
            <a:off x="740111" y="2070106"/>
            <a:ext cx="339783" cy="217997"/>
          </a:xfrm>
          <a:prstGeom prst="rect">
            <a:avLst/>
          </a:prstGeom>
          <a:noFill/>
          <a:ln>
            <a:noFill/>
          </a:ln>
        </p:spPr>
      </p:pic>
      <p:pic>
        <p:nvPicPr>
          <p:cNvPr descr="satellite-icon-blue - SECOORA" id="2945" name="Google Shape;2945;p77"/>
          <p:cNvPicPr preferRelativeResize="0"/>
          <p:nvPr/>
        </p:nvPicPr>
        <p:blipFill rotWithShape="1">
          <a:blip r:embed="rId8">
            <a:alphaModFix/>
          </a:blip>
          <a:srcRect b="0" l="0" r="0" t="0"/>
          <a:stretch/>
        </p:blipFill>
        <p:spPr>
          <a:xfrm>
            <a:off x="2167315" y="2051202"/>
            <a:ext cx="303395" cy="194652"/>
          </a:xfrm>
          <a:prstGeom prst="rect">
            <a:avLst/>
          </a:prstGeom>
          <a:noFill/>
          <a:ln>
            <a:noFill/>
          </a:ln>
        </p:spPr>
      </p:pic>
      <p:pic>
        <p:nvPicPr>
          <p:cNvPr descr="2011 Missouri River Flood - Wikipedia" id="2946" name="Google Shape;2946;p77"/>
          <p:cNvPicPr preferRelativeResize="0"/>
          <p:nvPr/>
        </p:nvPicPr>
        <p:blipFill rotWithShape="1">
          <a:blip r:embed="rId9">
            <a:alphaModFix/>
          </a:blip>
          <a:srcRect b="0" l="0" r="0" t="0"/>
          <a:stretch/>
        </p:blipFill>
        <p:spPr>
          <a:xfrm>
            <a:off x="1257378" y="2636136"/>
            <a:ext cx="791704" cy="529722"/>
          </a:xfrm>
          <a:prstGeom prst="rect">
            <a:avLst/>
          </a:prstGeom>
          <a:noFill/>
          <a:ln>
            <a:noFill/>
          </a:ln>
        </p:spPr>
      </p:pic>
      <p:sp>
        <p:nvSpPr>
          <p:cNvPr id="2947" name="Google Shape;2947;p77"/>
          <p:cNvSpPr/>
          <p:nvPr/>
        </p:nvSpPr>
        <p:spPr>
          <a:xfrm>
            <a:off x="1339993" y="2915478"/>
            <a:ext cx="99964" cy="9996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948" name="Google Shape;2948;p77"/>
          <p:cNvSpPr txBox="1"/>
          <p:nvPr/>
        </p:nvSpPr>
        <p:spPr>
          <a:xfrm>
            <a:off x="430126" y="2787748"/>
            <a:ext cx="90922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FF0000"/>
                </a:solidFill>
                <a:latin typeface="Times New Roman"/>
                <a:ea typeface="Times New Roman"/>
                <a:cs typeface="Times New Roman"/>
                <a:sym typeface="Times New Roman"/>
              </a:rPr>
              <a:t>Flood point</a:t>
            </a:r>
            <a:endParaRPr i="1" sz="1200">
              <a:solidFill>
                <a:srgbClr val="FF0000"/>
              </a:solidFill>
              <a:latin typeface="Times New Roman"/>
              <a:ea typeface="Times New Roman"/>
              <a:cs typeface="Times New Roman"/>
              <a:sym typeface="Times New Roman"/>
            </a:endParaRPr>
          </a:p>
        </p:txBody>
      </p:sp>
      <p:sp>
        <p:nvSpPr>
          <p:cNvPr id="2949" name="Google Shape;2949;p77"/>
          <p:cNvSpPr/>
          <p:nvPr/>
        </p:nvSpPr>
        <p:spPr>
          <a:xfrm>
            <a:off x="1623034" y="2714513"/>
            <a:ext cx="99964" cy="9996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950" name="Google Shape;2950;p77"/>
          <p:cNvSpPr/>
          <p:nvPr/>
        </p:nvSpPr>
        <p:spPr>
          <a:xfrm>
            <a:off x="1782624" y="2965460"/>
            <a:ext cx="99964" cy="9996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cxnSp>
        <p:nvCxnSpPr>
          <p:cNvPr id="2951" name="Google Shape;2951;p77"/>
          <p:cNvCxnSpPr>
            <a:stCxn id="2918" idx="4"/>
            <a:endCxn id="2949" idx="1"/>
          </p:cNvCxnSpPr>
          <p:nvPr/>
        </p:nvCxnSpPr>
        <p:spPr>
          <a:xfrm>
            <a:off x="1578863" y="2420092"/>
            <a:ext cx="58800" cy="309000"/>
          </a:xfrm>
          <a:prstGeom prst="straightConnector1">
            <a:avLst/>
          </a:prstGeom>
          <a:noFill/>
          <a:ln cap="flat" cmpd="sng" w="15875">
            <a:solidFill>
              <a:srgbClr val="00CB97"/>
            </a:solidFill>
            <a:prstDash val="solid"/>
            <a:round/>
            <a:headEnd len="sm" w="sm" type="none"/>
            <a:tailEnd len="med" w="med" type="triangle"/>
          </a:ln>
        </p:spPr>
      </p:cxnSp>
      <p:sp>
        <p:nvSpPr>
          <p:cNvPr id="2952" name="Google Shape;2952;p77"/>
          <p:cNvSpPr/>
          <p:nvPr/>
        </p:nvSpPr>
        <p:spPr>
          <a:xfrm>
            <a:off x="2160392" y="1978552"/>
            <a:ext cx="351620" cy="338607"/>
          </a:xfrm>
          <a:prstGeom prst="ellipse">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953" name="Google Shape;2953;p77"/>
          <p:cNvSpPr txBox="1"/>
          <p:nvPr/>
        </p:nvSpPr>
        <p:spPr>
          <a:xfrm>
            <a:off x="5481788" y="2996593"/>
            <a:ext cx="5421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C00000"/>
                </a:solidFill>
                <a:latin typeface="Arial"/>
                <a:ea typeface="Arial"/>
                <a:cs typeface="Arial"/>
                <a:sym typeface="Arial"/>
              </a:rPr>
              <a:t>state</a:t>
            </a:r>
            <a:endParaRPr/>
          </a:p>
        </p:txBody>
      </p:sp>
      <p:sp>
        <p:nvSpPr>
          <p:cNvPr id="2954" name="Google Shape;2954;p77"/>
          <p:cNvSpPr txBox="1"/>
          <p:nvPr/>
        </p:nvSpPr>
        <p:spPr>
          <a:xfrm>
            <a:off x="6903693" y="2991611"/>
            <a:ext cx="130676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C00000"/>
                </a:solidFill>
                <a:latin typeface="Arial"/>
                <a:ea typeface="Arial"/>
                <a:cs typeface="Arial"/>
                <a:sym typeface="Arial"/>
              </a:rPr>
              <a:t>own estimation</a:t>
            </a:r>
            <a:endParaRPr/>
          </a:p>
        </p:txBody>
      </p:sp>
      <p:sp>
        <p:nvSpPr>
          <p:cNvPr id="2955" name="Google Shape;2955;p77"/>
          <p:cNvSpPr txBox="1"/>
          <p:nvPr/>
        </p:nvSpPr>
        <p:spPr>
          <a:xfrm>
            <a:off x="6144337" y="4370616"/>
            <a:ext cx="306205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C00000"/>
                </a:solidFill>
                <a:latin typeface="Arial"/>
                <a:ea typeface="Arial"/>
                <a:cs typeface="Arial"/>
                <a:sym typeface="Arial"/>
              </a:rPr>
              <a:t>Compensation through communication</a:t>
            </a:r>
            <a:endParaRPr/>
          </a:p>
        </p:txBody>
      </p:sp>
      <p:cxnSp>
        <p:nvCxnSpPr>
          <p:cNvPr id="2956" name="Google Shape;2956;p77"/>
          <p:cNvCxnSpPr/>
          <p:nvPr/>
        </p:nvCxnSpPr>
        <p:spPr>
          <a:xfrm>
            <a:off x="591240" y="4617550"/>
            <a:ext cx="652509" cy="0"/>
          </a:xfrm>
          <a:prstGeom prst="straightConnector1">
            <a:avLst/>
          </a:prstGeom>
          <a:noFill/>
          <a:ln cap="flat" cmpd="sng" w="31750">
            <a:solidFill>
              <a:schemeClr val="dk1"/>
            </a:solidFill>
            <a:prstDash val="solid"/>
            <a:round/>
            <a:headEnd len="sm" w="sm" type="none"/>
            <a:tailEnd len="med" w="med" type="triangle"/>
          </a:ln>
        </p:spPr>
      </p:cxnSp>
      <p:sp>
        <p:nvSpPr>
          <p:cNvPr id="2957" name="Google Shape;2957;p77"/>
          <p:cNvSpPr txBox="1"/>
          <p:nvPr/>
        </p:nvSpPr>
        <p:spPr>
          <a:xfrm>
            <a:off x="9652" y="4386703"/>
            <a:ext cx="134844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0C0C0C"/>
                </a:solidFill>
                <a:latin typeface="Arial"/>
                <a:ea typeface="Arial"/>
                <a:cs typeface="Arial"/>
                <a:sym typeface="Arial"/>
              </a:rPr>
              <a:t>Communication</a:t>
            </a:r>
            <a:endParaRPr b="1" sz="1200">
              <a:solidFill>
                <a:srgbClr val="0C0C0C"/>
              </a:solidFill>
              <a:latin typeface="Arial"/>
              <a:ea typeface="Arial"/>
              <a:cs typeface="Arial"/>
              <a:sym typeface="Arial"/>
            </a:endParaRPr>
          </a:p>
        </p:txBody>
      </p:sp>
      <p:cxnSp>
        <p:nvCxnSpPr>
          <p:cNvPr id="2958" name="Google Shape;2958;p77"/>
          <p:cNvCxnSpPr>
            <a:stCxn id="2953" idx="2"/>
          </p:cNvCxnSpPr>
          <p:nvPr/>
        </p:nvCxnSpPr>
        <p:spPr>
          <a:xfrm flipH="1">
            <a:off x="5720456" y="3273592"/>
            <a:ext cx="32400" cy="256200"/>
          </a:xfrm>
          <a:prstGeom prst="straightConnector1">
            <a:avLst/>
          </a:prstGeom>
          <a:noFill/>
          <a:ln cap="flat" cmpd="sng" w="15875">
            <a:solidFill>
              <a:srgbClr val="C00000"/>
            </a:solidFill>
            <a:prstDash val="solid"/>
            <a:round/>
            <a:headEnd len="sm" w="sm" type="none"/>
            <a:tailEnd len="med" w="med" type="triangle"/>
          </a:ln>
        </p:spPr>
      </p:cxnSp>
      <p:cxnSp>
        <p:nvCxnSpPr>
          <p:cNvPr id="2959" name="Google Shape;2959;p77"/>
          <p:cNvCxnSpPr/>
          <p:nvPr/>
        </p:nvCxnSpPr>
        <p:spPr>
          <a:xfrm flipH="1">
            <a:off x="7565137" y="3250508"/>
            <a:ext cx="1" cy="245560"/>
          </a:xfrm>
          <a:prstGeom prst="straightConnector1">
            <a:avLst/>
          </a:prstGeom>
          <a:noFill/>
          <a:ln cap="flat" cmpd="sng" w="15875">
            <a:solidFill>
              <a:srgbClr val="C00000"/>
            </a:solidFill>
            <a:prstDash val="solid"/>
            <a:round/>
            <a:headEnd len="sm" w="sm" type="none"/>
            <a:tailEnd len="med" w="med" type="triangle"/>
          </a:ln>
        </p:spPr>
      </p:cxnSp>
      <p:cxnSp>
        <p:nvCxnSpPr>
          <p:cNvPr id="2960" name="Google Shape;2960;p77"/>
          <p:cNvCxnSpPr/>
          <p:nvPr/>
        </p:nvCxnSpPr>
        <p:spPr>
          <a:xfrm rot="10800000">
            <a:off x="7535831" y="4310911"/>
            <a:ext cx="0" cy="102644"/>
          </a:xfrm>
          <a:prstGeom prst="straightConnector1">
            <a:avLst/>
          </a:prstGeom>
          <a:noFill/>
          <a:ln cap="flat" cmpd="sng" w="15875">
            <a:solidFill>
              <a:srgbClr val="C00000"/>
            </a:solidFill>
            <a:prstDash val="solid"/>
            <a:round/>
            <a:headEnd len="sm" w="sm" type="none"/>
            <a:tailEnd len="med" w="med" type="triangle"/>
          </a:ln>
        </p:spPr>
      </p:cxnSp>
      <p:sp>
        <p:nvSpPr>
          <p:cNvPr id="2961" name="Google Shape;2961;p77"/>
          <p:cNvSpPr txBox="1"/>
          <p:nvPr/>
        </p:nvSpPr>
        <p:spPr>
          <a:xfrm>
            <a:off x="655744" y="3318017"/>
            <a:ext cx="19431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Arial"/>
                <a:ea typeface="Arial"/>
                <a:cs typeface="Arial"/>
                <a:sym typeface="Arial"/>
              </a:rPr>
              <a:t>Estimation task depicture </a:t>
            </a:r>
            <a:endParaRPr/>
          </a:p>
        </p:txBody>
      </p:sp>
      <p:sp>
        <p:nvSpPr>
          <p:cNvPr id="2962" name="Google Shape;2962;p77"/>
          <p:cNvSpPr txBox="1"/>
          <p:nvPr/>
        </p:nvSpPr>
        <p:spPr>
          <a:xfrm>
            <a:off x="598658" y="5122346"/>
            <a:ext cx="21467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Arial"/>
                <a:ea typeface="Arial"/>
                <a:cs typeface="Arial"/>
                <a:sym typeface="Arial"/>
              </a:rPr>
              <a:t>Individual estimator structure</a:t>
            </a:r>
            <a:endParaRPr/>
          </a:p>
        </p:txBody>
      </p:sp>
      <p:pic>
        <p:nvPicPr>
          <p:cNvPr id="2963" name="Google Shape;2963;p77"/>
          <p:cNvPicPr preferRelativeResize="0"/>
          <p:nvPr/>
        </p:nvPicPr>
        <p:blipFill rotWithShape="1">
          <a:blip r:embed="rId10">
            <a:alphaModFix/>
          </a:blip>
          <a:srcRect b="0" l="0" r="0" t="0"/>
          <a:stretch/>
        </p:blipFill>
        <p:spPr>
          <a:xfrm>
            <a:off x="5711773" y="5080236"/>
            <a:ext cx="2104361" cy="313592"/>
          </a:xfrm>
          <a:prstGeom prst="rect">
            <a:avLst/>
          </a:prstGeom>
          <a:noFill/>
          <a:ln>
            <a:noFill/>
          </a:ln>
        </p:spPr>
      </p:pic>
      <p:sp>
        <p:nvSpPr>
          <p:cNvPr id="2964" name="Google Shape;2964;p77"/>
          <p:cNvSpPr txBox="1"/>
          <p:nvPr/>
        </p:nvSpPr>
        <p:spPr>
          <a:xfrm>
            <a:off x="3856357" y="5085424"/>
            <a:ext cx="1327223" cy="563209"/>
          </a:xfrm>
          <a:prstGeom prst="rect">
            <a:avLst/>
          </a:prstGeom>
          <a:solidFill>
            <a:srgbClr val="A3A3E9"/>
          </a:solidFill>
          <a:ln>
            <a:noFill/>
          </a:ln>
        </p:spPr>
        <p:txBody>
          <a:bodyPr anchorCtr="0" anchor="t" bIns="68550" lIns="68550" spcFirstLastPara="1" rIns="68550" wrap="square" tIns="68550">
            <a:spAutoFit/>
          </a:bodyPr>
          <a:lstStyle/>
          <a:p>
            <a:pPr indent="0" lvl="0" marL="0" marR="0" rtl="0" algn="ctr">
              <a:lnSpc>
                <a:spcPct val="115000"/>
              </a:lnSpc>
              <a:spcBef>
                <a:spcPts val="0"/>
              </a:spcBef>
              <a:spcAft>
                <a:spcPts val="0"/>
              </a:spcAft>
              <a:buNone/>
            </a:pPr>
            <a:r>
              <a:rPr b="1" i="1" lang="en-US" sz="1200">
                <a:solidFill>
                  <a:srgbClr val="0C0C0C"/>
                </a:solidFill>
                <a:latin typeface="Arial"/>
                <a:ea typeface="Arial"/>
                <a:cs typeface="Arial"/>
                <a:sym typeface="Arial"/>
              </a:rPr>
              <a:t>Event Estimation</a:t>
            </a:r>
            <a:endParaRPr b="1" i="1" sz="1200">
              <a:solidFill>
                <a:srgbClr val="0C0C0C"/>
              </a:solidFill>
              <a:latin typeface="Arial"/>
              <a:ea typeface="Arial"/>
              <a:cs typeface="Arial"/>
              <a:sym typeface="Arial"/>
            </a:endParaRPr>
          </a:p>
        </p:txBody>
      </p:sp>
      <p:sp>
        <p:nvSpPr>
          <p:cNvPr id="2965" name="Google Shape;2965;p77"/>
          <p:cNvSpPr txBox="1"/>
          <p:nvPr/>
        </p:nvSpPr>
        <p:spPr>
          <a:xfrm>
            <a:off x="3807644" y="3509318"/>
            <a:ext cx="1375935" cy="350843"/>
          </a:xfrm>
          <a:prstGeom prst="rect">
            <a:avLst/>
          </a:prstGeom>
          <a:solidFill>
            <a:srgbClr val="A3A3E9"/>
          </a:solidFill>
          <a:ln>
            <a:noFill/>
          </a:ln>
        </p:spPr>
        <p:txBody>
          <a:bodyPr anchorCtr="0" anchor="t" bIns="68550" lIns="68550" spcFirstLastPara="1" rIns="68550" wrap="square" tIns="68550">
            <a:spAutoFit/>
          </a:bodyPr>
          <a:lstStyle/>
          <a:p>
            <a:pPr indent="0" lvl="0" marL="0" marR="0" rtl="0" algn="ctr">
              <a:lnSpc>
                <a:spcPct val="115000"/>
              </a:lnSpc>
              <a:spcBef>
                <a:spcPts val="0"/>
              </a:spcBef>
              <a:spcAft>
                <a:spcPts val="0"/>
              </a:spcAft>
              <a:buNone/>
            </a:pPr>
            <a:r>
              <a:rPr b="1" i="1" lang="en-US" sz="1200">
                <a:solidFill>
                  <a:srgbClr val="0C0C0C"/>
                </a:solidFill>
                <a:latin typeface="Arial"/>
                <a:ea typeface="Arial"/>
                <a:cs typeface="Arial"/>
                <a:sym typeface="Arial"/>
              </a:rPr>
              <a:t>State Estimation</a:t>
            </a:r>
            <a:endParaRPr b="1" i="1" sz="1200">
              <a:solidFill>
                <a:srgbClr val="0C0C0C"/>
              </a:solidFill>
              <a:latin typeface="Arial"/>
              <a:ea typeface="Arial"/>
              <a:cs typeface="Arial"/>
              <a:sym typeface="Arial"/>
            </a:endParaRPr>
          </a:p>
        </p:txBody>
      </p:sp>
      <p:sp>
        <p:nvSpPr>
          <p:cNvPr id="2966" name="Google Shape;2966;p77"/>
          <p:cNvSpPr txBox="1"/>
          <p:nvPr/>
        </p:nvSpPr>
        <p:spPr>
          <a:xfrm>
            <a:off x="5657860" y="5573050"/>
            <a:ext cx="60305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C00000"/>
                </a:solidFill>
                <a:latin typeface="Arial"/>
                <a:ea typeface="Arial"/>
                <a:cs typeface="Arial"/>
                <a:sym typeface="Arial"/>
              </a:rPr>
              <a:t>Event</a:t>
            </a:r>
            <a:endParaRPr/>
          </a:p>
        </p:txBody>
      </p:sp>
      <p:cxnSp>
        <p:nvCxnSpPr>
          <p:cNvPr id="2967" name="Google Shape;2967;p77"/>
          <p:cNvCxnSpPr/>
          <p:nvPr/>
        </p:nvCxnSpPr>
        <p:spPr>
          <a:xfrm rot="10800000">
            <a:off x="5916361" y="5391610"/>
            <a:ext cx="0" cy="231635"/>
          </a:xfrm>
          <a:prstGeom prst="straightConnector1">
            <a:avLst/>
          </a:prstGeom>
          <a:noFill/>
          <a:ln cap="flat" cmpd="sng" w="15875">
            <a:solidFill>
              <a:srgbClr val="C00000"/>
            </a:solidFill>
            <a:prstDash val="solid"/>
            <a:round/>
            <a:headEnd len="sm" w="sm" type="none"/>
            <a:tailEnd len="med" w="med" type="triangle"/>
          </a:ln>
        </p:spPr>
      </p:cxnSp>
      <p:sp>
        <p:nvSpPr>
          <p:cNvPr id="2968" name="Google Shape;2968;p77"/>
          <p:cNvSpPr txBox="1"/>
          <p:nvPr/>
        </p:nvSpPr>
        <p:spPr>
          <a:xfrm>
            <a:off x="864297" y="76200"/>
            <a:ext cx="8085550" cy="7505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accent2"/>
                </a:solidFill>
                <a:latin typeface="Arimo"/>
                <a:ea typeface="Arimo"/>
                <a:cs typeface="Arimo"/>
                <a:sym typeface="Arimo"/>
              </a:rPr>
              <a:t>Decentralized Kalman Filter for Event Estimation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p:nvPr/>
        </p:nvSpPr>
        <p:spPr>
          <a:xfrm>
            <a:off x="1367395" y="218690"/>
            <a:ext cx="6858000" cy="53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accent2"/>
                </a:solidFill>
                <a:latin typeface="Arimo"/>
                <a:ea typeface="Arimo"/>
                <a:cs typeface="Arimo"/>
                <a:sym typeface="Arimo"/>
              </a:rPr>
              <a:t>Team Members: Students and Post-Docs</a:t>
            </a:r>
            <a:endParaRPr/>
          </a:p>
        </p:txBody>
      </p:sp>
      <p:sp>
        <p:nvSpPr>
          <p:cNvPr id="140" name="Google Shape;140;p8"/>
          <p:cNvSpPr txBox="1"/>
          <p:nvPr/>
        </p:nvSpPr>
        <p:spPr>
          <a:xfrm>
            <a:off x="284828" y="2994843"/>
            <a:ext cx="141191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Ben Gorr</a:t>
            </a:r>
            <a:r>
              <a:rPr lang="en-US" sz="1000">
                <a:solidFill>
                  <a:schemeClr val="dk1"/>
                </a:solidFill>
                <a:latin typeface="Arial"/>
                <a:ea typeface="Arial"/>
                <a:cs typeface="Arial"/>
                <a:sym typeface="Arial"/>
              </a:rPr>
              <a:t>, (Ph.D. student, Texas A&amp;M University; Co-Lead Developer). </a:t>
            </a:r>
            <a:endParaRPr/>
          </a:p>
        </p:txBody>
      </p:sp>
      <p:sp>
        <p:nvSpPr>
          <p:cNvPr id="141" name="Google Shape;141;p8"/>
          <p:cNvSpPr txBox="1"/>
          <p:nvPr/>
        </p:nvSpPr>
        <p:spPr>
          <a:xfrm>
            <a:off x="257105" y="1471040"/>
            <a:ext cx="1411910"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Alan Aguilar Jaramillo</a:t>
            </a:r>
            <a:r>
              <a:rPr lang="en-US" sz="1000">
                <a:solidFill>
                  <a:schemeClr val="dk1"/>
                </a:solidFill>
                <a:latin typeface="Arial"/>
                <a:ea typeface="Arial"/>
                <a:cs typeface="Arial"/>
                <a:sym typeface="Arial"/>
              </a:rPr>
              <a:t>, (Ph.D. student, Texas A&amp;M University; Lead Developer). </a:t>
            </a:r>
            <a:endParaRPr/>
          </a:p>
        </p:txBody>
      </p:sp>
      <p:pic>
        <p:nvPicPr>
          <p:cNvPr id="142" name="Google Shape;142;p8"/>
          <p:cNvPicPr preferRelativeResize="0"/>
          <p:nvPr/>
        </p:nvPicPr>
        <p:blipFill rotWithShape="1">
          <a:blip r:embed="rId3">
            <a:alphaModFix/>
          </a:blip>
          <a:srcRect b="0" l="0" r="0" t="0"/>
          <a:stretch/>
        </p:blipFill>
        <p:spPr>
          <a:xfrm>
            <a:off x="1696799" y="2600225"/>
            <a:ext cx="1101285" cy="1497121"/>
          </a:xfrm>
          <a:prstGeom prst="rect">
            <a:avLst/>
          </a:prstGeom>
          <a:noFill/>
          <a:ln>
            <a:noFill/>
          </a:ln>
        </p:spPr>
      </p:pic>
      <p:pic>
        <p:nvPicPr>
          <p:cNvPr id="143" name="Google Shape;143;p8"/>
          <p:cNvPicPr preferRelativeResize="0"/>
          <p:nvPr/>
        </p:nvPicPr>
        <p:blipFill rotWithShape="1">
          <a:blip r:embed="rId4">
            <a:alphaModFix/>
          </a:blip>
          <a:srcRect b="1303" l="12508" r="28159" t="-1304"/>
          <a:stretch/>
        </p:blipFill>
        <p:spPr>
          <a:xfrm>
            <a:off x="2360145" y="999050"/>
            <a:ext cx="1234324" cy="1386912"/>
          </a:xfrm>
          <a:prstGeom prst="rect">
            <a:avLst/>
          </a:prstGeom>
          <a:noFill/>
          <a:ln>
            <a:noFill/>
          </a:ln>
        </p:spPr>
      </p:pic>
      <p:sp>
        <p:nvSpPr>
          <p:cNvPr id="144" name="Google Shape;144;p8"/>
          <p:cNvSpPr txBox="1"/>
          <p:nvPr/>
        </p:nvSpPr>
        <p:spPr>
          <a:xfrm>
            <a:off x="7028255" y="2428715"/>
            <a:ext cx="1477889"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Kewei (Vivian) Cheng</a:t>
            </a:r>
            <a:r>
              <a:rPr lang="en-US" sz="1000">
                <a:solidFill>
                  <a:schemeClr val="dk1"/>
                </a:solidFill>
                <a:latin typeface="Arial"/>
                <a:ea typeface="Arial"/>
                <a:cs typeface="Arial"/>
                <a:sym typeface="Arial"/>
              </a:rPr>
              <a:t>, (Ph.D. student, University of California Los Angeles; Knowledge base and reasoning algorithms). </a:t>
            </a:r>
            <a:endParaRPr/>
          </a:p>
        </p:txBody>
      </p:sp>
      <p:pic>
        <p:nvPicPr>
          <p:cNvPr id="145" name="Google Shape;145;p8"/>
          <p:cNvPicPr preferRelativeResize="0"/>
          <p:nvPr/>
        </p:nvPicPr>
        <p:blipFill rotWithShape="1">
          <a:blip r:embed="rId5">
            <a:alphaModFix/>
          </a:blip>
          <a:srcRect b="35148" l="0" r="0" t="0"/>
          <a:stretch/>
        </p:blipFill>
        <p:spPr>
          <a:xfrm>
            <a:off x="5685833" y="2396950"/>
            <a:ext cx="1188207" cy="1369915"/>
          </a:xfrm>
          <a:prstGeom prst="rect">
            <a:avLst/>
          </a:prstGeom>
          <a:noFill/>
          <a:ln>
            <a:noFill/>
          </a:ln>
        </p:spPr>
      </p:pic>
      <p:sp>
        <p:nvSpPr>
          <p:cNvPr id="146" name="Google Shape;146;p8"/>
          <p:cNvSpPr txBox="1"/>
          <p:nvPr/>
        </p:nvSpPr>
        <p:spPr>
          <a:xfrm>
            <a:off x="6796364" y="4105340"/>
            <a:ext cx="1296531"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Zida Wu</a:t>
            </a:r>
            <a:r>
              <a:rPr lang="en-US" sz="1000">
                <a:solidFill>
                  <a:schemeClr val="dk1"/>
                </a:solidFill>
                <a:latin typeface="Arial"/>
                <a:ea typeface="Arial"/>
                <a:cs typeface="Arial"/>
                <a:sym typeface="Arial"/>
              </a:rPr>
              <a:t>, (Ph.D. student, University of California Los Angeles; multi-agent estimation and coordination algorithms). </a:t>
            </a:r>
            <a:endParaRPr/>
          </a:p>
        </p:txBody>
      </p:sp>
      <p:pic>
        <p:nvPicPr>
          <p:cNvPr id="147" name="Google Shape;147;p8"/>
          <p:cNvPicPr preferRelativeResize="0"/>
          <p:nvPr/>
        </p:nvPicPr>
        <p:blipFill rotWithShape="1">
          <a:blip r:embed="rId6">
            <a:alphaModFix/>
          </a:blip>
          <a:srcRect b="16110" l="15018" r="15462" t="11999"/>
          <a:stretch/>
        </p:blipFill>
        <p:spPr>
          <a:xfrm>
            <a:off x="5398855" y="4097346"/>
            <a:ext cx="1163630" cy="1202665"/>
          </a:xfrm>
          <a:prstGeom prst="rect">
            <a:avLst/>
          </a:prstGeom>
          <a:noFill/>
          <a:ln>
            <a:noFill/>
          </a:ln>
        </p:spPr>
      </p:pic>
      <p:sp>
        <p:nvSpPr>
          <p:cNvPr id="148" name="Google Shape;148;p8"/>
          <p:cNvSpPr txBox="1"/>
          <p:nvPr/>
        </p:nvSpPr>
        <p:spPr>
          <a:xfrm>
            <a:off x="5919031" y="1082571"/>
            <a:ext cx="128690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Molly Stroud</a:t>
            </a:r>
            <a:r>
              <a:rPr lang="en-US" sz="1000">
                <a:solidFill>
                  <a:schemeClr val="dk1"/>
                </a:solidFill>
                <a:latin typeface="Arial"/>
                <a:ea typeface="Arial"/>
                <a:cs typeface="Arial"/>
                <a:sym typeface="Arial"/>
              </a:rPr>
              <a:t>, (Ph.D. student, Virginia Tech; science algorithms and use case definition). </a:t>
            </a:r>
            <a:endParaRPr/>
          </a:p>
        </p:txBody>
      </p:sp>
      <p:pic>
        <p:nvPicPr>
          <p:cNvPr descr="stroud.png" id="149" name="Google Shape;149;p8"/>
          <p:cNvPicPr preferRelativeResize="0"/>
          <p:nvPr/>
        </p:nvPicPr>
        <p:blipFill rotWithShape="1">
          <a:blip r:embed="rId7">
            <a:alphaModFix/>
          </a:blip>
          <a:srcRect b="13705" l="10740" r="13310" t="0"/>
          <a:stretch/>
        </p:blipFill>
        <p:spPr>
          <a:xfrm>
            <a:off x="4560955" y="1052115"/>
            <a:ext cx="1116060" cy="1218130"/>
          </a:xfrm>
          <a:prstGeom prst="rect">
            <a:avLst/>
          </a:prstGeom>
          <a:noFill/>
          <a:ln>
            <a:noFill/>
          </a:ln>
        </p:spPr>
      </p:pic>
      <p:pic>
        <p:nvPicPr>
          <p:cNvPr descr="Chrissi Erwin – Selva Research Group" id="150" name="Google Shape;150;p8"/>
          <p:cNvPicPr preferRelativeResize="0"/>
          <p:nvPr/>
        </p:nvPicPr>
        <p:blipFill rotWithShape="1">
          <a:blip r:embed="rId8">
            <a:alphaModFix/>
          </a:blip>
          <a:srcRect b="17966" l="18117" r="20617" t="10572"/>
          <a:stretch/>
        </p:blipFill>
        <p:spPr>
          <a:xfrm>
            <a:off x="2103572" y="4344306"/>
            <a:ext cx="1126511" cy="1654972"/>
          </a:xfrm>
          <a:prstGeom prst="rect">
            <a:avLst/>
          </a:prstGeom>
          <a:noFill/>
          <a:ln>
            <a:noFill/>
          </a:ln>
        </p:spPr>
      </p:pic>
      <p:sp>
        <p:nvSpPr>
          <p:cNvPr id="151" name="Google Shape;151;p8"/>
          <p:cNvSpPr txBox="1"/>
          <p:nvPr/>
        </p:nvSpPr>
        <p:spPr>
          <a:xfrm>
            <a:off x="183953" y="4839589"/>
            <a:ext cx="148630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Chrissi Erwin</a:t>
            </a:r>
            <a:r>
              <a:rPr lang="en-US" sz="1000">
                <a:solidFill>
                  <a:schemeClr val="dk1"/>
                </a:solidFill>
                <a:latin typeface="Arial"/>
                <a:ea typeface="Arial"/>
                <a:cs typeface="Arial"/>
                <a:sym typeface="Arial"/>
              </a:rPr>
              <a:t>, (M.S. student, Texas A&amp;M University; Planning algorithms). </a:t>
            </a:r>
            <a:endParaRPr/>
          </a:p>
        </p:txBody>
      </p:sp>
      <p:pic>
        <p:nvPicPr>
          <p:cNvPr descr="A person smiling for the camera&#10;&#10;Description automatically generated with medium confidence" id="152" name="Google Shape;152;p8"/>
          <p:cNvPicPr preferRelativeResize="0"/>
          <p:nvPr/>
        </p:nvPicPr>
        <p:blipFill rotWithShape="1">
          <a:blip r:embed="rId9">
            <a:alphaModFix/>
          </a:blip>
          <a:srcRect b="19562" l="18283" r="12018" t="3675"/>
          <a:stretch/>
        </p:blipFill>
        <p:spPr>
          <a:xfrm>
            <a:off x="3663393" y="4992844"/>
            <a:ext cx="1302152" cy="1329722"/>
          </a:xfrm>
          <a:prstGeom prst="rect">
            <a:avLst/>
          </a:prstGeom>
          <a:noFill/>
          <a:ln>
            <a:noFill/>
          </a:ln>
        </p:spPr>
      </p:pic>
      <p:sp>
        <p:nvSpPr>
          <p:cNvPr id="153" name="Google Shape;153;p8"/>
          <p:cNvSpPr txBox="1"/>
          <p:nvPr/>
        </p:nvSpPr>
        <p:spPr>
          <a:xfrm>
            <a:off x="5118985" y="5411725"/>
            <a:ext cx="220779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Wooyeong Cho</a:t>
            </a:r>
            <a:r>
              <a:rPr lang="en-US" sz="1000">
                <a:solidFill>
                  <a:schemeClr val="dk1"/>
                </a:solidFill>
                <a:latin typeface="Arial"/>
                <a:ea typeface="Arial"/>
                <a:cs typeface="Arial"/>
                <a:sym typeface="Arial"/>
              </a:rPr>
              <a:t>, (Ph.D. student, University of California Los Angeles; multi-agent estimation and coordination algorithms).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9"/>
          <p:cNvSpPr txBox="1"/>
          <p:nvPr>
            <p:ph type="title"/>
          </p:nvPr>
        </p:nvSpPr>
        <p:spPr>
          <a:xfrm>
            <a:off x="1354254" y="213358"/>
            <a:ext cx="6858000" cy="53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accent2"/>
                </a:solidFill>
                <a:latin typeface="Arimo"/>
                <a:ea typeface="Arimo"/>
                <a:cs typeface="Arimo"/>
                <a:sym typeface="Arimo"/>
              </a:rPr>
              <a:t>TRL Assessment</a:t>
            </a:r>
            <a:endParaRPr/>
          </a:p>
        </p:txBody>
      </p:sp>
      <p:graphicFrame>
        <p:nvGraphicFramePr>
          <p:cNvPr id="160" name="Google Shape;160;p9"/>
          <p:cNvGraphicFramePr/>
          <p:nvPr/>
        </p:nvGraphicFramePr>
        <p:xfrm>
          <a:off x="158262" y="999403"/>
          <a:ext cx="3000000" cy="3000000"/>
        </p:xfrm>
        <a:graphic>
          <a:graphicData uri="http://schemas.openxmlformats.org/drawingml/2006/table">
            <a:tbl>
              <a:tblPr bandRow="1" firstCol="1" firstRow="1">
                <a:noFill/>
                <a:tableStyleId>{4CA0FC64-4358-4350-9541-297941E05551}</a:tableStyleId>
              </a:tblPr>
              <a:tblGrid>
                <a:gridCol w="2498750"/>
                <a:gridCol w="654750"/>
                <a:gridCol w="603750"/>
                <a:gridCol w="4947150"/>
              </a:tblGrid>
              <a:tr h="381300">
                <a:tc>
                  <a:txBody>
                    <a:bodyPr/>
                    <a:lstStyle/>
                    <a:p>
                      <a:pPr indent="0" lvl="0" marL="0" marR="0" rtl="0" algn="l">
                        <a:spcBef>
                          <a:spcPts val="0"/>
                        </a:spcBef>
                        <a:spcAft>
                          <a:spcPts val="0"/>
                        </a:spcAft>
                        <a:buNone/>
                      </a:pPr>
                      <a:r>
                        <a:rPr lang="en-US" sz="1300" u="none" cap="none" strike="noStrike"/>
                        <a:t>Component</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Entry TRL</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Exit TRL</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Justification</a:t>
                      </a:r>
                      <a:endParaRPr b="1" sz="1300" u="none" cap="none" strike="noStrike">
                        <a:solidFill>
                          <a:schemeClr val="lt1"/>
                        </a:solidFill>
                        <a:latin typeface="Arimo"/>
                        <a:ea typeface="Arimo"/>
                        <a:cs typeface="Arimo"/>
                        <a:sym typeface="Arimo"/>
                      </a:endParaRPr>
                    </a:p>
                  </a:txBody>
                  <a:tcPr marT="0" marB="0" marR="60425" marL="60425"/>
                </a:tc>
              </a:tr>
              <a:tr h="508400">
                <a:tc>
                  <a:txBody>
                    <a:bodyPr/>
                    <a:lstStyle/>
                    <a:p>
                      <a:pPr indent="0" lvl="0" marL="0" marR="0" rtl="0" algn="l">
                        <a:spcBef>
                          <a:spcPts val="0"/>
                        </a:spcBef>
                        <a:spcAft>
                          <a:spcPts val="0"/>
                        </a:spcAft>
                        <a:buNone/>
                      </a:pPr>
                      <a:r>
                        <a:rPr lang="en-US" sz="1300" u="none" cap="none" strike="noStrike"/>
                        <a:t>Autonomous and context-aware EOS (overall 3D-CHESS technology)</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1</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3</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While some of these capabilities are at higher TRL individually, they have never been integrated in the proposed way. </a:t>
                      </a:r>
                      <a:endParaRPr b="1" sz="1300" u="none" cap="none" strike="noStrike">
                        <a:solidFill>
                          <a:schemeClr val="lt1"/>
                        </a:solidFill>
                        <a:latin typeface="Arimo"/>
                        <a:ea typeface="Arimo"/>
                        <a:cs typeface="Arimo"/>
                        <a:sym typeface="Arimo"/>
                      </a:endParaRPr>
                    </a:p>
                  </a:txBody>
                  <a:tcPr marT="0" marB="0" marR="60425" marL="60425"/>
                </a:tc>
              </a:tr>
              <a:tr h="381300">
                <a:tc>
                  <a:txBody>
                    <a:bodyPr/>
                    <a:lstStyle/>
                    <a:p>
                      <a:pPr indent="0" lvl="0" marL="0" marR="0" rtl="0" algn="l">
                        <a:spcBef>
                          <a:spcPts val="0"/>
                        </a:spcBef>
                        <a:spcAft>
                          <a:spcPts val="0"/>
                        </a:spcAft>
                        <a:buNone/>
                      </a:pPr>
                      <a:r>
                        <a:rPr b="0" lang="en-US" sz="1300" u="none" cap="none" strike="noStrike"/>
                        <a:t>Knowledge graph</a:t>
                      </a:r>
                      <a:endParaRPr b="0"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2</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3</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A similar knowledge graph was developed by the Co-Is in a past DARPA project [1] but it needs to be expanded.</a:t>
                      </a:r>
                      <a:endParaRPr b="1" sz="1300" u="none" cap="none" strike="noStrike">
                        <a:solidFill>
                          <a:schemeClr val="lt1"/>
                        </a:solidFill>
                        <a:latin typeface="Arimo"/>
                        <a:ea typeface="Arimo"/>
                        <a:cs typeface="Arimo"/>
                        <a:sym typeface="Arimo"/>
                      </a:endParaRPr>
                    </a:p>
                  </a:txBody>
                  <a:tcPr marT="0" marB="0" marR="60425" marL="60425"/>
                </a:tc>
              </a:tr>
              <a:tr h="508400">
                <a:tc>
                  <a:txBody>
                    <a:bodyPr/>
                    <a:lstStyle/>
                    <a:p>
                      <a:pPr indent="0" lvl="0" marL="0" marR="0" rtl="0" algn="l">
                        <a:spcBef>
                          <a:spcPts val="0"/>
                        </a:spcBef>
                        <a:spcAft>
                          <a:spcPts val="0"/>
                        </a:spcAft>
                        <a:buNone/>
                      </a:pPr>
                      <a:r>
                        <a:rPr b="0" lang="en-US" sz="1300" u="none" cap="none" strike="noStrike"/>
                        <a:t>Knowledge reasoning algorithms</a:t>
                      </a:r>
                      <a:endParaRPr b="0"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2</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3</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The UniKER algorithm was developed by the team [2] and applied to a similar problem in a past DARPA project [1], but it needs to be adapted for this application. </a:t>
                      </a:r>
                      <a:endParaRPr b="1" sz="1300" u="none" cap="none" strike="noStrike">
                        <a:solidFill>
                          <a:schemeClr val="lt1"/>
                        </a:solidFill>
                        <a:latin typeface="Arimo"/>
                        <a:ea typeface="Arimo"/>
                        <a:cs typeface="Arimo"/>
                        <a:sym typeface="Arimo"/>
                      </a:endParaRPr>
                    </a:p>
                  </a:txBody>
                  <a:tcPr marT="0" marB="0" marR="60425" marL="60425"/>
                </a:tc>
              </a:tr>
              <a:tr h="381300">
                <a:tc>
                  <a:txBody>
                    <a:bodyPr/>
                    <a:lstStyle/>
                    <a:p>
                      <a:pPr indent="0" lvl="0" marL="0" marR="0" rtl="0" algn="l">
                        <a:spcBef>
                          <a:spcPts val="0"/>
                        </a:spcBef>
                        <a:spcAft>
                          <a:spcPts val="0"/>
                        </a:spcAft>
                        <a:buNone/>
                      </a:pPr>
                      <a:r>
                        <a:rPr b="0" lang="en-US" sz="1300" u="none" cap="none" strike="noStrike"/>
                        <a:t>Decentralized planning algorithms</a:t>
                      </a:r>
                      <a:endParaRPr b="0"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2</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3</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The MCCBBA algorithm was developed by the team [3] for a similar problem, but needs to be adapted to this problem. </a:t>
                      </a:r>
                      <a:endParaRPr b="1" sz="1300" u="none" cap="none" strike="noStrike">
                        <a:solidFill>
                          <a:schemeClr val="lt1"/>
                        </a:solidFill>
                        <a:latin typeface="Arimo"/>
                        <a:ea typeface="Arimo"/>
                        <a:cs typeface="Arimo"/>
                        <a:sym typeface="Arimo"/>
                      </a:endParaRPr>
                    </a:p>
                  </a:txBody>
                  <a:tcPr marT="0" marB="0" marR="60425" marL="60425"/>
                </a:tc>
              </a:tr>
              <a:tr h="508400">
                <a:tc>
                  <a:txBody>
                    <a:bodyPr/>
                    <a:lstStyle/>
                    <a:p>
                      <a:pPr indent="0" lvl="0" marL="0" marR="0" rtl="0" algn="l">
                        <a:spcBef>
                          <a:spcPts val="0"/>
                        </a:spcBef>
                        <a:spcAft>
                          <a:spcPts val="0"/>
                        </a:spcAft>
                        <a:buNone/>
                      </a:pPr>
                      <a:r>
                        <a:rPr b="0" lang="en-US" sz="1300" u="none" cap="none" strike="noStrike"/>
                        <a:t>Engineering module</a:t>
                      </a:r>
                      <a:endParaRPr b="0"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2</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4</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The platform and instrument simulator are all based on existing tools (OrbitPy, InstruPy) that have been integrated in in a similar way (EOSim [4]), but they need to be adapted.</a:t>
                      </a:r>
                      <a:endParaRPr b="1" sz="1300" u="none" cap="none" strike="noStrike">
                        <a:solidFill>
                          <a:schemeClr val="lt1"/>
                        </a:solidFill>
                        <a:latin typeface="Arimo"/>
                        <a:ea typeface="Arimo"/>
                        <a:cs typeface="Arimo"/>
                        <a:sym typeface="Arimo"/>
                      </a:endParaRPr>
                    </a:p>
                  </a:txBody>
                  <a:tcPr marT="0" marB="0" marR="60425" marL="60425"/>
                </a:tc>
              </a:tr>
              <a:tr h="762600">
                <a:tc>
                  <a:txBody>
                    <a:bodyPr/>
                    <a:lstStyle/>
                    <a:p>
                      <a:pPr indent="0" lvl="0" marL="0" marR="0" rtl="0" algn="l">
                        <a:spcBef>
                          <a:spcPts val="0"/>
                        </a:spcBef>
                        <a:spcAft>
                          <a:spcPts val="0"/>
                        </a:spcAft>
                        <a:buNone/>
                      </a:pPr>
                      <a:r>
                        <a:rPr b="0" lang="en-US" sz="1300" u="none" cap="none" strike="noStrike"/>
                        <a:t>Science module</a:t>
                      </a:r>
                      <a:endParaRPr b="0"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1</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3</a:t>
                      </a:r>
                      <a:endParaRPr b="1" sz="1300" u="none" cap="none" strike="noStrike">
                        <a:solidFill>
                          <a:schemeClr val="lt1"/>
                        </a:solidFill>
                        <a:latin typeface="Arimo"/>
                        <a:ea typeface="Arimo"/>
                        <a:cs typeface="Arimo"/>
                        <a:sym typeface="Arimo"/>
                      </a:endParaRPr>
                    </a:p>
                  </a:txBody>
                  <a:tcPr marT="0" marB="0" marR="60425" marL="60425"/>
                </a:tc>
                <a:tc>
                  <a:txBody>
                    <a:bodyPr/>
                    <a:lstStyle/>
                    <a:p>
                      <a:pPr indent="0" lvl="0" marL="0" marR="0" rtl="0" algn="l">
                        <a:spcBef>
                          <a:spcPts val="0"/>
                        </a:spcBef>
                        <a:spcAft>
                          <a:spcPts val="0"/>
                        </a:spcAft>
                        <a:buNone/>
                      </a:pPr>
                      <a:r>
                        <a:rPr lang="en-US" sz="1300" u="none" cap="none" strike="noStrike"/>
                        <a:t>Some components of this simulator exist (e.g., RAPID model developed by Co-I David [5], science score function developed as part of TAMU X-grant project), but they need to be integrated for this application. </a:t>
                      </a:r>
                      <a:endParaRPr b="1" sz="1300" u="none" cap="none" strike="noStrike">
                        <a:solidFill>
                          <a:schemeClr val="lt1"/>
                        </a:solidFill>
                        <a:latin typeface="Arimo"/>
                        <a:ea typeface="Arimo"/>
                        <a:cs typeface="Arimo"/>
                        <a:sym typeface="Arimo"/>
                      </a:endParaRPr>
                    </a:p>
                  </a:txBody>
                  <a:tcPr marT="0" marB="0" marR="60425" marL="60425"/>
                </a:tc>
              </a:tr>
            </a:tbl>
          </a:graphicData>
        </a:graphic>
      </p:graphicFrame>
      <p:sp>
        <p:nvSpPr>
          <p:cNvPr id="161" name="Google Shape;161;p9"/>
          <p:cNvSpPr/>
          <p:nvPr/>
        </p:nvSpPr>
        <p:spPr>
          <a:xfrm>
            <a:off x="137746" y="4859538"/>
            <a:ext cx="8745416" cy="20928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[1] Viros i Martin, A., Cheng, K., Zheng, Z., Fang, A., Kress-Gazit, H., Mehta, A., Sun, Y., &amp; Selva, D. (2021). Decentralized Context-Based On-Board Planning for Earth Observation Missions. </a:t>
            </a:r>
            <a:r>
              <a:rPr i="1" lang="en-US" sz="1000">
                <a:solidFill>
                  <a:schemeClr val="dk1"/>
                </a:solidFill>
                <a:latin typeface="Arial"/>
                <a:ea typeface="Arial"/>
                <a:cs typeface="Arial"/>
                <a:sym typeface="Arial"/>
              </a:rPr>
              <a:t>AIAA Scitech 2021 Forum</a:t>
            </a:r>
            <a:r>
              <a:rPr lang="en-US" sz="10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[2] Cheng, K., Yang, Z., Zhang, M., &amp; Sun, Y. (2021). UniKER: A Unified Framework for Combining Embedding and Definite Horn Rule Reasoning for Knowledge Graph Inference. </a:t>
            </a:r>
            <a:r>
              <a:rPr i="1" lang="en-US" sz="1000">
                <a:solidFill>
                  <a:schemeClr val="dk1"/>
                </a:solidFill>
                <a:latin typeface="Arial"/>
                <a:ea typeface="Arial"/>
                <a:cs typeface="Arial"/>
                <a:sym typeface="Arial"/>
              </a:rPr>
              <a:t>Proceedings of the 2021 Conference on Empirical Methods in Natural Language Processing</a:t>
            </a:r>
            <a:r>
              <a:rPr lang="en-US" sz="1000">
                <a:solidFill>
                  <a:schemeClr val="dk1"/>
                </a:solidFill>
                <a:latin typeface="Arial"/>
                <a:ea typeface="Arial"/>
                <a:cs typeface="Arial"/>
                <a:sym typeface="Arial"/>
              </a:rPr>
              <a:t>, 9753–9771.</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[3] Gallud Cidoncha, X., &amp; Selva, D. (2018). Agent-based simulation framework and consensus algorithm for observing systems with adaptive modularity. </a:t>
            </a:r>
            <a:r>
              <a:rPr i="1" lang="en-US" sz="1000">
                <a:solidFill>
                  <a:schemeClr val="dk1"/>
                </a:solidFill>
                <a:latin typeface="Arial"/>
                <a:ea typeface="Arial"/>
                <a:cs typeface="Arial"/>
                <a:sym typeface="Arial"/>
              </a:rPr>
              <a:t>Systems Engineering</a:t>
            </a:r>
            <a:r>
              <a:rPr lang="en-US" sz="1000">
                <a:solidFill>
                  <a:schemeClr val="dk1"/>
                </a:solidFill>
                <a:latin typeface="Arial"/>
                <a:ea typeface="Arial"/>
                <a:cs typeface="Arial"/>
                <a:sym typeface="Arial"/>
              </a:rPr>
              <a:t>, </a:t>
            </a:r>
            <a:r>
              <a:rPr i="1" lang="en-US" sz="1000">
                <a:solidFill>
                  <a:schemeClr val="dk1"/>
                </a:solidFill>
                <a:latin typeface="Arial"/>
                <a:ea typeface="Arial"/>
                <a:cs typeface="Arial"/>
                <a:sym typeface="Arial"/>
              </a:rPr>
              <a:t>21</a:t>
            </a:r>
            <a:r>
              <a:rPr lang="en-US" sz="1000">
                <a:solidFill>
                  <a:schemeClr val="dk1"/>
                </a:solidFill>
                <a:latin typeface="Arial"/>
                <a:ea typeface="Arial"/>
                <a:cs typeface="Arial"/>
                <a:sym typeface="Arial"/>
              </a:rPr>
              <a:t>(5), 432–454. </a:t>
            </a:r>
            <a:r>
              <a:rPr lang="en-US" sz="1000" u="sng">
                <a:solidFill>
                  <a:schemeClr val="dk1"/>
                </a:solidFill>
                <a:latin typeface="Arial"/>
                <a:ea typeface="Arial"/>
                <a:cs typeface="Arial"/>
                <a:sym typeface="Arial"/>
                <a:hlinkClick r:id="rId3">
                  <a:extLst>
                    <a:ext uri="{A12FA001-AC4F-418D-AE19-62706E023703}">
                      <ahyp:hlinkClr val="tx"/>
                    </a:ext>
                  </a:extLst>
                </a:hlinkClick>
              </a:rPr>
              <a:t>https://doi.org/10.1002/sys.21433</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[4] Ravindra, V., Ketzner, R., &amp; Nag, S. (2021). Earth Observation Simulator (EO-Sim): An Open-Source Software for Observation Systems Design. </a:t>
            </a:r>
            <a:r>
              <a:rPr i="1" lang="en-US" sz="1000">
                <a:solidFill>
                  <a:schemeClr val="dk1"/>
                </a:solidFill>
                <a:latin typeface="Arial"/>
                <a:ea typeface="Arial"/>
                <a:cs typeface="Arial"/>
                <a:sym typeface="Arial"/>
              </a:rPr>
              <a:t>2021 IEEE International Geoscience and Remote Sensing Symposium IGARSS</a:t>
            </a:r>
            <a:r>
              <a:rPr lang="en-US" sz="1000">
                <a:solidFill>
                  <a:schemeClr val="dk1"/>
                </a:solidFill>
                <a:latin typeface="Arial"/>
                <a:ea typeface="Arial"/>
                <a:cs typeface="Arial"/>
                <a:sym typeface="Arial"/>
              </a:rPr>
              <a:t>, 7682–7685.</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[5] David, C. H., Maidment, D. R., Niu, G.-Y., Yang, Z.-L., Habets, F., &amp; Eijkhout, V. (2011). River Network Routing on the NHDPlus Dataset. </a:t>
            </a:r>
            <a:r>
              <a:rPr i="1" lang="en-US" sz="1000">
                <a:solidFill>
                  <a:schemeClr val="dk1"/>
                </a:solidFill>
                <a:latin typeface="Arial"/>
                <a:ea typeface="Arial"/>
                <a:cs typeface="Arial"/>
                <a:sym typeface="Arial"/>
              </a:rPr>
              <a:t>Journal of Hydrometeorology</a:t>
            </a:r>
            <a:r>
              <a:rPr lang="en-US" sz="1000">
                <a:solidFill>
                  <a:schemeClr val="dk1"/>
                </a:solidFill>
                <a:latin typeface="Arial"/>
                <a:ea typeface="Arial"/>
                <a:cs typeface="Arial"/>
                <a:sym typeface="Arial"/>
              </a:rPr>
              <a:t>, </a:t>
            </a:r>
            <a:r>
              <a:rPr i="1" lang="en-US" sz="1000">
                <a:solidFill>
                  <a:schemeClr val="dk1"/>
                </a:solidFill>
                <a:latin typeface="Arial"/>
                <a:ea typeface="Arial"/>
                <a:cs typeface="Arial"/>
                <a:sym typeface="Arial"/>
              </a:rPr>
              <a:t>12</a:t>
            </a:r>
            <a:r>
              <a:rPr lang="en-US" sz="1000">
                <a:solidFill>
                  <a:schemeClr val="dk1"/>
                </a:solidFill>
                <a:latin typeface="Arial"/>
                <a:ea typeface="Arial"/>
                <a:cs typeface="Arial"/>
                <a:sym typeface="Arial"/>
              </a:rPr>
              <a:t>(5), 913–934. https://doi.org/10.1175/2011JHM1345.1</a:t>
            </a:r>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2010-12-13T03:48:50Z</dcterms:created>
  <dc:creator>Dan Clewley</dc:creator>
</cp:coreProperties>
</file>